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6"/>
  </p:handoutMasterIdLst>
  <p:sldIdLst>
    <p:sldId id="256" r:id="rId2"/>
    <p:sldId id="257" r:id="rId3"/>
    <p:sldId id="258" r:id="rId4"/>
    <p:sldId id="259" r:id="rId5"/>
    <p:sldId id="260" r:id="rId6"/>
    <p:sldId id="261" r:id="rId7"/>
    <p:sldId id="274" r:id="rId8"/>
    <p:sldId id="263" r:id="rId9"/>
    <p:sldId id="264" r:id="rId10"/>
    <p:sldId id="266" r:id="rId11"/>
    <p:sldId id="269" r:id="rId12"/>
    <p:sldId id="271" r:id="rId13"/>
    <p:sldId id="273" r:id="rId14"/>
    <p:sldId id="278" r:id="rId15"/>
  </p:sldIdLst>
  <p:sldSz cx="12192000" cy="6858000"/>
  <p:notesSz cx="6797675" cy="99266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6" d="100"/>
          <a:sy n="66" d="100"/>
        </p:scale>
        <p:origin x="4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B46970B-B9FB-435E-B5D3-8125F828271D}" type="datetimeFigureOut">
              <a:rPr lang="zh-HK" altLang="en-US" smtClean="0"/>
              <a:t>16/1/2023</a:t>
            </a:fld>
            <a:endParaRPr lang="zh-HK"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65A0216-4C3D-4D88-87FD-BB2EA30009DA}" type="slidenum">
              <a:rPr lang="zh-HK" altLang="en-US" smtClean="0"/>
              <a:t>‹#›</a:t>
            </a:fld>
            <a:endParaRPr lang="zh-HK" altLang="en-US"/>
          </a:p>
        </p:txBody>
      </p:sp>
    </p:spTree>
    <p:extLst>
      <p:ext uri="{BB962C8B-B14F-4D97-AF65-F5344CB8AC3E}">
        <p14:creationId xmlns:p14="http://schemas.microsoft.com/office/powerpoint/2010/main" val="4679059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7C88D60-A1B0-4A86-8064-78A060233EAF}" type="datetimeFigureOut">
              <a:rPr lang="zh-HK" altLang="en-US" smtClean="0"/>
              <a:t>16/1/2023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16152219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7C88D60-A1B0-4A86-8064-78A060233EAF}" type="datetimeFigureOut">
              <a:rPr lang="zh-HK" altLang="en-US" smtClean="0"/>
              <a:t>16/1/2023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107312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7C88D60-A1B0-4A86-8064-78A060233EAF}" type="datetimeFigureOut">
              <a:rPr lang="zh-HK" altLang="en-US" smtClean="0"/>
              <a:t>16/1/2023</a:t>
            </a:fld>
            <a:endParaRPr lang="zh-HK" altLang="en-US"/>
          </a:p>
        </p:txBody>
      </p:sp>
      <p:sp>
        <p:nvSpPr>
          <p:cNvPr id="5" name="Footer Placeholder 4"/>
          <p:cNvSpPr>
            <a:spLocks noGrp="1"/>
          </p:cNvSpPr>
          <p:nvPr>
            <p:ph type="ftr" sz="quarter" idx="11"/>
          </p:nvPr>
        </p:nvSpPr>
        <p:spPr>
          <a:xfrm>
            <a:off x="3776135" y="6422854"/>
            <a:ext cx="4279669" cy="365125"/>
          </a:xfrm>
        </p:spPr>
        <p:txBody>
          <a:bodyPr/>
          <a:lstStyle/>
          <a:p>
            <a:endParaRPr lang="zh-HK" altLang="en-US"/>
          </a:p>
        </p:txBody>
      </p:sp>
      <p:sp>
        <p:nvSpPr>
          <p:cNvPr id="6" name="Slide Number Placeholder 5"/>
          <p:cNvSpPr>
            <a:spLocks noGrp="1"/>
          </p:cNvSpPr>
          <p:nvPr>
            <p:ph type="sldNum" sz="quarter" idx="12"/>
          </p:nvPr>
        </p:nvSpPr>
        <p:spPr>
          <a:xfrm>
            <a:off x="8073048" y="6422854"/>
            <a:ext cx="879759" cy="365125"/>
          </a:xfrm>
        </p:spPr>
        <p:txBody>
          <a:body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222914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7C88D60-A1B0-4A86-8064-78A060233EAF}" type="datetimeFigureOut">
              <a:rPr lang="zh-HK" altLang="en-US" smtClean="0"/>
              <a:t>16/1/2023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23562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solidFill>
                  <a:schemeClr val="tx2"/>
                </a:solidFill>
              </a:defRPr>
            </a:lvl1pPr>
          </a:lstStyle>
          <a:p>
            <a:fld id="{B7C88D60-A1B0-4A86-8064-78A060233EAF}" type="datetimeFigureOut">
              <a:rPr lang="zh-HK" altLang="en-US" smtClean="0"/>
              <a:t>16/1/2023</a:t>
            </a:fld>
            <a:endParaRPr lang="zh-HK"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HK"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22393962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7C88D60-A1B0-4A86-8064-78A060233EAF}" type="datetimeFigureOut">
              <a:rPr lang="zh-HK" altLang="en-US" smtClean="0"/>
              <a:t>16/1/2023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261342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7C88D60-A1B0-4A86-8064-78A060233EAF}" type="datetimeFigureOut">
              <a:rPr lang="zh-HK" altLang="en-US" smtClean="0"/>
              <a:t>16/1/2023</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98773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7C88D60-A1B0-4A86-8064-78A060233EAF}" type="datetimeFigureOut">
              <a:rPr lang="zh-HK" altLang="en-US" smtClean="0"/>
              <a:t>16/1/2023</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59216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88D60-A1B0-4A86-8064-78A060233EAF}" type="datetimeFigureOut">
              <a:rPr lang="zh-HK" altLang="en-US" smtClean="0"/>
              <a:t>16/1/2023</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212453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7C88D60-A1B0-4A86-8064-78A060233EAF}" type="datetimeFigureOut">
              <a:rPr lang="zh-HK" altLang="en-US" smtClean="0"/>
              <a:t>16/1/2023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290857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7C88D60-A1B0-4A86-8064-78A060233EAF}" type="datetimeFigureOut">
              <a:rPr lang="zh-HK" altLang="en-US" smtClean="0"/>
              <a:t>16/1/2023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406420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7C88D60-A1B0-4A86-8064-78A060233EAF}" type="datetimeFigureOut">
              <a:rPr lang="zh-HK" altLang="en-US" smtClean="0"/>
              <a:t>16/1/2023</a:t>
            </a:fld>
            <a:endParaRPr lang="zh-HK" alt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zh-HK" alt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CC70895-A47F-42E9-8BF2-E65B37EE26B1}" type="slidenum">
              <a:rPr lang="zh-HK" altLang="en-US" smtClean="0"/>
              <a:t>‹#›</a:t>
            </a:fld>
            <a:endParaRPr lang="zh-HK" altLang="en-US"/>
          </a:p>
        </p:txBody>
      </p:sp>
    </p:spTree>
    <p:extLst>
      <p:ext uri="{BB962C8B-B14F-4D97-AF65-F5344CB8AC3E}">
        <p14:creationId xmlns:p14="http://schemas.microsoft.com/office/powerpoint/2010/main" val="393583242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1" dirty="0"/>
              <a:t>憲法教室基地</a:t>
            </a:r>
            <a:r>
              <a:rPr lang="zh-TW" altLang="en-US" b="1" dirty="0" smtClean="0"/>
              <a:t>教學</a:t>
            </a:r>
            <a:r>
              <a:rPr lang="en-US" altLang="zh-TW" b="1" dirty="0" smtClean="0"/>
              <a:t/>
            </a:r>
            <a:br>
              <a:rPr lang="en-US" altLang="zh-TW" b="1" dirty="0" smtClean="0"/>
            </a:br>
            <a:r>
              <a:rPr lang="zh-TW" altLang="en-US" b="1" dirty="0" smtClean="0"/>
              <a:t>議題探究</a:t>
            </a:r>
            <a:endParaRPr lang="zh-HK" altLang="en-US" dirty="0"/>
          </a:p>
        </p:txBody>
      </p:sp>
      <p:sp>
        <p:nvSpPr>
          <p:cNvPr id="3" name="副標題 2"/>
          <p:cNvSpPr>
            <a:spLocks noGrp="1"/>
          </p:cNvSpPr>
          <p:nvPr>
            <p:ph type="subTitle" idx="1"/>
          </p:nvPr>
        </p:nvSpPr>
        <p:spPr/>
        <p:txBody>
          <a:bodyPr/>
          <a:lstStyle/>
          <a:p>
            <a:endParaRPr lang="zh-HK" altLang="en-US"/>
          </a:p>
        </p:txBody>
      </p:sp>
    </p:spTree>
    <p:extLst>
      <p:ext uri="{BB962C8B-B14F-4D97-AF65-F5344CB8AC3E}">
        <p14:creationId xmlns:p14="http://schemas.microsoft.com/office/powerpoint/2010/main" val="2467977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5589" y="293855"/>
            <a:ext cx="10758399" cy="1508760"/>
          </a:xfrm>
        </p:spPr>
        <p:txBody>
          <a:bodyPr/>
          <a:lstStyle/>
          <a:p>
            <a:r>
              <a:rPr lang="zh-TW" altLang="en-US" b="1" dirty="0" smtClean="0"/>
              <a:t>憲法教室基地教學的議題探究學習的實踐</a:t>
            </a:r>
            <a:r>
              <a:rPr lang="en-US" altLang="zh-TW" b="1" dirty="0" smtClean="0"/>
              <a:t/>
            </a:r>
            <a:br>
              <a:rPr lang="en-US" altLang="zh-TW" b="1" dirty="0" smtClean="0"/>
            </a:br>
            <a:r>
              <a:rPr lang="zh-TW" altLang="en-US" sz="4800" b="1" dirty="0" smtClean="0"/>
              <a:t>中一級 </a:t>
            </a:r>
            <a:endParaRPr lang="zh-HK" altLang="en-US" dirty="0"/>
          </a:p>
        </p:txBody>
      </p:sp>
      <p:sp>
        <p:nvSpPr>
          <p:cNvPr id="3" name="內容版面配置區 2"/>
          <p:cNvSpPr>
            <a:spLocks noGrp="1"/>
          </p:cNvSpPr>
          <p:nvPr>
            <p:ph idx="1"/>
          </p:nvPr>
        </p:nvSpPr>
        <p:spPr>
          <a:xfrm>
            <a:off x="605589" y="1894703"/>
            <a:ext cx="10865708" cy="4204814"/>
          </a:xfrm>
        </p:spPr>
        <p:txBody>
          <a:bodyPr>
            <a:normAutofit/>
          </a:bodyPr>
          <a:lstStyle/>
          <a:p>
            <a:pPr marL="0" indent="0" algn="just">
              <a:buNone/>
            </a:pPr>
            <a:r>
              <a:rPr lang="zh-TW" altLang="en-US" sz="3600" b="1" dirty="0" smtClean="0"/>
              <a:t>教學流程：第四節（３５分鐘）</a:t>
            </a:r>
            <a:endParaRPr lang="en-US" altLang="zh-TW" sz="3600" b="1" dirty="0"/>
          </a:p>
        </p:txBody>
      </p:sp>
      <p:sp>
        <p:nvSpPr>
          <p:cNvPr id="9" name="圓角矩形 8"/>
          <p:cNvSpPr/>
          <p:nvPr/>
        </p:nvSpPr>
        <p:spPr>
          <a:xfrm>
            <a:off x="240417" y="2650409"/>
            <a:ext cx="2894432" cy="1566147"/>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endParaRPr lang="en-US" altLang="zh-TW" sz="2400" b="1" dirty="0"/>
          </a:p>
          <a:p>
            <a:r>
              <a:rPr lang="zh-TW" altLang="en-US" sz="2400" b="1" dirty="0" smtClean="0"/>
              <a:t>教學步驟：</a:t>
            </a:r>
            <a:endParaRPr lang="en-US" altLang="zh-TW" sz="2400" b="1" dirty="0" smtClean="0"/>
          </a:p>
          <a:p>
            <a:pPr marL="457200" indent="-457200">
              <a:buFont typeface="+mj-lt"/>
              <a:buAutoNum type="arabicPeriod"/>
            </a:pPr>
            <a:r>
              <a:rPr lang="zh-TW" altLang="en-US" sz="2400" b="1" dirty="0"/>
              <a:t>老師講授</a:t>
            </a:r>
            <a:endParaRPr lang="en-US" altLang="zh-TW" sz="2400" b="1" dirty="0"/>
          </a:p>
          <a:p>
            <a:pPr marL="457200" indent="-457200">
              <a:buFont typeface="+mj-lt"/>
              <a:buAutoNum type="arabicPeriod"/>
            </a:pPr>
            <a:r>
              <a:rPr lang="zh-TW" altLang="en-US" sz="2400" b="1" dirty="0"/>
              <a:t>分組討論及匯</a:t>
            </a:r>
            <a:r>
              <a:rPr lang="zh-TW" altLang="en-US" sz="2400" b="1" dirty="0" smtClean="0"/>
              <a:t>報</a:t>
            </a:r>
            <a:endParaRPr lang="en-US" altLang="zh-TW" sz="2400" b="1" dirty="0" smtClean="0"/>
          </a:p>
          <a:p>
            <a:pPr marL="457200" indent="-457200">
              <a:buFont typeface="+mj-lt"/>
              <a:buAutoNum type="arabicPeriod"/>
            </a:pPr>
            <a:r>
              <a:rPr lang="zh-TW" altLang="en-US" sz="2400" b="1" dirty="0" smtClean="0"/>
              <a:t>總結</a:t>
            </a:r>
            <a:endParaRPr lang="en-US" altLang="zh-TW" sz="2400" b="1" dirty="0"/>
          </a:p>
          <a:p>
            <a:pPr marL="457200" indent="-457200">
              <a:buFont typeface="+mj-lt"/>
              <a:buAutoNum type="arabicPeriod"/>
            </a:pPr>
            <a:endParaRPr lang="en-US" altLang="zh-TW" sz="2400" b="1" dirty="0"/>
          </a:p>
          <a:p>
            <a:pPr marL="457200" indent="-457200">
              <a:buFont typeface="+mj-lt"/>
              <a:buAutoNum type="arabicPeriod"/>
            </a:pPr>
            <a:endParaRPr lang="en-US" altLang="zh-TW" sz="2400" b="1" dirty="0"/>
          </a:p>
        </p:txBody>
      </p:sp>
      <p:sp>
        <p:nvSpPr>
          <p:cNvPr id="10" name="十字形 9"/>
          <p:cNvSpPr/>
          <p:nvPr/>
        </p:nvSpPr>
        <p:spPr>
          <a:xfrm>
            <a:off x="1327633" y="4354102"/>
            <a:ext cx="720000" cy="720000"/>
          </a:xfrm>
          <a:prstGeom prst="plus">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11" name="圓角矩形 10"/>
          <p:cNvSpPr/>
          <p:nvPr/>
        </p:nvSpPr>
        <p:spPr>
          <a:xfrm>
            <a:off x="131319" y="5211648"/>
            <a:ext cx="3112628" cy="1352263"/>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400" b="1" dirty="0" smtClean="0"/>
              <a:t>教學材料：</a:t>
            </a:r>
            <a:endParaRPr lang="en-US" altLang="zh-TW" sz="2400" b="1" dirty="0" smtClean="0"/>
          </a:p>
          <a:p>
            <a:r>
              <a:rPr lang="zh-TW" altLang="en-US" sz="2400" b="1" dirty="0" smtClean="0"/>
              <a:t>議題探究活頁文件夾</a:t>
            </a:r>
            <a:endParaRPr lang="en-US" altLang="zh-TW" sz="2400" b="1" dirty="0" smtClean="0"/>
          </a:p>
        </p:txBody>
      </p:sp>
      <p:pic>
        <p:nvPicPr>
          <p:cNvPr id="7" name="圖片 6"/>
          <p:cNvPicPr>
            <a:picLocks noChangeAspect="1"/>
          </p:cNvPicPr>
          <p:nvPr/>
        </p:nvPicPr>
        <p:blipFill>
          <a:blip r:embed="rId2"/>
          <a:stretch>
            <a:fillRect/>
          </a:stretch>
        </p:blipFill>
        <p:spPr>
          <a:xfrm>
            <a:off x="3405180" y="2650409"/>
            <a:ext cx="2822626" cy="3985249"/>
          </a:xfrm>
          <a:prstGeom prst="rect">
            <a:avLst/>
          </a:prstGeom>
        </p:spPr>
      </p:pic>
      <p:pic>
        <p:nvPicPr>
          <p:cNvPr id="8" name="圖片 7"/>
          <p:cNvPicPr>
            <a:picLocks noChangeAspect="1"/>
          </p:cNvPicPr>
          <p:nvPr/>
        </p:nvPicPr>
        <p:blipFill>
          <a:blip r:embed="rId3"/>
          <a:stretch>
            <a:fillRect/>
          </a:stretch>
        </p:blipFill>
        <p:spPr>
          <a:xfrm>
            <a:off x="6327851" y="2650409"/>
            <a:ext cx="2824387" cy="3991386"/>
          </a:xfrm>
          <a:prstGeom prst="rect">
            <a:avLst/>
          </a:prstGeom>
        </p:spPr>
      </p:pic>
      <p:pic>
        <p:nvPicPr>
          <p:cNvPr id="12" name="圖片 11"/>
          <p:cNvPicPr>
            <a:picLocks noChangeAspect="1"/>
          </p:cNvPicPr>
          <p:nvPr/>
        </p:nvPicPr>
        <p:blipFill>
          <a:blip r:embed="rId4"/>
          <a:stretch>
            <a:fillRect/>
          </a:stretch>
        </p:blipFill>
        <p:spPr>
          <a:xfrm>
            <a:off x="9252282" y="2650409"/>
            <a:ext cx="2832625" cy="4018084"/>
          </a:xfrm>
          <a:prstGeom prst="rect">
            <a:avLst/>
          </a:prstGeom>
        </p:spPr>
      </p:pic>
    </p:spTree>
    <p:extLst>
      <p:ext uri="{BB962C8B-B14F-4D97-AF65-F5344CB8AC3E}">
        <p14:creationId xmlns:p14="http://schemas.microsoft.com/office/powerpoint/2010/main" val="3577732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5589" y="293855"/>
            <a:ext cx="10758399" cy="1508760"/>
          </a:xfrm>
        </p:spPr>
        <p:txBody>
          <a:bodyPr/>
          <a:lstStyle/>
          <a:p>
            <a:r>
              <a:rPr lang="zh-TW" altLang="en-US" b="1" dirty="0" smtClean="0"/>
              <a:t>憲法教室基地教學的議題探究學習的實踐</a:t>
            </a:r>
            <a:r>
              <a:rPr lang="en-US" altLang="zh-TW" b="1" dirty="0" smtClean="0"/>
              <a:t/>
            </a:r>
            <a:br>
              <a:rPr lang="en-US" altLang="zh-TW" b="1" dirty="0" smtClean="0"/>
            </a:br>
            <a:r>
              <a:rPr lang="zh-TW" altLang="en-US" sz="4800" b="1" dirty="0" smtClean="0"/>
              <a:t>中一級 </a:t>
            </a:r>
            <a:endParaRPr lang="zh-HK" altLang="en-US" dirty="0"/>
          </a:p>
        </p:txBody>
      </p:sp>
      <p:sp>
        <p:nvSpPr>
          <p:cNvPr id="7" name="圓角矩形 6"/>
          <p:cNvSpPr/>
          <p:nvPr/>
        </p:nvSpPr>
        <p:spPr>
          <a:xfrm>
            <a:off x="63298" y="2025251"/>
            <a:ext cx="2986109" cy="1212736"/>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200" b="1" dirty="0" smtClean="0"/>
              <a:t>教學步驟：</a:t>
            </a:r>
            <a:endParaRPr lang="en-US" altLang="zh-TW" sz="2200" b="1" dirty="0" smtClean="0"/>
          </a:p>
          <a:p>
            <a:pPr marL="457200" indent="-457200">
              <a:buAutoNum type="arabicPeriod"/>
            </a:pPr>
            <a:r>
              <a:rPr lang="zh-TW" altLang="en-US" sz="2200" b="1" dirty="0" smtClean="0"/>
              <a:t>老師講授（</a:t>
            </a:r>
            <a:r>
              <a:rPr lang="en-US" altLang="zh-TW" sz="2200" b="1" dirty="0" smtClean="0"/>
              <a:t>5</a:t>
            </a:r>
            <a:r>
              <a:rPr lang="zh-TW" altLang="en-US" sz="2200" b="1" dirty="0" smtClean="0"/>
              <a:t>分鐘）</a:t>
            </a:r>
            <a:endParaRPr lang="en-US" altLang="zh-TW" sz="2200" b="1" dirty="0" smtClean="0"/>
          </a:p>
        </p:txBody>
      </p:sp>
      <p:sp>
        <p:nvSpPr>
          <p:cNvPr id="8" name="圓角矩形 7"/>
          <p:cNvSpPr/>
          <p:nvPr/>
        </p:nvSpPr>
        <p:spPr>
          <a:xfrm>
            <a:off x="4025565" y="1717270"/>
            <a:ext cx="8036543" cy="1627681"/>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endParaRPr lang="en-US" altLang="zh-TW" sz="2400" b="1" dirty="0" smtClean="0"/>
          </a:p>
          <a:p>
            <a:endParaRPr lang="en-US" altLang="zh-TW" sz="2400" b="1" dirty="0" smtClean="0"/>
          </a:p>
          <a:p>
            <a:endParaRPr lang="en-US" altLang="zh-TW" sz="2400" b="1" dirty="0" smtClean="0"/>
          </a:p>
          <a:p>
            <a:endParaRPr lang="en-US" altLang="zh-TW" sz="2400" b="1" dirty="0" smtClean="0"/>
          </a:p>
          <a:p>
            <a:endParaRPr lang="en-US" altLang="zh-TW" sz="1600" b="1" dirty="0" smtClean="0"/>
          </a:p>
          <a:p>
            <a:r>
              <a:rPr lang="zh-TW" altLang="en-US" sz="1600" b="1" dirty="0" smtClean="0"/>
              <a:t>教學內容及重點：</a:t>
            </a:r>
            <a:endParaRPr lang="en-US" altLang="zh-TW" sz="1600" b="1" dirty="0" smtClean="0"/>
          </a:p>
          <a:p>
            <a:pPr marL="457200" indent="-457200">
              <a:buFont typeface="+mj-lt"/>
              <a:buAutoNum type="arabicPeriod"/>
            </a:pPr>
            <a:r>
              <a:rPr lang="zh-TW" altLang="en-US" sz="1600" b="1" dirty="0" smtClean="0"/>
              <a:t>老師講述議題探究模擬情景（二）：</a:t>
            </a:r>
            <a:endParaRPr lang="en-US" altLang="zh-TW" sz="1600" b="1" dirty="0" smtClean="0"/>
          </a:p>
          <a:p>
            <a:r>
              <a:rPr lang="zh-TW" altLang="en-US" sz="1600" b="1" dirty="0" smtClean="0"/>
              <a:t>           回應上一節探究的結論</a:t>
            </a:r>
            <a:r>
              <a:rPr lang="zh-TW" altLang="en-US" sz="1600" b="1" dirty="0"/>
              <a:t>，</a:t>
            </a:r>
            <a:r>
              <a:rPr lang="zh-TW" altLang="en-US" sz="1600" b="1" dirty="0" smtClean="0"/>
              <a:t>商討及決定香港既能順利回歸，又能保持原有經濟制度和                 </a:t>
            </a:r>
            <a:endParaRPr lang="en-US" altLang="zh-TW" sz="1600" b="1" dirty="0" smtClean="0"/>
          </a:p>
          <a:p>
            <a:r>
              <a:rPr lang="en-US" altLang="zh-TW" sz="1600" b="1" dirty="0"/>
              <a:t> </a:t>
            </a:r>
            <a:r>
              <a:rPr lang="en-US" altLang="zh-TW" sz="1600" b="1" dirty="0" smtClean="0"/>
              <a:t>          </a:t>
            </a:r>
            <a:r>
              <a:rPr lang="zh-TW" altLang="en-US" sz="1600" b="1" dirty="0" smtClean="0"/>
              <a:t>生活方式的替代方案</a:t>
            </a:r>
            <a:endParaRPr lang="en-US" altLang="zh-TW" sz="1600" b="1" dirty="0" smtClean="0"/>
          </a:p>
          <a:p>
            <a:pPr marL="457200" indent="-457200">
              <a:buAutoNum type="arabicPeriod" startAt="2"/>
            </a:pPr>
            <a:r>
              <a:rPr lang="zh-TW" altLang="en-US" sz="1600" b="1" dirty="0" smtClean="0"/>
              <a:t>「特設城市」的概念，國家設計部分城市賦予獨特性的發展方案，如深圳經濟特區</a:t>
            </a:r>
            <a:endParaRPr lang="en-US" altLang="zh-TW" sz="1600" b="1" dirty="0" smtClean="0"/>
          </a:p>
          <a:p>
            <a:r>
              <a:rPr lang="en-US" altLang="zh-TW" sz="1600" b="1" dirty="0"/>
              <a:t>3</a:t>
            </a:r>
            <a:r>
              <a:rPr lang="en-US" altLang="zh-TW" sz="1600" b="1" dirty="0" smtClean="0"/>
              <a:t>.      </a:t>
            </a:r>
            <a:r>
              <a:rPr lang="zh-TW" altLang="en-US" sz="1600" b="1" dirty="0" smtClean="0"/>
              <a:t>老師為學生設定多個持分者立場及思考角度和重點</a:t>
            </a:r>
            <a:endParaRPr lang="en-US" altLang="zh-TW" sz="1600" b="1" dirty="0"/>
          </a:p>
          <a:p>
            <a:endParaRPr lang="en-US" altLang="zh-TW" sz="2400" b="1" dirty="0" smtClean="0"/>
          </a:p>
          <a:p>
            <a:endParaRPr lang="en-US" altLang="zh-TW" sz="2400" b="1" dirty="0"/>
          </a:p>
          <a:p>
            <a:endParaRPr lang="en-US" altLang="zh-TW" sz="2400" b="1" dirty="0" smtClean="0"/>
          </a:p>
          <a:p>
            <a:endParaRPr lang="en-US" altLang="zh-TW" sz="2400" b="1" dirty="0"/>
          </a:p>
          <a:p>
            <a:endParaRPr lang="en-US" altLang="zh-TW" sz="2400" b="1" dirty="0" smtClean="0"/>
          </a:p>
          <a:p>
            <a:pPr marL="457200" indent="-457200">
              <a:buFont typeface="+mj-lt"/>
              <a:buAutoNum type="arabicPeriod"/>
            </a:pPr>
            <a:endParaRPr lang="en-US" altLang="zh-TW" sz="2400" b="1" dirty="0" smtClean="0"/>
          </a:p>
        </p:txBody>
      </p:sp>
      <p:sp>
        <p:nvSpPr>
          <p:cNvPr id="12" name="向右箭號 11"/>
          <p:cNvSpPr/>
          <p:nvPr/>
        </p:nvSpPr>
        <p:spPr>
          <a:xfrm>
            <a:off x="3160788" y="2271619"/>
            <a:ext cx="641998" cy="720000"/>
          </a:xfrm>
          <a:prstGeom prst="rightArrow">
            <a:avLst>
              <a:gd name="adj1" fmla="val 50000"/>
              <a:gd name="adj2" fmla="val 59288"/>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13" name="圓角矩形 12"/>
          <p:cNvSpPr/>
          <p:nvPr/>
        </p:nvSpPr>
        <p:spPr>
          <a:xfrm>
            <a:off x="63297" y="3776449"/>
            <a:ext cx="3857909" cy="1244394"/>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200" b="1" dirty="0" smtClean="0"/>
              <a:t>教學步驟：</a:t>
            </a:r>
            <a:endParaRPr lang="en-US" altLang="zh-TW" sz="2200" b="1" dirty="0" smtClean="0"/>
          </a:p>
          <a:p>
            <a:pPr marL="457200" indent="-457200">
              <a:buAutoNum type="arabicPeriod" startAt="2"/>
            </a:pPr>
            <a:r>
              <a:rPr lang="zh-TW" altLang="en-US" sz="2200" b="1" dirty="0" smtClean="0"/>
              <a:t>分組</a:t>
            </a:r>
            <a:r>
              <a:rPr lang="zh-TW" altLang="en-US" sz="2200" b="1" dirty="0"/>
              <a:t>討論及匯</a:t>
            </a:r>
            <a:r>
              <a:rPr lang="zh-TW" altLang="en-US" sz="2200" b="1" dirty="0" smtClean="0"/>
              <a:t>報（</a:t>
            </a:r>
            <a:r>
              <a:rPr lang="en-US" altLang="zh-TW" sz="2200" b="1" dirty="0" smtClean="0"/>
              <a:t>25</a:t>
            </a:r>
            <a:r>
              <a:rPr lang="zh-TW" altLang="en-US" sz="2200" b="1" dirty="0" smtClean="0"/>
              <a:t>分鐘）</a:t>
            </a:r>
            <a:endParaRPr lang="en-US" altLang="zh-TW" sz="2200" b="1" dirty="0" smtClean="0"/>
          </a:p>
        </p:txBody>
      </p:sp>
      <p:sp>
        <p:nvSpPr>
          <p:cNvPr id="14" name="向右箭號 13"/>
          <p:cNvSpPr/>
          <p:nvPr/>
        </p:nvSpPr>
        <p:spPr>
          <a:xfrm>
            <a:off x="4035293" y="4038646"/>
            <a:ext cx="787030"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15" name="圓角矩形 14"/>
          <p:cNvSpPr/>
          <p:nvPr/>
        </p:nvSpPr>
        <p:spPr>
          <a:xfrm>
            <a:off x="4936410" y="3435152"/>
            <a:ext cx="7021339" cy="1926988"/>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endParaRPr lang="en-US" altLang="zh-TW" sz="2400" dirty="0" smtClean="0"/>
          </a:p>
          <a:p>
            <a:endParaRPr lang="en-US" altLang="zh-TW" sz="2400" dirty="0" smtClean="0"/>
          </a:p>
          <a:p>
            <a:endParaRPr lang="en-US" altLang="zh-TW" sz="2200" dirty="0" smtClean="0"/>
          </a:p>
          <a:p>
            <a:endParaRPr lang="en-US" altLang="zh-TW" sz="2000" b="1" dirty="0"/>
          </a:p>
          <a:p>
            <a:pPr algn="ctr"/>
            <a:endParaRPr lang="en-US" altLang="zh-TW" sz="1600" b="1" dirty="0" smtClean="0"/>
          </a:p>
          <a:p>
            <a:endParaRPr lang="en-US" altLang="zh-TW" sz="1600" b="1" dirty="0" smtClean="0"/>
          </a:p>
          <a:p>
            <a:r>
              <a:rPr lang="zh-TW" altLang="en-US" sz="1600" b="1" dirty="0" smtClean="0"/>
              <a:t>教學內容及重點：</a:t>
            </a:r>
            <a:endParaRPr lang="en-US" altLang="zh-TW" sz="1600" b="1" dirty="0" smtClean="0"/>
          </a:p>
          <a:p>
            <a:pPr marL="457200" indent="-457200">
              <a:buFont typeface="+mj-lt"/>
              <a:buAutoNum type="arabicPeriod"/>
            </a:pPr>
            <a:r>
              <a:rPr lang="zh-TW" altLang="en-US" sz="1600" b="1" dirty="0" smtClean="0"/>
              <a:t>學生平均分為成多個持分者</a:t>
            </a:r>
            <a:endParaRPr lang="en-US" altLang="zh-TW" sz="1600" b="1" dirty="0" smtClean="0"/>
          </a:p>
          <a:p>
            <a:pPr marL="457200" indent="-457200">
              <a:buFont typeface="+mj-lt"/>
              <a:buAutoNum type="arabicPeriod"/>
            </a:pPr>
            <a:r>
              <a:rPr lang="zh-TW" altLang="en-US" sz="1600" b="1" dirty="0" smtClean="0"/>
              <a:t>各組同學代入持分者立場就三個問題進行討論</a:t>
            </a:r>
            <a:endParaRPr lang="en-US" altLang="zh-TW" sz="1600" b="1" dirty="0" smtClean="0"/>
          </a:p>
          <a:p>
            <a:r>
              <a:rPr lang="en-US" altLang="zh-TW" sz="1600" b="1" dirty="0" smtClean="0"/>
              <a:t>        (</a:t>
            </a:r>
            <a:r>
              <a:rPr lang="en-US" altLang="zh-TW" sz="1600" b="1" dirty="0" err="1" smtClean="0"/>
              <a:t>i</a:t>
            </a:r>
            <a:r>
              <a:rPr lang="en-US" altLang="zh-TW" sz="1600" b="1" dirty="0" smtClean="0"/>
              <a:t>) </a:t>
            </a:r>
            <a:r>
              <a:rPr lang="zh-TW" altLang="en-US" sz="1600" b="1" dirty="0" smtClean="0"/>
              <a:t>有什麼方案既能容讓特色存在，也不損害整體性</a:t>
            </a:r>
            <a:endParaRPr lang="en-US" altLang="zh-TW" sz="1600" b="1" dirty="0" smtClean="0"/>
          </a:p>
          <a:p>
            <a:r>
              <a:rPr lang="en-US" altLang="zh-TW" sz="1600" b="1" dirty="0"/>
              <a:t> </a:t>
            </a:r>
            <a:r>
              <a:rPr lang="en-US" altLang="zh-TW" sz="1600" b="1" dirty="0" smtClean="0"/>
              <a:t>       (ii) </a:t>
            </a:r>
            <a:r>
              <a:rPr lang="zh-TW" altLang="en-US" sz="1600" b="1" dirty="0" smtClean="0"/>
              <a:t>用什麼方案既能使香港的管治權回歸祖國，又能維持原有 的經濟發展  </a:t>
            </a:r>
            <a:endParaRPr lang="en-US" altLang="zh-TW" sz="1600" b="1" dirty="0" smtClean="0"/>
          </a:p>
          <a:p>
            <a:r>
              <a:rPr lang="en-US" altLang="zh-TW" sz="1600" b="1" dirty="0"/>
              <a:t> </a:t>
            </a:r>
            <a:r>
              <a:rPr lang="en-US" altLang="zh-TW" sz="1600" b="1" dirty="0" smtClean="0"/>
              <a:t>             </a:t>
            </a:r>
            <a:r>
              <a:rPr lang="zh-TW" altLang="en-US" sz="1600" b="1" dirty="0" smtClean="0"/>
              <a:t>優勢和生活方式</a:t>
            </a:r>
            <a:endParaRPr lang="en-US" altLang="zh-TW" sz="1600" b="1" dirty="0"/>
          </a:p>
          <a:p>
            <a:r>
              <a:rPr lang="en-US" altLang="zh-TW" sz="1600" b="1" dirty="0" smtClean="0"/>
              <a:t>3.     </a:t>
            </a:r>
            <a:r>
              <a:rPr lang="zh-TW" altLang="en-US" sz="1600" b="1" dirty="0" smtClean="0"/>
              <a:t>各組別推選代表進行匯報</a:t>
            </a:r>
            <a:endParaRPr lang="en-US" altLang="zh-TW" sz="1600" b="1" dirty="0" smtClean="0"/>
          </a:p>
          <a:p>
            <a:endParaRPr lang="en-US" altLang="zh-TW" sz="2200" b="1" dirty="0" smtClean="0"/>
          </a:p>
          <a:p>
            <a:endParaRPr lang="en-US" altLang="zh-TW" sz="2400" b="1" dirty="0"/>
          </a:p>
          <a:p>
            <a:endParaRPr lang="en-US" altLang="zh-TW" sz="2400" b="1" dirty="0" smtClean="0"/>
          </a:p>
          <a:p>
            <a:endParaRPr lang="en-US" altLang="zh-TW" sz="2400" b="1" dirty="0"/>
          </a:p>
          <a:p>
            <a:endParaRPr lang="en-US" altLang="zh-TW" sz="2400" b="1" dirty="0" smtClean="0"/>
          </a:p>
          <a:p>
            <a:pPr marL="457200" indent="-457200">
              <a:buFont typeface="+mj-lt"/>
              <a:buAutoNum type="arabicPeriod"/>
            </a:pPr>
            <a:endParaRPr lang="en-US" altLang="zh-TW" sz="2400" b="1" dirty="0" smtClean="0"/>
          </a:p>
        </p:txBody>
      </p:sp>
      <p:sp>
        <p:nvSpPr>
          <p:cNvPr id="16" name="圓角矩形 15"/>
          <p:cNvSpPr/>
          <p:nvPr/>
        </p:nvSpPr>
        <p:spPr>
          <a:xfrm>
            <a:off x="390398" y="5584002"/>
            <a:ext cx="3203710" cy="1050673"/>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400" b="1" dirty="0" smtClean="0"/>
              <a:t>教學步驟：</a:t>
            </a:r>
            <a:endParaRPr lang="en-US" altLang="zh-TW" sz="2400" b="1" dirty="0"/>
          </a:p>
          <a:p>
            <a:r>
              <a:rPr lang="en-US" altLang="zh-TW" sz="2400" b="1" dirty="0" smtClean="0"/>
              <a:t>3.    </a:t>
            </a:r>
            <a:r>
              <a:rPr lang="zh-TW" altLang="en-US" sz="2400" b="1" dirty="0" smtClean="0"/>
              <a:t>老師總結</a:t>
            </a:r>
            <a:r>
              <a:rPr lang="zh-TW" altLang="en-US" sz="2400" b="1" dirty="0"/>
              <a:t>（</a:t>
            </a:r>
            <a:r>
              <a:rPr lang="en-US" altLang="zh-TW" sz="2400" b="1" dirty="0"/>
              <a:t>5</a:t>
            </a:r>
            <a:r>
              <a:rPr lang="zh-TW" altLang="en-US" sz="2400" b="1" dirty="0"/>
              <a:t>分鐘）</a:t>
            </a:r>
            <a:endParaRPr lang="en-US" altLang="zh-TW" sz="2400" b="1" dirty="0"/>
          </a:p>
        </p:txBody>
      </p:sp>
      <p:sp>
        <p:nvSpPr>
          <p:cNvPr id="17" name="圓角矩形 16"/>
          <p:cNvSpPr/>
          <p:nvPr/>
        </p:nvSpPr>
        <p:spPr>
          <a:xfrm>
            <a:off x="4951913" y="5432694"/>
            <a:ext cx="6935287" cy="1353290"/>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a:p>
          <a:p>
            <a:endParaRPr lang="en-US" altLang="zh-TW" sz="2400" b="1" dirty="0" smtClean="0"/>
          </a:p>
          <a:p>
            <a:endParaRPr lang="en-US" altLang="zh-TW" sz="2400" b="1" dirty="0" smtClean="0"/>
          </a:p>
          <a:p>
            <a:endParaRPr lang="en-US" altLang="zh-TW" sz="2400" b="1" dirty="0" smtClean="0"/>
          </a:p>
          <a:p>
            <a:endParaRPr lang="en-US" altLang="zh-TW" sz="2400" b="1" dirty="0" smtClean="0"/>
          </a:p>
          <a:p>
            <a:r>
              <a:rPr lang="zh-TW" altLang="en-US" sz="1600" b="1" dirty="0" smtClean="0"/>
              <a:t>教學內容及重點：</a:t>
            </a:r>
            <a:endParaRPr lang="en-US" altLang="zh-TW" sz="1600" b="1" dirty="0" smtClean="0"/>
          </a:p>
          <a:p>
            <a:pPr marL="457200" indent="-457200">
              <a:buFont typeface="+mj-lt"/>
              <a:buAutoNum type="arabicPeriod"/>
            </a:pPr>
            <a:r>
              <a:rPr lang="zh-TW" altLang="en-US" sz="1600" b="1" dirty="0" smtClean="0"/>
              <a:t>老師就各組別論點歸立並得出結論，國家曾使用的各個「特設城市」方案都不足夠解決香港面對的回歸問題，國家政府得出「一國兩制」方案解決。</a:t>
            </a:r>
            <a:endParaRPr lang="en-US" altLang="zh-TW" sz="1600" b="1" dirty="0" smtClean="0"/>
          </a:p>
          <a:p>
            <a:endParaRPr lang="en-US" altLang="zh-TW" sz="2400" b="1" dirty="0"/>
          </a:p>
          <a:p>
            <a:endParaRPr lang="en-US" altLang="zh-TW" sz="2400" b="1" dirty="0" smtClean="0"/>
          </a:p>
          <a:p>
            <a:endParaRPr lang="en-US" altLang="zh-TW" sz="2400" b="1" dirty="0"/>
          </a:p>
          <a:p>
            <a:endParaRPr lang="en-US" altLang="zh-TW" sz="2400" b="1" dirty="0" smtClean="0"/>
          </a:p>
          <a:p>
            <a:pPr marL="457200" indent="-457200">
              <a:buFont typeface="+mj-lt"/>
              <a:buAutoNum type="arabicPeriod"/>
            </a:pPr>
            <a:endParaRPr lang="en-US" altLang="zh-TW" sz="2400" b="1" dirty="0" smtClean="0"/>
          </a:p>
        </p:txBody>
      </p:sp>
      <p:sp>
        <p:nvSpPr>
          <p:cNvPr id="18" name="向右箭號 17"/>
          <p:cNvSpPr/>
          <p:nvPr/>
        </p:nvSpPr>
        <p:spPr>
          <a:xfrm>
            <a:off x="3802786" y="5749339"/>
            <a:ext cx="940449"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08703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5589" y="293855"/>
            <a:ext cx="10758399" cy="1508760"/>
          </a:xfrm>
        </p:spPr>
        <p:txBody>
          <a:bodyPr/>
          <a:lstStyle/>
          <a:p>
            <a:r>
              <a:rPr lang="zh-TW" altLang="en-US" b="1" dirty="0" smtClean="0"/>
              <a:t>憲法教室基地教學的議題探究學習的實踐</a:t>
            </a:r>
            <a:r>
              <a:rPr lang="en-US" altLang="zh-TW" b="1" dirty="0" smtClean="0"/>
              <a:t/>
            </a:r>
            <a:br>
              <a:rPr lang="en-US" altLang="zh-TW" b="1" dirty="0" smtClean="0"/>
            </a:br>
            <a:r>
              <a:rPr lang="zh-TW" altLang="en-US" sz="4800" b="1" dirty="0" smtClean="0"/>
              <a:t>中一級 </a:t>
            </a:r>
            <a:endParaRPr lang="zh-HK" altLang="en-US" dirty="0"/>
          </a:p>
        </p:txBody>
      </p:sp>
      <p:sp>
        <p:nvSpPr>
          <p:cNvPr id="3" name="內容版面配置區 2"/>
          <p:cNvSpPr>
            <a:spLocks noGrp="1"/>
          </p:cNvSpPr>
          <p:nvPr>
            <p:ph idx="1"/>
          </p:nvPr>
        </p:nvSpPr>
        <p:spPr>
          <a:xfrm>
            <a:off x="605589" y="1894703"/>
            <a:ext cx="10865708" cy="4204814"/>
          </a:xfrm>
        </p:spPr>
        <p:txBody>
          <a:bodyPr>
            <a:normAutofit/>
          </a:bodyPr>
          <a:lstStyle/>
          <a:p>
            <a:pPr marL="0" indent="0" algn="just">
              <a:buNone/>
            </a:pPr>
            <a:r>
              <a:rPr lang="zh-TW" altLang="en-US" sz="3600" b="1" dirty="0" smtClean="0"/>
              <a:t>教學流程：第五節（３</a:t>
            </a:r>
            <a:r>
              <a:rPr lang="zh-TW" altLang="en-US" sz="3600" b="1" dirty="0"/>
              <a:t>５</a:t>
            </a:r>
            <a:r>
              <a:rPr lang="zh-TW" altLang="en-US" sz="3600" b="1" dirty="0" smtClean="0"/>
              <a:t>分鐘）</a:t>
            </a:r>
            <a:endParaRPr lang="en-US" altLang="zh-TW" sz="3600" b="1" dirty="0"/>
          </a:p>
        </p:txBody>
      </p:sp>
      <p:sp>
        <p:nvSpPr>
          <p:cNvPr id="19" name="圓角矩形 18"/>
          <p:cNvSpPr/>
          <p:nvPr/>
        </p:nvSpPr>
        <p:spPr>
          <a:xfrm>
            <a:off x="403397" y="2821124"/>
            <a:ext cx="2078887" cy="1117472"/>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r>
              <a:rPr lang="zh-TW" altLang="en-US" sz="2400" b="1" dirty="0" smtClean="0"/>
              <a:t>教學步驟：</a:t>
            </a:r>
            <a:endParaRPr lang="en-US" altLang="zh-TW" sz="2400" b="1" dirty="0" smtClean="0"/>
          </a:p>
          <a:p>
            <a:pPr marL="457200" indent="-457200">
              <a:buFont typeface="+mj-lt"/>
              <a:buAutoNum type="arabicPeriod"/>
            </a:pPr>
            <a:r>
              <a:rPr lang="zh-TW" altLang="en-US" sz="2400" b="1" dirty="0" smtClean="0"/>
              <a:t>老師講授</a:t>
            </a:r>
            <a:endParaRPr lang="en-US" altLang="zh-TW" sz="2400" b="1" dirty="0" smtClean="0"/>
          </a:p>
          <a:p>
            <a:pPr marL="457200" indent="-457200">
              <a:buFont typeface="+mj-lt"/>
              <a:buAutoNum type="arabicPeriod"/>
            </a:pPr>
            <a:endParaRPr lang="en-US" altLang="zh-TW" sz="2400" b="1" dirty="0" smtClean="0"/>
          </a:p>
        </p:txBody>
      </p:sp>
      <p:sp>
        <p:nvSpPr>
          <p:cNvPr id="20" name="圓角矩形 19"/>
          <p:cNvSpPr/>
          <p:nvPr/>
        </p:nvSpPr>
        <p:spPr>
          <a:xfrm>
            <a:off x="3735542" y="2774830"/>
            <a:ext cx="3221807" cy="1201537"/>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400" b="1" dirty="0" smtClean="0"/>
              <a:t>教學材料：</a:t>
            </a:r>
            <a:endParaRPr lang="en-US" altLang="zh-TW" sz="2400" b="1" dirty="0" smtClean="0"/>
          </a:p>
          <a:p>
            <a:r>
              <a:rPr lang="en-US" altLang="zh-TW" sz="2400" b="1" dirty="0" smtClean="0"/>
              <a:t>1.   </a:t>
            </a:r>
            <a:r>
              <a:rPr lang="zh-TW" altLang="en-US" sz="2400" b="1" dirty="0"/>
              <a:t>國家憲法及</a:t>
            </a:r>
            <a:r>
              <a:rPr lang="zh-TW" altLang="en-US" sz="2400" b="1" dirty="0" smtClean="0"/>
              <a:t>基本法</a:t>
            </a:r>
            <a:endParaRPr lang="en-US" altLang="zh-TW" sz="2400" b="1" dirty="0" smtClean="0"/>
          </a:p>
        </p:txBody>
      </p:sp>
      <p:sp>
        <p:nvSpPr>
          <p:cNvPr id="6" name="十字形 5"/>
          <p:cNvSpPr/>
          <p:nvPr/>
        </p:nvSpPr>
        <p:spPr>
          <a:xfrm>
            <a:off x="2748913" y="3023996"/>
            <a:ext cx="720000" cy="720000"/>
          </a:xfrm>
          <a:prstGeom prst="plus">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7" name="向右箭號 6"/>
          <p:cNvSpPr/>
          <p:nvPr/>
        </p:nvSpPr>
        <p:spPr>
          <a:xfrm>
            <a:off x="212723" y="5379517"/>
            <a:ext cx="991492"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8" name="圓角矩形 7"/>
          <p:cNvSpPr/>
          <p:nvPr/>
        </p:nvSpPr>
        <p:spPr>
          <a:xfrm>
            <a:off x="1366237" y="4734849"/>
            <a:ext cx="5591112" cy="1979261"/>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r>
              <a:rPr lang="zh-TW" altLang="en-US" sz="2400" b="1" dirty="0" smtClean="0"/>
              <a:t>教學內容及重點：</a:t>
            </a:r>
            <a:endParaRPr lang="en-US" altLang="zh-TW" sz="2400" b="1" dirty="0" smtClean="0"/>
          </a:p>
          <a:p>
            <a:pPr marL="457200" indent="-457200">
              <a:buFont typeface="+mj-lt"/>
              <a:buAutoNum type="arabicPeriod"/>
            </a:pPr>
            <a:r>
              <a:rPr lang="zh-TW" altLang="en-US" sz="2400" b="1" dirty="0" smtClean="0"/>
              <a:t>國家</a:t>
            </a:r>
            <a:r>
              <a:rPr lang="zh-TW" altLang="en-US" sz="2400" b="1" dirty="0" smtClean="0">
                <a:sym typeface="Wingdings" panose="05000000000000000000" pitchFamily="2" charset="2"/>
              </a:rPr>
              <a:t>訂立憲法及制定基本法賦予香港作為特別行政區的特殊性，例如繼續實行資本義制度和高度自治</a:t>
            </a:r>
            <a:endParaRPr lang="en-US" altLang="zh-TW" sz="2400" b="1" dirty="0" smtClean="0">
              <a:sym typeface="Wingdings" panose="05000000000000000000" pitchFamily="2" charset="2"/>
            </a:endParaRPr>
          </a:p>
          <a:p>
            <a:pPr marL="457200" indent="-457200">
              <a:buFont typeface="+mj-lt"/>
              <a:buAutoNum type="arabicPeriod"/>
            </a:pPr>
            <a:r>
              <a:rPr lang="zh-TW" altLang="en-US" sz="2400" b="1" dirty="0" smtClean="0">
                <a:sym typeface="Wingdings" panose="05000000000000000000" pitchFamily="2" charset="2"/>
              </a:rPr>
              <a:t>保持「一國兩制」恆久治遠的條件</a:t>
            </a:r>
            <a:endParaRPr lang="en-US" altLang="zh-TW" sz="2400" b="1" dirty="0" smtClean="0">
              <a:sym typeface="Wingdings" panose="05000000000000000000" pitchFamily="2" charset="2"/>
            </a:endParaRPr>
          </a:p>
          <a:p>
            <a:pPr marL="457200" indent="-457200">
              <a:buFont typeface="+mj-lt"/>
              <a:buAutoNum type="arabicPeriod"/>
            </a:pPr>
            <a:endParaRPr lang="en-US" altLang="zh-TW" sz="2400" b="1" dirty="0" smtClean="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247" y="1894703"/>
            <a:ext cx="3198065" cy="2398549"/>
          </a:xfrm>
          <a:prstGeom prst="rect">
            <a:avLst/>
          </a:prstGeom>
          <a:effectLst>
            <a:softEdge rad="127000"/>
          </a:effectLst>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6621" y="4212344"/>
            <a:ext cx="3527542" cy="2645656"/>
          </a:xfrm>
          <a:prstGeom prst="rect">
            <a:avLst/>
          </a:prstGeom>
          <a:effectLst>
            <a:softEdge rad="127000"/>
          </a:effectLst>
        </p:spPr>
      </p:pic>
    </p:spTree>
    <p:extLst>
      <p:ext uri="{BB962C8B-B14F-4D97-AF65-F5344CB8AC3E}">
        <p14:creationId xmlns:p14="http://schemas.microsoft.com/office/powerpoint/2010/main" val="3119238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5589" y="293855"/>
            <a:ext cx="10758399" cy="1508760"/>
          </a:xfrm>
        </p:spPr>
        <p:txBody>
          <a:bodyPr/>
          <a:lstStyle/>
          <a:p>
            <a:r>
              <a:rPr lang="zh-TW" altLang="en-US" b="1" dirty="0" smtClean="0"/>
              <a:t>憲法教室基地教學的議題探究學習的實踐</a:t>
            </a:r>
            <a:r>
              <a:rPr lang="en-US" altLang="zh-TW" b="1" dirty="0" smtClean="0"/>
              <a:t/>
            </a:r>
            <a:br>
              <a:rPr lang="en-US" altLang="zh-TW" b="1" dirty="0" smtClean="0"/>
            </a:br>
            <a:r>
              <a:rPr lang="zh-TW" altLang="en-US" sz="4800" b="1" dirty="0" smtClean="0"/>
              <a:t>中一級 </a:t>
            </a:r>
            <a:endParaRPr lang="zh-HK" altLang="en-US" dirty="0"/>
          </a:p>
        </p:txBody>
      </p:sp>
      <p:sp>
        <p:nvSpPr>
          <p:cNvPr id="3" name="內容版面配置區 2"/>
          <p:cNvSpPr>
            <a:spLocks noGrp="1"/>
          </p:cNvSpPr>
          <p:nvPr>
            <p:ph idx="1"/>
          </p:nvPr>
        </p:nvSpPr>
        <p:spPr>
          <a:xfrm>
            <a:off x="605589" y="1894703"/>
            <a:ext cx="10865708" cy="4204814"/>
          </a:xfrm>
        </p:spPr>
        <p:txBody>
          <a:bodyPr>
            <a:normAutofit/>
          </a:bodyPr>
          <a:lstStyle/>
          <a:p>
            <a:pPr marL="0" indent="0" algn="just">
              <a:buNone/>
            </a:pPr>
            <a:r>
              <a:rPr lang="zh-TW" altLang="en-US" sz="3600" b="1" dirty="0" smtClean="0"/>
              <a:t>教學流程：第六節（３</a:t>
            </a:r>
            <a:r>
              <a:rPr lang="zh-TW" altLang="en-US" sz="3600" b="1" dirty="0"/>
              <a:t>５</a:t>
            </a:r>
            <a:r>
              <a:rPr lang="zh-TW" altLang="en-US" sz="3600" b="1" dirty="0" smtClean="0"/>
              <a:t>分鐘）</a:t>
            </a:r>
            <a:endParaRPr lang="en-US" altLang="zh-TW" sz="3600" b="1" dirty="0"/>
          </a:p>
        </p:txBody>
      </p:sp>
      <p:sp>
        <p:nvSpPr>
          <p:cNvPr id="19" name="圓角矩形 18"/>
          <p:cNvSpPr/>
          <p:nvPr/>
        </p:nvSpPr>
        <p:spPr>
          <a:xfrm>
            <a:off x="138187" y="2863957"/>
            <a:ext cx="2078887" cy="1117472"/>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r>
              <a:rPr lang="zh-TW" altLang="en-US" sz="2400" b="1" dirty="0" smtClean="0"/>
              <a:t>教學步驟：</a:t>
            </a:r>
            <a:endParaRPr lang="en-US" altLang="zh-TW" sz="2400" b="1" dirty="0" smtClean="0"/>
          </a:p>
          <a:p>
            <a:pPr marL="457200" indent="-457200">
              <a:buFont typeface="+mj-lt"/>
              <a:buAutoNum type="arabicPeriod"/>
            </a:pPr>
            <a:r>
              <a:rPr lang="zh-TW" altLang="en-US" sz="2400" b="1" dirty="0" smtClean="0"/>
              <a:t>老師講授</a:t>
            </a:r>
            <a:endParaRPr lang="en-US" altLang="zh-TW" sz="2400" b="1" dirty="0" smtClean="0"/>
          </a:p>
          <a:p>
            <a:pPr marL="457200" indent="-457200">
              <a:buFont typeface="+mj-lt"/>
              <a:buAutoNum type="arabicPeriod"/>
            </a:pPr>
            <a:endParaRPr lang="en-US" altLang="zh-TW" sz="2400" b="1" dirty="0" smtClean="0"/>
          </a:p>
        </p:txBody>
      </p:sp>
      <p:sp>
        <p:nvSpPr>
          <p:cNvPr id="20" name="圓角矩形 19"/>
          <p:cNvSpPr/>
          <p:nvPr/>
        </p:nvSpPr>
        <p:spPr>
          <a:xfrm>
            <a:off x="3261406" y="2671451"/>
            <a:ext cx="8834728" cy="1546226"/>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400" b="1" dirty="0"/>
              <a:t>教學材料：</a:t>
            </a:r>
            <a:endParaRPr lang="en-US" altLang="zh-TW" sz="2400" b="1" dirty="0"/>
          </a:p>
          <a:p>
            <a:r>
              <a:rPr lang="zh-TW" altLang="en-US" sz="2400" b="1" dirty="0"/>
              <a:t>中一級生活與社會科校本教材</a:t>
            </a:r>
            <a:endParaRPr lang="en-US" altLang="zh-TW" sz="2400" b="1" dirty="0"/>
          </a:p>
          <a:p>
            <a:r>
              <a:rPr lang="zh-TW" altLang="en-US" sz="2400" b="1" dirty="0"/>
              <a:t>主題三：「一國兩制」下的資本主義市場經濟</a:t>
            </a:r>
            <a:endParaRPr lang="en-US" altLang="zh-TW" sz="2400" b="1" dirty="0"/>
          </a:p>
          <a:p>
            <a:r>
              <a:rPr lang="zh-TW" altLang="en-US" sz="2400" b="1" dirty="0" smtClean="0"/>
              <a:t>單元二：「一國兩制」設計下香港特區融入國家改革開放大工程</a:t>
            </a:r>
            <a:endParaRPr lang="en-US" altLang="zh-TW" sz="2400" b="1" dirty="0"/>
          </a:p>
        </p:txBody>
      </p:sp>
      <p:sp>
        <p:nvSpPr>
          <p:cNvPr id="6" name="十字形 5"/>
          <p:cNvSpPr/>
          <p:nvPr/>
        </p:nvSpPr>
        <p:spPr>
          <a:xfrm>
            <a:off x="2379240" y="3062693"/>
            <a:ext cx="720000" cy="720000"/>
          </a:xfrm>
          <a:prstGeom prst="plus">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7" name="向右箭號 6"/>
          <p:cNvSpPr/>
          <p:nvPr/>
        </p:nvSpPr>
        <p:spPr>
          <a:xfrm>
            <a:off x="605589" y="5042771"/>
            <a:ext cx="991492"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8" name="圓角矩形 7"/>
          <p:cNvSpPr/>
          <p:nvPr/>
        </p:nvSpPr>
        <p:spPr>
          <a:xfrm>
            <a:off x="1777674" y="4779324"/>
            <a:ext cx="9337739" cy="1229373"/>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r>
              <a:rPr lang="zh-TW" altLang="en-US" sz="2400" b="1" dirty="0" smtClean="0"/>
              <a:t>教學內容及重點：</a:t>
            </a:r>
            <a:endParaRPr lang="en-US" altLang="zh-TW" sz="2400" b="1" dirty="0" smtClean="0"/>
          </a:p>
          <a:p>
            <a:pPr marL="457200" indent="-457200">
              <a:buFont typeface="+mj-lt"/>
              <a:buAutoNum type="arabicPeriod"/>
            </a:pPr>
            <a:r>
              <a:rPr lang="zh-TW" altLang="en-US" sz="2400" b="1" dirty="0" smtClean="0"/>
              <a:t>香港特區已建立的經濟發展優勢如何協助內地其他特設城市發展</a:t>
            </a:r>
            <a:endParaRPr lang="en-US" altLang="zh-TW" sz="2400" b="1" dirty="0" smtClean="0"/>
          </a:p>
          <a:p>
            <a:endParaRPr lang="en-US" altLang="zh-TW" sz="2400" b="1" dirty="0" smtClean="0"/>
          </a:p>
        </p:txBody>
      </p:sp>
    </p:spTree>
    <p:extLst>
      <p:ext uri="{BB962C8B-B14F-4D97-AF65-F5344CB8AC3E}">
        <p14:creationId xmlns:p14="http://schemas.microsoft.com/office/powerpoint/2010/main" val="322357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5589" y="293855"/>
            <a:ext cx="10758399" cy="1508760"/>
          </a:xfrm>
        </p:spPr>
        <p:txBody>
          <a:bodyPr/>
          <a:lstStyle/>
          <a:p>
            <a:r>
              <a:rPr lang="zh-TW" altLang="en-US" b="1" dirty="0"/>
              <a:t>議題探究學習的學生回饋</a:t>
            </a:r>
            <a:endParaRPr lang="zh-HK" altLang="en-US" dirty="0"/>
          </a:p>
        </p:txBody>
      </p:sp>
      <p:sp>
        <p:nvSpPr>
          <p:cNvPr id="10" name="圓角矩形 9"/>
          <p:cNvSpPr/>
          <p:nvPr/>
        </p:nvSpPr>
        <p:spPr>
          <a:xfrm>
            <a:off x="2927600" y="2490906"/>
            <a:ext cx="6966044" cy="1117472"/>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pPr marL="457200" indent="-457200">
              <a:buFont typeface="Arial" panose="020B0604020202020204" pitchFamily="34" charset="0"/>
              <a:buChar char="•"/>
            </a:pPr>
            <a:endParaRPr lang="en-US" altLang="zh-TW" sz="2000" b="1" dirty="0" smtClean="0"/>
          </a:p>
          <a:p>
            <a:pPr marL="457200" indent="-457200">
              <a:buFont typeface="Arial" panose="020B0604020202020204" pitchFamily="34" charset="0"/>
              <a:buChar char="•"/>
            </a:pPr>
            <a:r>
              <a:rPr lang="zh-TW" altLang="en-US" sz="2000" b="1" dirty="0" smtClean="0"/>
              <a:t>教室設置及探究過程提升學生學習動機及對議題的興趣</a:t>
            </a:r>
            <a:endParaRPr lang="en-US" altLang="zh-TW" sz="2000" b="1" dirty="0" smtClean="0"/>
          </a:p>
          <a:p>
            <a:pPr marL="457200" indent="-457200">
              <a:buFont typeface="Arial" panose="020B0604020202020204" pitchFamily="34" charset="0"/>
              <a:buChar char="•"/>
            </a:pPr>
            <a:r>
              <a:rPr lang="zh-TW" altLang="en-US" sz="2000" b="1" dirty="0" smtClean="0"/>
              <a:t>持分者代入及討論形式提升同學課堂投入程度</a:t>
            </a:r>
            <a:endParaRPr lang="en-US" altLang="zh-TW" sz="2000" b="1" dirty="0" smtClean="0"/>
          </a:p>
          <a:p>
            <a:pPr marL="457200" indent="-457200">
              <a:buFont typeface="Arial" panose="020B0604020202020204" pitchFamily="34" charset="0"/>
              <a:buChar char="•"/>
            </a:pPr>
            <a:r>
              <a:rPr lang="zh-TW" altLang="en-US" sz="2000" b="1" dirty="0" smtClean="0"/>
              <a:t>討論及分享後令同學對議題相關的知識更為深刻</a:t>
            </a:r>
            <a:endParaRPr lang="en-US" altLang="zh-TW" sz="2000" b="1" dirty="0" smtClean="0"/>
          </a:p>
          <a:p>
            <a:pPr marL="457200" indent="-457200">
              <a:buFont typeface="Arial" panose="020B0604020202020204" pitchFamily="34" charset="0"/>
              <a:buChar char="•"/>
            </a:pPr>
            <a:endParaRPr lang="en-US" altLang="zh-TW" sz="2000" b="1" dirty="0" smtClean="0"/>
          </a:p>
        </p:txBody>
      </p:sp>
      <p:sp>
        <p:nvSpPr>
          <p:cNvPr id="4" name="橢圓 3"/>
          <p:cNvSpPr/>
          <p:nvPr/>
        </p:nvSpPr>
        <p:spPr>
          <a:xfrm>
            <a:off x="502586" y="2547071"/>
            <a:ext cx="1004937" cy="1004937"/>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000" b="1" dirty="0" smtClean="0"/>
              <a:t>好處</a:t>
            </a:r>
            <a:endParaRPr lang="en-US" b="1" dirty="0" smtClean="0"/>
          </a:p>
        </p:txBody>
      </p:sp>
      <p:sp>
        <p:nvSpPr>
          <p:cNvPr id="5" name="向右箭號 4"/>
          <p:cNvSpPr/>
          <p:nvPr/>
        </p:nvSpPr>
        <p:spPr>
          <a:xfrm>
            <a:off x="1721815" y="2689539"/>
            <a:ext cx="991492"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6" name="橢圓 5"/>
          <p:cNvSpPr/>
          <p:nvPr/>
        </p:nvSpPr>
        <p:spPr>
          <a:xfrm>
            <a:off x="502587" y="4703730"/>
            <a:ext cx="1004937" cy="1004937"/>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000" b="1" dirty="0" smtClean="0"/>
              <a:t>不足</a:t>
            </a:r>
            <a:endParaRPr lang="en-US" b="1" dirty="0" smtClean="0"/>
          </a:p>
        </p:txBody>
      </p:sp>
      <p:sp>
        <p:nvSpPr>
          <p:cNvPr id="7" name="向右箭號 6"/>
          <p:cNvSpPr/>
          <p:nvPr/>
        </p:nvSpPr>
        <p:spPr>
          <a:xfrm>
            <a:off x="1721816" y="4846199"/>
            <a:ext cx="991492"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8" name="圓角矩形 7"/>
          <p:cNvSpPr/>
          <p:nvPr/>
        </p:nvSpPr>
        <p:spPr>
          <a:xfrm>
            <a:off x="2927600" y="4647463"/>
            <a:ext cx="3893330" cy="1117472"/>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pPr marL="457200" indent="-457200">
              <a:buFont typeface="Arial" panose="020B0604020202020204" pitchFamily="34" charset="0"/>
              <a:buChar char="•"/>
            </a:pPr>
            <a:endParaRPr lang="en-US" altLang="zh-TW" sz="2000" b="1" dirty="0" smtClean="0"/>
          </a:p>
          <a:p>
            <a:pPr marL="457200" indent="-457200">
              <a:buFont typeface="Arial" panose="020B0604020202020204" pitchFamily="34" charset="0"/>
              <a:buChar char="•"/>
            </a:pPr>
            <a:r>
              <a:rPr lang="zh-TW" altLang="en-US" sz="2000" b="1" dirty="0" smtClean="0"/>
              <a:t>時間不足，部分同學未有機會表達意見及反思</a:t>
            </a:r>
            <a:endParaRPr lang="en-US" altLang="zh-TW" sz="2000" b="1" dirty="0" smtClean="0"/>
          </a:p>
          <a:p>
            <a:endParaRPr lang="en-US" altLang="zh-TW" sz="2000" b="1" dirty="0" smtClean="0"/>
          </a:p>
        </p:txBody>
      </p:sp>
      <p:sp>
        <p:nvSpPr>
          <p:cNvPr id="9" name="向右箭號 8"/>
          <p:cNvSpPr/>
          <p:nvPr/>
        </p:nvSpPr>
        <p:spPr>
          <a:xfrm>
            <a:off x="7035222" y="4846199"/>
            <a:ext cx="991492"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11" name="圓角矩形 10"/>
          <p:cNvSpPr/>
          <p:nvPr/>
        </p:nvSpPr>
        <p:spPr>
          <a:xfrm>
            <a:off x="8241005" y="4639150"/>
            <a:ext cx="3588529" cy="1117472"/>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pPr marL="457200" indent="-457200">
              <a:buFont typeface="Arial" panose="020B0604020202020204" pitchFamily="34" charset="0"/>
              <a:buChar char="•"/>
            </a:pPr>
            <a:endParaRPr lang="en-US" altLang="zh-TW" sz="2000" b="1" dirty="0" smtClean="0"/>
          </a:p>
          <a:p>
            <a:pPr marL="457200" indent="-457200">
              <a:buFont typeface="Arial" panose="020B0604020202020204" pitchFamily="34" charset="0"/>
              <a:buChar char="•"/>
            </a:pPr>
            <a:r>
              <a:rPr lang="zh-TW" altLang="en-US" sz="2000" b="1" dirty="0" smtClean="0"/>
              <a:t>增加進行議探究的課節</a:t>
            </a:r>
            <a:endParaRPr lang="en-US" altLang="zh-TW" sz="2000" b="1" dirty="0" smtClean="0"/>
          </a:p>
          <a:p>
            <a:pPr marL="457200" indent="-457200">
              <a:buFont typeface="Arial" panose="020B0604020202020204" pitchFamily="34" charset="0"/>
              <a:buChar char="•"/>
            </a:pPr>
            <a:r>
              <a:rPr lang="zh-TW" altLang="en-US" sz="2000" b="1" dirty="0" smtClean="0"/>
              <a:t>提供課業讓每位同學可就探究內容進行整理及反思</a:t>
            </a:r>
            <a:endParaRPr lang="en-US" altLang="zh-TW" sz="2000" b="1" dirty="0" smtClean="0"/>
          </a:p>
          <a:p>
            <a:endParaRPr lang="en-US" altLang="zh-TW" sz="2000" b="1" dirty="0" smtClean="0"/>
          </a:p>
        </p:txBody>
      </p:sp>
    </p:spTree>
    <p:extLst>
      <p:ext uri="{BB962C8B-B14F-4D97-AF65-F5344CB8AC3E}">
        <p14:creationId xmlns:p14="http://schemas.microsoft.com/office/powerpoint/2010/main" val="2545588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35871" y="267700"/>
            <a:ext cx="9784080" cy="1508760"/>
          </a:xfrm>
        </p:spPr>
        <p:txBody>
          <a:bodyPr>
            <a:normAutofit/>
          </a:bodyPr>
          <a:lstStyle/>
          <a:p>
            <a:r>
              <a:rPr lang="zh-TW" altLang="en-US" sz="4800" b="1" dirty="0" smtClean="0"/>
              <a:t>怎樣的實境議</a:t>
            </a:r>
            <a:r>
              <a:rPr lang="zh-TW" altLang="en-US" sz="4800" b="1" dirty="0"/>
              <a:t>題</a:t>
            </a:r>
            <a:r>
              <a:rPr lang="zh-TW" altLang="en-US" sz="4800" b="1" dirty="0" smtClean="0"/>
              <a:t>探究才能</a:t>
            </a:r>
            <a:r>
              <a:rPr lang="zh-TW" altLang="en-US" sz="4800" b="1" dirty="0"/>
              <a:t>促進學習？</a:t>
            </a:r>
            <a:endParaRPr lang="zh-HK" altLang="en-US" sz="4800" dirty="0"/>
          </a:p>
        </p:txBody>
      </p:sp>
      <p:sp>
        <p:nvSpPr>
          <p:cNvPr id="7" name="橢圓 6"/>
          <p:cNvSpPr/>
          <p:nvPr/>
        </p:nvSpPr>
        <p:spPr>
          <a:xfrm>
            <a:off x="502587" y="2472010"/>
            <a:ext cx="1800000" cy="18000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000" b="1" dirty="0" smtClean="0"/>
              <a:t>共同小組目標</a:t>
            </a:r>
            <a:endParaRPr lang="en-US" b="1" dirty="0" smtClean="0"/>
          </a:p>
        </p:txBody>
      </p:sp>
      <p:sp>
        <p:nvSpPr>
          <p:cNvPr id="8" name="十字形 7"/>
          <p:cNvSpPr/>
          <p:nvPr/>
        </p:nvSpPr>
        <p:spPr>
          <a:xfrm>
            <a:off x="2519665" y="3012010"/>
            <a:ext cx="720000" cy="720000"/>
          </a:xfrm>
          <a:prstGeom prst="plus">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9" name="橢圓 8"/>
          <p:cNvSpPr/>
          <p:nvPr/>
        </p:nvSpPr>
        <p:spPr>
          <a:xfrm>
            <a:off x="3501336" y="2472010"/>
            <a:ext cx="1800000" cy="18000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HK" altLang="en-US" sz="2000" b="1" dirty="0" smtClean="0"/>
              <a:t>溝通</a:t>
            </a:r>
            <a:r>
              <a:rPr lang="zh-TW" altLang="en-US" sz="2000" b="1" dirty="0" smtClean="0"/>
              <a:t>及表達</a:t>
            </a:r>
            <a:r>
              <a:rPr lang="zh-HK" altLang="en-US" sz="2000" b="1" dirty="0" smtClean="0"/>
              <a:t>技巧</a:t>
            </a:r>
            <a:endParaRPr lang="en-US" b="1" dirty="0" smtClean="0"/>
          </a:p>
        </p:txBody>
      </p:sp>
      <p:sp>
        <p:nvSpPr>
          <p:cNvPr id="10" name="橢圓 9"/>
          <p:cNvSpPr/>
          <p:nvPr/>
        </p:nvSpPr>
        <p:spPr>
          <a:xfrm>
            <a:off x="6544678" y="2472010"/>
            <a:ext cx="1800000" cy="18000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000" b="1" dirty="0" smtClean="0"/>
              <a:t>角色代入</a:t>
            </a:r>
            <a:endParaRPr lang="en-US" b="1" dirty="0" smtClean="0"/>
          </a:p>
        </p:txBody>
      </p:sp>
      <p:sp>
        <p:nvSpPr>
          <p:cNvPr id="11" name="十字形 10"/>
          <p:cNvSpPr/>
          <p:nvPr/>
        </p:nvSpPr>
        <p:spPr>
          <a:xfrm>
            <a:off x="5563007" y="3012009"/>
            <a:ext cx="720000" cy="720000"/>
          </a:xfrm>
          <a:prstGeom prst="plus">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12" name="向右箭號 11"/>
          <p:cNvSpPr/>
          <p:nvPr/>
        </p:nvSpPr>
        <p:spPr>
          <a:xfrm>
            <a:off x="8606349" y="3012009"/>
            <a:ext cx="720000"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13" name="圓角矩形 12"/>
          <p:cNvSpPr/>
          <p:nvPr/>
        </p:nvSpPr>
        <p:spPr>
          <a:xfrm>
            <a:off x="9588020" y="1892647"/>
            <a:ext cx="2257991" cy="2958724"/>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000" b="1" dirty="0"/>
              <a:t>提升學生</a:t>
            </a:r>
            <a:r>
              <a:rPr lang="zh-TW" altLang="en-US" sz="2000" b="1" dirty="0" smtClean="0"/>
              <a:t>的探究思維</a:t>
            </a:r>
            <a:r>
              <a:rPr lang="zh-TW" altLang="en-US" sz="2000" b="1" dirty="0"/>
              <a:t>能</a:t>
            </a:r>
            <a:r>
              <a:rPr lang="zh-TW" altLang="en-US" sz="2000" b="1" dirty="0" smtClean="0"/>
              <a:t>力</a:t>
            </a:r>
            <a:endParaRPr lang="en-US" altLang="zh-TW" sz="2000" b="1" dirty="0" smtClean="0"/>
          </a:p>
          <a:p>
            <a:pPr algn="ctr"/>
            <a:r>
              <a:rPr lang="en-US" altLang="zh-HK" sz="2000" dirty="0"/>
              <a:t>skills of exploring and thinking</a:t>
            </a:r>
            <a:endParaRPr lang="en-US" altLang="zh-TW" sz="2000" b="1" dirty="0" smtClean="0"/>
          </a:p>
          <a:p>
            <a:pPr algn="ctr"/>
            <a:r>
              <a:rPr lang="zh-TW" altLang="en-US" sz="2000" b="1" dirty="0" smtClean="0"/>
              <a:t>及</a:t>
            </a:r>
            <a:endParaRPr lang="en-US" altLang="zh-TW" sz="2000" b="1" dirty="0" smtClean="0"/>
          </a:p>
          <a:p>
            <a:pPr algn="ctr"/>
            <a:r>
              <a:rPr lang="zh-TW" altLang="en-US" sz="2000" b="1" dirty="0"/>
              <a:t>增進</a:t>
            </a:r>
            <a:r>
              <a:rPr lang="zh-TW" altLang="en-US" sz="2000" b="1" dirty="0" smtClean="0"/>
              <a:t>他們學習的</a:t>
            </a:r>
            <a:r>
              <a:rPr lang="zh-TW" altLang="en-US" sz="2000" b="1" dirty="0"/>
              <a:t>內在</a:t>
            </a:r>
            <a:r>
              <a:rPr lang="zh-TW" altLang="en-US" sz="2000" b="1" dirty="0" smtClean="0"/>
              <a:t>動機</a:t>
            </a:r>
            <a:endParaRPr lang="en-US" altLang="zh-TW" sz="2000" b="1" dirty="0" smtClean="0"/>
          </a:p>
          <a:p>
            <a:pPr algn="ctr"/>
            <a:r>
              <a:rPr lang="en-US" altLang="zh-HK" sz="2000" dirty="0"/>
              <a:t>intrinsic motivation</a:t>
            </a:r>
            <a:endParaRPr lang="en-US" altLang="zh-TW" sz="2000" b="1" dirty="0" smtClean="0"/>
          </a:p>
        </p:txBody>
      </p:sp>
      <p:grpSp>
        <p:nvGrpSpPr>
          <p:cNvPr id="14" name="群組 13"/>
          <p:cNvGrpSpPr/>
          <p:nvPr/>
        </p:nvGrpSpPr>
        <p:grpSpPr>
          <a:xfrm>
            <a:off x="894132" y="4777255"/>
            <a:ext cx="7639444" cy="1892968"/>
            <a:chOff x="2034364" y="4716379"/>
            <a:chExt cx="7639444" cy="1892968"/>
          </a:xfrm>
        </p:grpSpPr>
        <p:sp>
          <p:nvSpPr>
            <p:cNvPr id="15" name="圓角矩形 14"/>
            <p:cNvSpPr/>
            <p:nvPr/>
          </p:nvSpPr>
          <p:spPr>
            <a:xfrm>
              <a:off x="2034364" y="4716379"/>
              <a:ext cx="7639444" cy="1892968"/>
            </a:xfrm>
            <a:prstGeom prst="roundRect">
              <a:avLst/>
            </a:prstGeom>
            <a:effectLst>
              <a:softEdge rad="63500"/>
            </a:effectLst>
          </p:spPr>
          <p:style>
            <a:lnRef idx="3">
              <a:schemeClr val="lt1"/>
            </a:lnRef>
            <a:fillRef idx="1">
              <a:schemeClr val="accent2"/>
            </a:fillRef>
            <a:effectRef idx="1">
              <a:schemeClr val="accent2"/>
            </a:effectRef>
            <a:fontRef idx="minor">
              <a:schemeClr val="lt1"/>
            </a:fontRef>
          </p:style>
          <p:txBody>
            <a:bodyPr rtlCol="0" anchor="t"/>
            <a:lstStyle/>
            <a:p>
              <a:pPr algn="ctr"/>
              <a:r>
                <a:rPr lang="zh-TW" altLang="en-US" sz="2400" b="1" dirty="0" smtClean="0"/>
                <a:t>優化議題</a:t>
              </a:r>
              <a:r>
                <a:rPr lang="zh-TW" altLang="en-US" sz="2400" b="1" dirty="0"/>
                <a:t>探究</a:t>
              </a:r>
              <a:r>
                <a:rPr lang="zh-TW" altLang="en-US" sz="2400" b="1" dirty="0" smtClean="0"/>
                <a:t>的策略</a:t>
              </a:r>
              <a:endParaRPr lang="en-US" altLang="zh-TW" sz="2400" b="1" dirty="0" smtClean="0"/>
            </a:p>
            <a:p>
              <a:pPr algn="ctr"/>
              <a:endParaRPr lang="en-US" sz="2400" b="1" dirty="0"/>
            </a:p>
          </p:txBody>
        </p:sp>
        <p:grpSp>
          <p:nvGrpSpPr>
            <p:cNvPr id="16" name="群組 15"/>
            <p:cNvGrpSpPr/>
            <p:nvPr/>
          </p:nvGrpSpPr>
          <p:grpSpPr>
            <a:xfrm>
              <a:off x="2360267" y="5341761"/>
              <a:ext cx="6987639" cy="1018673"/>
              <a:chOff x="2554126" y="5341761"/>
              <a:chExt cx="6987639" cy="1018673"/>
            </a:xfrm>
          </p:grpSpPr>
          <p:sp>
            <p:nvSpPr>
              <p:cNvPr id="17" name="圓角矩形 16"/>
              <p:cNvSpPr/>
              <p:nvPr/>
            </p:nvSpPr>
            <p:spPr>
              <a:xfrm>
                <a:off x="2554126" y="5341761"/>
                <a:ext cx="2048123" cy="1018673"/>
              </a:xfrm>
              <a:prstGeom prst="roundRect">
                <a:avLst>
                  <a:gd name="adj" fmla="val 3108"/>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b="1" dirty="0" smtClean="0"/>
                  <a:t>豐富充足的</a:t>
                </a:r>
                <a:r>
                  <a:rPr lang="en-US" altLang="zh-TW" sz="2400" b="1" dirty="0" smtClean="0"/>
                  <a:t/>
                </a:r>
                <a:br>
                  <a:rPr lang="en-US" altLang="zh-TW" sz="2400" b="1" dirty="0" smtClean="0"/>
                </a:br>
                <a:r>
                  <a:rPr lang="zh-TW" altLang="en-US" sz="2400" b="1" dirty="0" smtClean="0"/>
                  <a:t>前置知識輸入</a:t>
                </a:r>
                <a:endParaRPr lang="en-US" sz="2400" b="1" dirty="0"/>
              </a:p>
            </p:txBody>
          </p:sp>
          <p:sp>
            <p:nvSpPr>
              <p:cNvPr id="18" name="圓角矩形 17"/>
              <p:cNvSpPr/>
              <p:nvPr/>
            </p:nvSpPr>
            <p:spPr>
              <a:xfrm>
                <a:off x="5023884" y="5341761"/>
                <a:ext cx="2048123" cy="1018673"/>
              </a:xfrm>
              <a:prstGeom prst="roundRect">
                <a:avLst>
                  <a:gd name="adj" fmla="val 3108"/>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b="1" dirty="0" smtClean="0"/>
                  <a:t>尋找牽涉主題的持分者</a:t>
                </a:r>
                <a:endParaRPr lang="en-US" sz="2400" b="1" dirty="0"/>
              </a:p>
            </p:txBody>
          </p:sp>
          <p:sp>
            <p:nvSpPr>
              <p:cNvPr id="19" name="圓角矩形 18"/>
              <p:cNvSpPr/>
              <p:nvPr/>
            </p:nvSpPr>
            <p:spPr>
              <a:xfrm>
                <a:off x="7493642" y="5341761"/>
                <a:ext cx="2048123" cy="1018673"/>
              </a:xfrm>
              <a:prstGeom prst="roundRect">
                <a:avLst>
                  <a:gd name="adj" fmla="val 3108"/>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b="1" smtClean="0"/>
                  <a:t>建設引發</a:t>
                </a:r>
                <a:r>
                  <a:rPr lang="zh-TW" altLang="en-US" sz="2400" b="1" dirty="0" smtClean="0"/>
                  <a:t>思考的現實場景</a:t>
                </a:r>
                <a:endParaRPr lang="en-US" sz="2400" b="1" dirty="0"/>
              </a:p>
            </p:txBody>
          </p:sp>
        </p:grpSp>
      </p:grpSp>
    </p:spTree>
    <p:extLst>
      <p:ext uri="{BB962C8B-B14F-4D97-AF65-F5344CB8AC3E}">
        <p14:creationId xmlns:p14="http://schemas.microsoft.com/office/powerpoint/2010/main" val="1524948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憲法教室基地教學的</a:t>
            </a:r>
            <a:r>
              <a:rPr lang="zh-TW" altLang="en-US" b="1" dirty="0" smtClean="0"/>
              <a:t>議題</a:t>
            </a:r>
            <a:r>
              <a:rPr lang="zh-TW" altLang="en-US" b="1" dirty="0"/>
              <a:t>探究</a:t>
            </a:r>
            <a:r>
              <a:rPr lang="zh-TW" altLang="en-US" b="1" dirty="0" smtClean="0"/>
              <a:t>學習的</a:t>
            </a:r>
            <a:r>
              <a:rPr lang="zh-TW" altLang="en-US" b="1" dirty="0"/>
              <a:t>設計</a:t>
            </a:r>
            <a:endParaRPr lang="zh-HK" altLang="en-US" dirty="0"/>
          </a:p>
        </p:txBody>
      </p:sp>
      <p:sp>
        <p:nvSpPr>
          <p:cNvPr id="4" name="圓角矩形 3"/>
          <p:cNvSpPr/>
          <p:nvPr/>
        </p:nvSpPr>
        <p:spPr>
          <a:xfrm>
            <a:off x="674686" y="2206845"/>
            <a:ext cx="3071550" cy="808636"/>
          </a:xfrm>
          <a:prstGeom prst="roundRect">
            <a:avLst>
              <a:gd name="adj" fmla="val 3108"/>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b="1" dirty="0" smtClean="0"/>
              <a:t>中一級</a:t>
            </a:r>
            <a:endParaRPr lang="en-US" altLang="zh-TW" sz="2400" b="1" dirty="0" smtClean="0"/>
          </a:p>
          <a:p>
            <a:pPr algn="ctr"/>
            <a:r>
              <a:rPr lang="zh-TW" altLang="en-US" sz="2400" b="1" dirty="0" smtClean="0"/>
              <a:t>經濟</a:t>
            </a:r>
            <a:endParaRPr lang="en-US" sz="2400" b="1" dirty="0"/>
          </a:p>
        </p:txBody>
      </p:sp>
      <p:sp>
        <p:nvSpPr>
          <p:cNvPr id="5" name="圓角矩形 4"/>
          <p:cNvSpPr/>
          <p:nvPr/>
        </p:nvSpPr>
        <p:spPr>
          <a:xfrm>
            <a:off x="4588623" y="2206845"/>
            <a:ext cx="3071550" cy="808636"/>
          </a:xfrm>
          <a:prstGeom prst="roundRect">
            <a:avLst>
              <a:gd name="adj" fmla="val 3108"/>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b="1" dirty="0" smtClean="0"/>
              <a:t>中二級</a:t>
            </a:r>
            <a:endParaRPr lang="en-US" altLang="zh-TW" sz="2400" b="1" dirty="0" smtClean="0"/>
          </a:p>
          <a:p>
            <a:pPr algn="ctr"/>
            <a:r>
              <a:rPr lang="zh-TW" altLang="en-US" sz="2400" b="1" dirty="0" smtClean="0"/>
              <a:t>社會及文化</a:t>
            </a:r>
            <a:endParaRPr lang="en-US" sz="2400" b="1" dirty="0"/>
          </a:p>
        </p:txBody>
      </p:sp>
      <p:sp>
        <p:nvSpPr>
          <p:cNvPr id="6" name="圓角矩形 5"/>
          <p:cNvSpPr/>
          <p:nvPr/>
        </p:nvSpPr>
        <p:spPr>
          <a:xfrm>
            <a:off x="8502560" y="2206845"/>
            <a:ext cx="3071550" cy="808636"/>
          </a:xfrm>
          <a:prstGeom prst="roundRect">
            <a:avLst>
              <a:gd name="adj" fmla="val 3108"/>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b="1" dirty="0" smtClean="0"/>
              <a:t>中三級</a:t>
            </a:r>
            <a:endParaRPr lang="en-US" altLang="zh-TW" sz="2400" b="1" dirty="0" smtClean="0"/>
          </a:p>
          <a:p>
            <a:pPr algn="ctr"/>
            <a:r>
              <a:rPr lang="zh-TW" altLang="en-US" sz="2400" b="1" dirty="0" smtClean="0"/>
              <a:t>政制及政治參與</a:t>
            </a:r>
            <a:endParaRPr lang="en-US" altLang="zh-TW" sz="2400" b="1" dirty="0" smtClean="0"/>
          </a:p>
        </p:txBody>
      </p:sp>
      <p:sp>
        <p:nvSpPr>
          <p:cNvPr id="7" name="圓角矩形 6"/>
          <p:cNvSpPr/>
          <p:nvPr/>
        </p:nvSpPr>
        <p:spPr>
          <a:xfrm>
            <a:off x="558366" y="4752800"/>
            <a:ext cx="3304190" cy="1528263"/>
          </a:xfrm>
          <a:prstGeom prst="roundRect">
            <a:avLst>
              <a:gd name="adj" fmla="val 310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400" b="1" dirty="0" smtClean="0"/>
          </a:p>
          <a:p>
            <a:pPr algn="ctr"/>
            <a:endParaRPr lang="en-US" altLang="zh-TW" sz="2400" b="1" dirty="0"/>
          </a:p>
          <a:p>
            <a:pPr algn="ctr"/>
            <a:endParaRPr lang="en-US" altLang="zh-TW" sz="2400" b="1" u="sng" dirty="0" smtClean="0"/>
          </a:p>
          <a:p>
            <a:pPr algn="ctr"/>
            <a:endParaRPr lang="en-US" altLang="zh-TW" sz="2400" b="1" u="sng" dirty="0"/>
          </a:p>
          <a:p>
            <a:pPr algn="ctr"/>
            <a:endParaRPr lang="en-US" altLang="zh-TW" sz="2400" b="1" u="sng" dirty="0" smtClean="0"/>
          </a:p>
          <a:p>
            <a:pPr algn="ctr"/>
            <a:r>
              <a:rPr lang="zh-TW" altLang="en-US" sz="2400" b="1" u="sng" dirty="0" smtClean="0"/>
              <a:t>議題</a:t>
            </a:r>
            <a:endParaRPr lang="en-US" altLang="zh-TW" sz="2400" b="1" u="sng" dirty="0" smtClean="0"/>
          </a:p>
          <a:p>
            <a:pPr algn="just"/>
            <a:r>
              <a:rPr lang="zh-TW" altLang="en-US" sz="2400" b="1" dirty="0" smtClean="0"/>
              <a:t>中英雙方就香港前途問題和回歸方案的討論</a:t>
            </a:r>
            <a:endParaRPr lang="en-US" altLang="zh-TW" sz="2400" b="1" dirty="0"/>
          </a:p>
          <a:p>
            <a:pPr algn="ctr"/>
            <a:endParaRPr lang="en-US" altLang="zh-TW" sz="2400" b="1" dirty="0" smtClean="0"/>
          </a:p>
          <a:p>
            <a:pPr algn="ctr"/>
            <a:endParaRPr lang="en-US" altLang="zh-TW" sz="2400" b="1" dirty="0"/>
          </a:p>
          <a:p>
            <a:pPr algn="ctr"/>
            <a:endParaRPr lang="en-US" altLang="zh-TW" sz="2400" b="1" dirty="0" smtClean="0"/>
          </a:p>
          <a:p>
            <a:pPr algn="ctr"/>
            <a:endParaRPr lang="en-US" altLang="zh-TW" sz="2400" b="1" dirty="0" smtClean="0"/>
          </a:p>
          <a:p>
            <a:pPr algn="ctr"/>
            <a:endParaRPr lang="en-US" sz="2400" b="1" dirty="0"/>
          </a:p>
        </p:txBody>
      </p:sp>
      <p:sp>
        <p:nvSpPr>
          <p:cNvPr id="8" name="圓角矩形 7"/>
          <p:cNvSpPr/>
          <p:nvPr/>
        </p:nvSpPr>
        <p:spPr>
          <a:xfrm>
            <a:off x="558366" y="3237470"/>
            <a:ext cx="3304190" cy="1293341"/>
          </a:xfrm>
          <a:prstGeom prst="roundRect">
            <a:avLst>
              <a:gd name="adj" fmla="val 310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400" b="1" dirty="0" smtClean="0"/>
          </a:p>
          <a:p>
            <a:pPr algn="ctr"/>
            <a:endParaRPr lang="en-US" altLang="zh-TW" sz="2400" b="1" dirty="0"/>
          </a:p>
          <a:p>
            <a:pPr algn="ctr"/>
            <a:endParaRPr lang="en-US" altLang="zh-TW" sz="2400" b="1" u="sng" dirty="0" smtClean="0"/>
          </a:p>
          <a:p>
            <a:pPr algn="ctr"/>
            <a:endParaRPr lang="en-US" altLang="zh-TW" sz="2400" b="1" u="sng" dirty="0" smtClean="0"/>
          </a:p>
          <a:p>
            <a:pPr algn="ctr"/>
            <a:r>
              <a:rPr lang="zh-TW" altLang="en-US" sz="2400" b="1" u="sng" dirty="0" smtClean="0"/>
              <a:t>模擬情景</a:t>
            </a:r>
            <a:endParaRPr lang="en-US" altLang="zh-TW" sz="2400" b="1" u="sng" dirty="0" smtClean="0"/>
          </a:p>
          <a:p>
            <a:pPr algn="just"/>
            <a:r>
              <a:rPr lang="en-US" altLang="zh-TW" sz="2400" b="1" dirty="0" smtClean="0"/>
              <a:t>(</a:t>
            </a:r>
            <a:r>
              <a:rPr lang="en-US" altLang="zh-TW" sz="2400" b="1" dirty="0" err="1" smtClean="0"/>
              <a:t>i</a:t>
            </a:r>
            <a:r>
              <a:rPr lang="en-US" altLang="zh-TW" sz="2400" b="1" dirty="0" smtClean="0"/>
              <a:t>) </a:t>
            </a:r>
            <a:r>
              <a:rPr lang="zh-TW" altLang="en-US" sz="2400" b="1" dirty="0" smtClean="0"/>
              <a:t>中英代表會談</a:t>
            </a:r>
            <a:endParaRPr lang="en-US" altLang="zh-TW" sz="2400" b="1" dirty="0" smtClean="0"/>
          </a:p>
          <a:p>
            <a:pPr algn="just"/>
            <a:r>
              <a:rPr lang="en-US" altLang="zh-TW" sz="2400" b="1" dirty="0" smtClean="0"/>
              <a:t>(ii) </a:t>
            </a:r>
            <a:r>
              <a:rPr lang="zh-TW" altLang="en-US" sz="2400" b="1" dirty="0" smtClean="0"/>
              <a:t>全國人民代表大會</a:t>
            </a:r>
            <a:endParaRPr lang="en-US" altLang="zh-TW" sz="2400" b="1" dirty="0" smtClean="0"/>
          </a:p>
          <a:p>
            <a:pPr algn="ctr"/>
            <a:endParaRPr lang="en-US" altLang="zh-TW" sz="2400" b="1" dirty="0"/>
          </a:p>
          <a:p>
            <a:pPr algn="ctr"/>
            <a:endParaRPr lang="en-US" altLang="zh-TW" sz="2400" b="1" dirty="0" smtClean="0"/>
          </a:p>
          <a:p>
            <a:pPr algn="ctr"/>
            <a:endParaRPr lang="en-US" altLang="zh-TW" sz="2400" b="1" dirty="0" smtClean="0"/>
          </a:p>
          <a:p>
            <a:pPr algn="ctr"/>
            <a:endParaRPr lang="en-US" sz="2400" b="1" dirty="0"/>
          </a:p>
        </p:txBody>
      </p:sp>
      <p:sp>
        <p:nvSpPr>
          <p:cNvPr id="9" name="圓角矩形 8"/>
          <p:cNvSpPr/>
          <p:nvPr/>
        </p:nvSpPr>
        <p:spPr>
          <a:xfrm>
            <a:off x="4442864" y="3294919"/>
            <a:ext cx="3304190" cy="1178010"/>
          </a:xfrm>
          <a:prstGeom prst="roundRect">
            <a:avLst>
              <a:gd name="adj" fmla="val 310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400" b="1" dirty="0" smtClean="0"/>
          </a:p>
          <a:p>
            <a:pPr algn="ctr"/>
            <a:endParaRPr lang="en-US" altLang="zh-TW" sz="2400" b="1" dirty="0"/>
          </a:p>
          <a:p>
            <a:pPr algn="ctr"/>
            <a:endParaRPr lang="en-US" altLang="zh-TW" sz="2400" b="1" u="sng" dirty="0" smtClean="0"/>
          </a:p>
          <a:p>
            <a:pPr algn="ctr"/>
            <a:endParaRPr lang="en-US" altLang="zh-TW" sz="2400" b="1" u="sng" dirty="0" smtClean="0"/>
          </a:p>
          <a:p>
            <a:pPr algn="ctr"/>
            <a:endParaRPr lang="en-US" altLang="zh-TW" sz="2400" b="1" u="sng" dirty="0" smtClean="0"/>
          </a:p>
          <a:p>
            <a:pPr algn="ctr"/>
            <a:endParaRPr lang="en-US" altLang="zh-TW" sz="2400" b="1" u="sng" dirty="0" smtClean="0"/>
          </a:p>
          <a:p>
            <a:pPr algn="ctr"/>
            <a:r>
              <a:rPr lang="zh-TW" altLang="en-US" sz="2400" b="1" u="sng" dirty="0"/>
              <a:t>模擬情景</a:t>
            </a:r>
            <a:endParaRPr lang="en-US" altLang="zh-TW" sz="2400" b="1" u="sng" dirty="0"/>
          </a:p>
          <a:p>
            <a:pPr algn="ctr"/>
            <a:r>
              <a:rPr lang="zh-TW" altLang="en-US" sz="2400" b="1" dirty="0"/>
              <a:t>全國政治協商會議</a:t>
            </a:r>
            <a:endParaRPr lang="en-US" altLang="zh-TW" sz="2400" b="1" dirty="0"/>
          </a:p>
          <a:p>
            <a:pPr algn="ctr"/>
            <a:endParaRPr lang="en-US" altLang="zh-TW" sz="2400" b="1" dirty="0" smtClean="0"/>
          </a:p>
          <a:p>
            <a:pPr algn="ctr"/>
            <a:endParaRPr lang="en-US" altLang="zh-TW" sz="2400" b="1" dirty="0"/>
          </a:p>
          <a:p>
            <a:pPr algn="ctr"/>
            <a:endParaRPr lang="en-US" altLang="zh-TW" sz="2400" b="1" dirty="0"/>
          </a:p>
          <a:p>
            <a:pPr algn="ctr"/>
            <a:endParaRPr lang="en-US" altLang="zh-TW" sz="2400" b="1" dirty="0" smtClean="0"/>
          </a:p>
          <a:p>
            <a:pPr algn="ctr"/>
            <a:endParaRPr lang="en-US" altLang="zh-TW" sz="2400" b="1" dirty="0" smtClean="0"/>
          </a:p>
          <a:p>
            <a:pPr algn="ctr"/>
            <a:endParaRPr lang="en-US" sz="2400" b="1" dirty="0"/>
          </a:p>
        </p:txBody>
      </p:sp>
      <p:sp>
        <p:nvSpPr>
          <p:cNvPr id="11" name="圓角矩形 10"/>
          <p:cNvSpPr/>
          <p:nvPr/>
        </p:nvSpPr>
        <p:spPr>
          <a:xfrm>
            <a:off x="4472303" y="4752800"/>
            <a:ext cx="3304190" cy="1528263"/>
          </a:xfrm>
          <a:prstGeom prst="roundRect">
            <a:avLst>
              <a:gd name="adj" fmla="val 310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400" b="1" dirty="0" smtClean="0"/>
          </a:p>
          <a:p>
            <a:pPr algn="ctr"/>
            <a:endParaRPr lang="en-US" altLang="zh-TW" sz="2400" b="1" dirty="0"/>
          </a:p>
          <a:p>
            <a:pPr algn="ctr"/>
            <a:endParaRPr lang="en-US" altLang="zh-TW" sz="2400" b="1" u="sng" dirty="0" smtClean="0"/>
          </a:p>
          <a:p>
            <a:pPr algn="ctr"/>
            <a:endParaRPr lang="en-US" altLang="zh-TW" sz="2400" b="1" u="sng" dirty="0"/>
          </a:p>
          <a:p>
            <a:pPr algn="ctr"/>
            <a:endParaRPr lang="en-US" altLang="zh-TW" sz="2400" b="1" u="sng" dirty="0" smtClean="0"/>
          </a:p>
          <a:p>
            <a:pPr algn="ctr"/>
            <a:r>
              <a:rPr lang="zh-TW" altLang="en-US" sz="2400" b="1" u="sng" dirty="0" smtClean="0"/>
              <a:t>議題</a:t>
            </a:r>
            <a:endParaRPr lang="en-US" altLang="zh-TW" sz="2400" b="1" u="sng" dirty="0" smtClean="0"/>
          </a:p>
          <a:p>
            <a:pPr algn="just"/>
            <a:r>
              <a:rPr lang="zh-TW" altLang="en-US" sz="2400" b="1" dirty="0" smtClean="0"/>
              <a:t>網</a:t>
            </a:r>
            <a:r>
              <a:rPr lang="zh-TW" altLang="en-US" sz="2400" b="1" dirty="0"/>
              <a:t>絡安全</a:t>
            </a:r>
            <a:r>
              <a:rPr lang="zh-TW" altLang="en-US" sz="2400" b="1" dirty="0" smtClean="0"/>
              <a:t>隱患對國家安全的危害及應對方案</a:t>
            </a:r>
            <a:endParaRPr lang="en-US" altLang="zh-TW" sz="2400" b="1" dirty="0" smtClean="0"/>
          </a:p>
          <a:p>
            <a:pPr algn="just"/>
            <a:endParaRPr lang="en-US" altLang="zh-TW" sz="2400" b="1" dirty="0" smtClean="0"/>
          </a:p>
          <a:p>
            <a:pPr algn="ctr"/>
            <a:endParaRPr lang="en-US" altLang="zh-TW" sz="2400" b="1" dirty="0"/>
          </a:p>
          <a:p>
            <a:pPr algn="ctr"/>
            <a:endParaRPr lang="en-US" altLang="zh-TW" sz="2400" b="1" dirty="0" smtClean="0"/>
          </a:p>
          <a:p>
            <a:pPr algn="ctr"/>
            <a:endParaRPr lang="en-US" altLang="zh-TW" sz="2400" b="1" dirty="0" smtClean="0"/>
          </a:p>
          <a:p>
            <a:pPr algn="ctr"/>
            <a:endParaRPr lang="en-US" sz="2400" b="1" dirty="0"/>
          </a:p>
        </p:txBody>
      </p:sp>
      <p:sp>
        <p:nvSpPr>
          <p:cNvPr id="12" name="圓角矩形 11"/>
          <p:cNvSpPr/>
          <p:nvPr/>
        </p:nvSpPr>
        <p:spPr>
          <a:xfrm>
            <a:off x="8386240" y="4752368"/>
            <a:ext cx="3304190" cy="1528263"/>
          </a:xfrm>
          <a:prstGeom prst="roundRect">
            <a:avLst>
              <a:gd name="adj" fmla="val 310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400" b="1" dirty="0" smtClean="0"/>
          </a:p>
          <a:p>
            <a:pPr algn="ctr"/>
            <a:endParaRPr lang="en-US" altLang="zh-TW" sz="2400" b="1" dirty="0"/>
          </a:p>
          <a:p>
            <a:pPr algn="ctr"/>
            <a:endParaRPr lang="en-US" altLang="zh-TW" sz="2400" b="1" u="sng" dirty="0" smtClean="0"/>
          </a:p>
          <a:p>
            <a:pPr algn="ctr"/>
            <a:endParaRPr lang="en-US" altLang="zh-TW" sz="2400" b="1" u="sng" dirty="0"/>
          </a:p>
          <a:p>
            <a:pPr algn="ctr"/>
            <a:endParaRPr lang="en-US" altLang="zh-TW" sz="2400" b="1" u="sng" dirty="0" smtClean="0"/>
          </a:p>
          <a:p>
            <a:pPr algn="ctr"/>
            <a:r>
              <a:rPr lang="zh-TW" altLang="en-US" sz="2400" b="1" u="sng" dirty="0" smtClean="0"/>
              <a:t>議題</a:t>
            </a:r>
            <a:endParaRPr lang="en-US" altLang="zh-TW" sz="2400" b="1" u="sng" dirty="0"/>
          </a:p>
          <a:p>
            <a:pPr algn="just"/>
            <a:r>
              <a:rPr lang="zh-TW" altLang="en-US" sz="2400" b="1" dirty="0"/>
              <a:t>陪審團制度對實行法治利多於弊</a:t>
            </a:r>
            <a:endParaRPr lang="en-US" altLang="zh-TW" sz="2400" b="1" dirty="0"/>
          </a:p>
          <a:p>
            <a:pPr algn="ctr"/>
            <a:endParaRPr lang="en-US" altLang="zh-TW" sz="2400" b="1" dirty="0" smtClean="0"/>
          </a:p>
          <a:p>
            <a:pPr algn="ctr"/>
            <a:endParaRPr lang="en-US" altLang="zh-TW" sz="2400" b="1" dirty="0"/>
          </a:p>
          <a:p>
            <a:pPr algn="ctr"/>
            <a:endParaRPr lang="en-US" altLang="zh-TW" sz="2400" b="1" dirty="0" smtClean="0"/>
          </a:p>
          <a:p>
            <a:pPr algn="ctr"/>
            <a:endParaRPr lang="en-US" altLang="zh-TW" sz="2400" b="1" dirty="0" smtClean="0"/>
          </a:p>
          <a:p>
            <a:pPr algn="ctr"/>
            <a:endParaRPr lang="en-US" sz="2400" b="1" dirty="0"/>
          </a:p>
        </p:txBody>
      </p:sp>
      <p:sp>
        <p:nvSpPr>
          <p:cNvPr id="13" name="圓角矩形 12"/>
          <p:cNvSpPr/>
          <p:nvPr/>
        </p:nvSpPr>
        <p:spPr>
          <a:xfrm>
            <a:off x="8386240" y="3237254"/>
            <a:ext cx="3304190" cy="1293341"/>
          </a:xfrm>
          <a:prstGeom prst="roundRect">
            <a:avLst>
              <a:gd name="adj" fmla="val 3108"/>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2400" b="1" dirty="0" smtClean="0"/>
          </a:p>
          <a:p>
            <a:pPr algn="ctr"/>
            <a:endParaRPr lang="en-US" altLang="zh-TW" sz="2400" b="1" dirty="0"/>
          </a:p>
          <a:p>
            <a:pPr algn="ctr"/>
            <a:endParaRPr lang="en-US" altLang="zh-TW" sz="2400" b="1" u="sng" dirty="0" smtClean="0"/>
          </a:p>
          <a:p>
            <a:pPr algn="ctr"/>
            <a:endParaRPr lang="en-US" altLang="zh-TW" sz="2400" b="1" u="sng" dirty="0" smtClean="0"/>
          </a:p>
          <a:p>
            <a:pPr algn="ctr"/>
            <a:r>
              <a:rPr lang="zh-TW" altLang="en-US" sz="2400" b="1" u="sng" dirty="0" smtClean="0"/>
              <a:t>模擬</a:t>
            </a:r>
            <a:r>
              <a:rPr lang="zh-TW" altLang="en-US" sz="2400" b="1" u="sng" dirty="0"/>
              <a:t>情景</a:t>
            </a:r>
            <a:endParaRPr lang="en-US" altLang="zh-TW" sz="2400" b="1" u="sng" dirty="0"/>
          </a:p>
          <a:p>
            <a:pPr algn="ctr"/>
            <a:r>
              <a:rPr lang="zh-TW" altLang="en-US" sz="2400" b="1" dirty="0"/>
              <a:t>高等法院原訟法庭</a:t>
            </a:r>
            <a:endParaRPr lang="en-US" altLang="zh-TW" sz="2400" b="1" dirty="0"/>
          </a:p>
          <a:p>
            <a:pPr algn="ctr"/>
            <a:endParaRPr lang="en-US" altLang="zh-TW" sz="2400" b="1" dirty="0"/>
          </a:p>
          <a:p>
            <a:pPr algn="ctr"/>
            <a:endParaRPr lang="en-US" altLang="zh-TW" sz="2400" b="1" dirty="0" smtClean="0"/>
          </a:p>
          <a:p>
            <a:pPr algn="ctr"/>
            <a:endParaRPr lang="en-US" altLang="zh-TW" sz="2400" b="1" dirty="0" smtClean="0"/>
          </a:p>
          <a:p>
            <a:pPr algn="ctr"/>
            <a:endParaRPr lang="en-US" sz="2400" b="1" dirty="0"/>
          </a:p>
        </p:txBody>
      </p:sp>
    </p:spTree>
    <p:extLst>
      <p:ext uri="{BB962C8B-B14F-4D97-AF65-F5344CB8AC3E}">
        <p14:creationId xmlns:p14="http://schemas.microsoft.com/office/powerpoint/2010/main" val="1773969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5589" y="293855"/>
            <a:ext cx="10758399" cy="1508760"/>
          </a:xfrm>
        </p:spPr>
        <p:txBody>
          <a:bodyPr/>
          <a:lstStyle/>
          <a:p>
            <a:r>
              <a:rPr lang="zh-TW" altLang="en-US" b="1" dirty="0" smtClean="0"/>
              <a:t>憲法教室基地教學的議題探究學習的實踐</a:t>
            </a:r>
            <a:r>
              <a:rPr lang="en-US" altLang="zh-TW" b="1" dirty="0" smtClean="0"/>
              <a:t/>
            </a:r>
            <a:br>
              <a:rPr lang="en-US" altLang="zh-TW" b="1" dirty="0" smtClean="0"/>
            </a:br>
            <a:r>
              <a:rPr lang="zh-TW" altLang="en-US" sz="4800" b="1" dirty="0" smtClean="0"/>
              <a:t>中一級 </a:t>
            </a:r>
            <a:endParaRPr lang="zh-HK" altLang="en-US" dirty="0"/>
          </a:p>
        </p:txBody>
      </p:sp>
      <p:sp>
        <p:nvSpPr>
          <p:cNvPr id="3" name="內容版面配置區 2"/>
          <p:cNvSpPr>
            <a:spLocks noGrp="1"/>
          </p:cNvSpPr>
          <p:nvPr>
            <p:ph idx="1"/>
          </p:nvPr>
        </p:nvSpPr>
        <p:spPr>
          <a:xfrm>
            <a:off x="605589" y="1893277"/>
            <a:ext cx="10865708" cy="4206240"/>
          </a:xfrm>
        </p:spPr>
        <p:txBody>
          <a:bodyPr>
            <a:normAutofit/>
          </a:bodyPr>
          <a:lstStyle/>
          <a:p>
            <a:pPr marL="0" indent="0" algn="just">
              <a:buNone/>
            </a:pPr>
            <a:r>
              <a:rPr lang="zh-TW" altLang="en-US" sz="3600" b="1" dirty="0" smtClean="0"/>
              <a:t>教學目標：</a:t>
            </a:r>
            <a:endParaRPr lang="en-US" altLang="zh-TW" sz="3600" b="1" dirty="0"/>
          </a:p>
        </p:txBody>
      </p:sp>
      <p:sp>
        <p:nvSpPr>
          <p:cNvPr id="5" name="等腰三角形 4"/>
          <p:cNvSpPr/>
          <p:nvPr/>
        </p:nvSpPr>
        <p:spPr>
          <a:xfrm>
            <a:off x="3982454" y="3862137"/>
            <a:ext cx="3982451" cy="2354448"/>
          </a:xfrm>
          <a:prstGeom prs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HK" altLang="en-US"/>
          </a:p>
        </p:txBody>
      </p:sp>
      <p:sp>
        <p:nvSpPr>
          <p:cNvPr id="6" name="橢圓 5"/>
          <p:cNvSpPr/>
          <p:nvPr/>
        </p:nvSpPr>
        <p:spPr>
          <a:xfrm>
            <a:off x="5508405" y="3274448"/>
            <a:ext cx="918518" cy="918518"/>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smtClean="0"/>
              <a:t>知識</a:t>
            </a:r>
            <a:endParaRPr lang="en-US" b="1" dirty="0" smtClean="0"/>
          </a:p>
        </p:txBody>
      </p:sp>
      <p:sp>
        <p:nvSpPr>
          <p:cNvPr id="7" name="橢圓 6"/>
          <p:cNvSpPr/>
          <p:nvPr/>
        </p:nvSpPr>
        <p:spPr>
          <a:xfrm>
            <a:off x="3417647" y="5637470"/>
            <a:ext cx="918518" cy="918518"/>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t>技能</a:t>
            </a:r>
            <a:endParaRPr lang="en-US" b="1" dirty="0" smtClean="0"/>
          </a:p>
        </p:txBody>
      </p:sp>
      <p:sp>
        <p:nvSpPr>
          <p:cNvPr id="8" name="橢圓 7"/>
          <p:cNvSpPr/>
          <p:nvPr/>
        </p:nvSpPr>
        <p:spPr>
          <a:xfrm>
            <a:off x="7661136" y="5637470"/>
            <a:ext cx="918518" cy="918518"/>
          </a:xfrm>
          <a:prstGeom prst="ellipse">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zh-TW" altLang="en-US" b="1" dirty="0" smtClean="0"/>
              <a:t>態度</a:t>
            </a:r>
            <a:endParaRPr lang="en-US" b="1" dirty="0" smtClean="0"/>
          </a:p>
        </p:txBody>
      </p:sp>
      <p:sp>
        <p:nvSpPr>
          <p:cNvPr id="9" name="圓角矩形 8"/>
          <p:cNvSpPr/>
          <p:nvPr/>
        </p:nvSpPr>
        <p:spPr>
          <a:xfrm>
            <a:off x="4183244" y="1857610"/>
            <a:ext cx="3568839" cy="1371507"/>
          </a:xfrm>
          <a:prstGeom prst="roundRect">
            <a:avLst>
              <a:gd name="adj" fmla="val 6141"/>
            </a:avLst>
          </a:prstGeom>
          <a:ln/>
        </p:spPr>
        <p:style>
          <a:lnRef idx="3">
            <a:schemeClr val="lt1"/>
          </a:lnRef>
          <a:fillRef idx="1">
            <a:schemeClr val="accent4"/>
          </a:fillRef>
          <a:effectRef idx="1">
            <a:schemeClr val="accent4"/>
          </a:effectRef>
          <a:fontRef idx="minor">
            <a:schemeClr val="lt1"/>
          </a:fontRef>
        </p:style>
        <p:txBody>
          <a:bodyPr rtlCol="0" anchor="ctr"/>
          <a:lstStyle/>
          <a:p>
            <a:pPr algn="just"/>
            <a:r>
              <a:rPr lang="zh-TW" altLang="en-US" sz="2000" b="1" dirty="0"/>
              <a:t>思考香港穩定順利回歸祖國方案時的考慮因素、面對的困難及帶來的機遇，而制定「一國兩制」方案的深層意義。</a:t>
            </a:r>
            <a:endParaRPr lang="en-US" altLang="zh-TW" sz="2000" b="1" dirty="0"/>
          </a:p>
        </p:txBody>
      </p:sp>
      <p:sp>
        <p:nvSpPr>
          <p:cNvPr id="10" name="圓角矩形 9"/>
          <p:cNvSpPr/>
          <p:nvPr/>
        </p:nvSpPr>
        <p:spPr>
          <a:xfrm>
            <a:off x="59172" y="5505384"/>
            <a:ext cx="3308533" cy="1245938"/>
          </a:xfrm>
          <a:prstGeom prst="roundRect">
            <a:avLst>
              <a:gd name="adj" fmla="val 6141"/>
            </a:avLst>
          </a:prstGeom>
          <a:ln/>
        </p:spPr>
        <p:style>
          <a:lnRef idx="3">
            <a:schemeClr val="lt1"/>
          </a:lnRef>
          <a:fillRef idx="1">
            <a:schemeClr val="accent3"/>
          </a:fillRef>
          <a:effectRef idx="1">
            <a:schemeClr val="accent3"/>
          </a:effectRef>
          <a:fontRef idx="minor">
            <a:schemeClr val="lt1"/>
          </a:fontRef>
        </p:style>
        <p:txBody>
          <a:bodyPr rtlCol="0" anchor="ctr"/>
          <a:lstStyle/>
          <a:p>
            <a:pPr algn="just"/>
            <a:r>
              <a:rPr lang="zh-TW" altLang="en-US" sz="2000" b="1" dirty="0" smtClean="0"/>
              <a:t>代入持分者的角度思考及表達方案所帶來的影響，及回應各方意見並達成共識。</a:t>
            </a:r>
            <a:endParaRPr lang="en-US" altLang="zh-TW" sz="2000" b="1" dirty="0" smtClean="0"/>
          </a:p>
        </p:txBody>
      </p:sp>
      <p:sp>
        <p:nvSpPr>
          <p:cNvPr id="11" name="圓角矩形 10"/>
          <p:cNvSpPr/>
          <p:nvPr/>
        </p:nvSpPr>
        <p:spPr>
          <a:xfrm>
            <a:off x="8687608" y="5473760"/>
            <a:ext cx="3294842" cy="1245938"/>
          </a:xfrm>
          <a:prstGeom prst="roundRect">
            <a:avLst>
              <a:gd name="adj" fmla="val 6141"/>
            </a:avLst>
          </a:prstGeom>
          <a:ln/>
        </p:spPr>
        <p:style>
          <a:lnRef idx="3">
            <a:schemeClr val="lt1"/>
          </a:lnRef>
          <a:fillRef idx="1">
            <a:schemeClr val="dk1"/>
          </a:fillRef>
          <a:effectRef idx="1">
            <a:schemeClr val="dk1"/>
          </a:effectRef>
          <a:fontRef idx="minor">
            <a:schemeClr val="lt1"/>
          </a:fontRef>
        </p:style>
        <p:txBody>
          <a:bodyPr rtlCol="0" anchor="ctr"/>
          <a:lstStyle/>
          <a:p>
            <a:pPr algn="just"/>
            <a:r>
              <a:rPr lang="zh-TW" altLang="en-US" sz="2000" b="1" dirty="0" smtClean="0"/>
              <a:t>理解及支持祖國賦予香港獨特性和實行「一國兩制」</a:t>
            </a:r>
            <a:endParaRPr lang="en-US" altLang="zh-TW" sz="2000" b="1" dirty="0" smtClean="0"/>
          </a:p>
        </p:txBody>
      </p:sp>
    </p:spTree>
    <p:extLst>
      <p:ext uri="{BB962C8B-B14F-4D97-AF65-F5344CB8AC3E}">
        <p14:creationId xmlns:p14="http://schemas.microsoft.com/office/powerpoint/2010/main" val="3891517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5589" y="293855"/>
            <a:ext cx="10758399" cy="1508760"/>
          </a:xfrm>
        </p:spPr>
        <p:txBody>
          <a:bodyPr/>
          <a:lstStyle/>
          <a:p>
            <a:r>
              <a:rPr lang="zh-TW" altLang="en-US" b="1" dirty="0" smtClean="0"/>
              <a:t>憲法教室基地教學的議題探究學習的實踐</a:t>
            </a:r>
            <a:r>
              <a:rPr lang="en-US" altLang="zh-TW" b="1" dirty="0" smtClean="0"/>
              <a:t/>
            </a:r>
            <a:br>
              <a:rPr lang="en-US" altLang="zh-TW" b="1" dirty="0" smtClean="0"/>
            </a:br>
            <a:r>
              <a:rPr lang="zh-TW" altLang="en-US" sz="4800" b="1" dirty="0" smtClean="0"/>
              <a:t>中一級 </a:t>
            </a:r>
            <a:endParaRPr lang="zh-HK" altLang="en-US" dirty="0"/>
          </a:p>
        </p:txBody>
      </p:sp>
      <p:sp>
        <p:nvSpPr>
          <p:cNvPr id="3" name="內容版面配置區 2"/>
          <p:cNvSpPr>
            <a:spLocks noGrp="1"/>
          </p:cNvSpPr>
          <p:nvPr>
            <p:ph idx="1"/>
          </p:nvPr>
        </p:nvSpPr>
        <p:spPr>
          <a:xfrm>
            <a:off x="605589" y="1802615"/>
            <a:ext cx="10865708" cy="4296902"/>
          </a:xfrm>
        </p:spPr>
        <p:txBody>
          <a:bodyPr>
            <a:normAutofit/>
          </a:bodyPr>
          <a:lstStyle/>
          <a:p>
            <a:pPr marL="0" indent="0" algn="just">
              <a:buNone/>
            </a:pPr>
            <a:r>
              <a:rPr lang="zh-TW" altLang="en-US" sz="3600" b="1" dirty="0" smtClean="0"/>
              <a:t>教學流程：</a:t>
            </a:r>
            <a:endParaRPr lang="en-US" altLang="zh-TW" sz="3600" b="1" dirty="0"/>
          </a:p>
        </p:txBody>
      </p:sp>
      <p:sp>
        <p:nvSpPr>
          <p:cNvPr id="12" name="橢圓 11"/>
          <p:cNvSpPr/>
          <p:nvPr/>
        </p:nvSpPr>
        <p:spPr>
          <a:xfrm>
            <a:off x="750395" y="4146910"/>
            <a:ext cx="918518" cy="918518"/>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b="1" dirty="0"/>
              <a:t>６</a:t>
            </a:r>
            <a:r>
              <a:rPr lang="zh-TW" altLang="en-US" b="1" dirty="0" smtClean="0"/>
              <a:t>節課堂</a:t>
            </a:r>
            <a:endParaRPr lang="en-US" b="1" dirty="0" smtClean="0"/>
          </a:p>
        </p:txBody>
      </p:sp>
      <p:sp>
        <p:nvSpPr>
          <p:cNvPr id="4" name="左中括弧 3"/>
          <p:cNvSpPr/>
          <p:nvPr/>
        </p:nvSpPr>
        <p:spPr>
          <a:xfrm>
            <a:off x="2049336" y="2831029"/>
            <a:ext cx="336884" cy="3621504"/>
          </a:xfrm>
          <a:prstGeom prst="leftBracket">
            <a:avLst/>
          </a:prstGeom>
          <a:ln w="38100"/>
        </p:spPr>
        <p:style>
          <a:lnRef idx="2">
            <a:schemeClr val="accent6"/>
          </a:lnRef>
          <a:fillRef idx="0">
            <a:schemeClr val="accent6"/>
          </a:fillRef>
          <a:effectRef idx="1">
            <a:schemeClr val="accent6"/>
          </a:effectRef>
          <a:fontRef idx="minor">
            <a:schemeClr val="tx1"/>
          </a:fontRef>
        </p:style>
        <p:txBody>
          <a:bodyPr rtlCol="0" anchor="ctr"/>
          <a:lstStyle/>
          <a:p>
            <a:pPr algn="ctr"/>
            <a:endParaRPr lang="zh-HK" altLang="en-US"/>
          </a:p>
        </p:txBody>
      </p:sp>
      <p:cxnSp>
        <p:nvCxnSpPr>
          <p:cNvPr id="14" name="直線接點 13"/>
          <p:cNvCxnSpPr/>
          <p:nvPr/>
        </p:nvCxnSpPr>
        <p:spPr>
          <a:xfrm>
            <a:off x="2049336" y="4524688"/>
            <a:ext cx="302094" cy="0"/>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15" name="橢圓 14"/>
          <p:cNvSpPr/>
          <p:nvPr/>
        </p:nvSpPr>
        <p:spPr>
          <a:xfrm>
            <a:off x="2527949" y="2398569"/>
            <a:ext cx="1214026" cy="113814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b="1" dirty="0" smtClean="0"/>
          </a:p>
        </p:txBody>
      </p:sp>
      <p:sp>
        <p:nvSpPr>
          <p:cNvPr id="22" name="向右箭號 21"/>
          <p:cNvSpPr/>
          <p:nvPr/>
        </p:nvSpPr>
        <p:spPr>
          <a:xfrm>
            <a:off x="3973735" y="2609586"/>
            <a:ext cx="1054903" cy="720000"/>
          </a:xfrm>
          <a:prstGeom prst="rightArrow">
            <a:avLst>
              <a:gd name="adj1" fmla="val 50000"/>
              <a:gd name="adj2" fmla="val 71039"/>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a:p>
        </p:txBody>
      </p:sp>
      <p:sp>
        <p:nvSpPr>
          <p:cNvPr id="23" name="向右箭號 22"/>
          <p:cNvSpPr/>
          <p:nvPr/>
        </p:nvSpPr>
        <p:spPr>
          <a:xfrm>
            <a:off x="3973734" y="4198331"/>
            <a:ext cx="1054903" cy="720000"/>
          </a:xfrm>
          <a:prstGeom prst="rightArrow">
            <a:avLst>
              <a:gd name="adj1" fmla="val 50000"/>
              <a:gd name="adj2" fmla="val 71039"/>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a:p>
        </p:txBody>
      </p:sp>
      <p:sp>
        <p:nvSpPr>
          <p:cNvPr id="24" name="向右箭號 23"/>
          <p:cNvSpPr/>
          <p:nvPr/>
        </p:nvSpPr>
        <p:spPr>
          <a:xfrm>
            <a:off x="3973734" y="5684962"/>
            <a:ext cx="1054903" cy="720000"/>
          </a:xfrm>
          <a:prstGeom prst="rightArrow">
            <a:avLst>
              <a:gd name="adj1" fmla="val 50000"/>
              <a:gd name="adj2" fmla="val 71039"/>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600"/>
          </a:p>
        </p:txBody>
      </p:sp>
      <p:sp>
        <p:nvSpPr>
          <p:cNvPr id="25" name="圓角矩形 24"/>
          <p:cNvSpPr/>
          <p:nvPr/>
        </p:nvSpPr>
        <p:spPr>
          <a:xfrm>
            <a:off x="5477346" y="2332952"/>
            <a:ext cx="5759893" cy="1283621"/>
          </a:xfrm>
          <a:prstGeom prst="roundRect">
            <a:avLst>
              <a:gd name="adj" fmla="val 6141"/>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3200" b="1" dirty="0" smtClean="0"/>
              <a:t>課堂教學</a:t>
            </a:r>
            <a:r>
              <a:rPr lang="en-US" altLang="zh-TW" sz="3200" b="1" dirty="0" smtClean="0"/>
              <a:t>——</a:t>
            </a:r>
            <a:r>
              <a:rPr lang="zh-TW" altLang="en-US" sz="3200" b="1" dirty="0" smtClean="0"/>
              <a:t>前置知識輸入</a:t>
            </a:r>
            <a:endParaRPr lang="en-US" altLang="zh-TW" sz="3200" b="1" dirty="0" smtClean="0"/>
          </a:p>
        </p:txBody>
      </p:sp>
      <p:sp>
        <p:nvSpPr>
          <p:cNvPr id="26" name="文字方塊 25"/>
          <p:cNvSpPr txBox="1"/>
          <p:nvPr/>
        </p:nvSpPr>
        <p:spPr>
          <a:xfrm>
            <a:off x="2380996" y="2640533"/>
            <a:ext cx="1429521" cy="923330"/>
          </a:xfrm>
          <a:prstGeom prst="rect">
            <a:avLst/>
          </a:prstGeom>
          <a:noFill/>
        </p:spPr>
        <p:txBody>
          <a:bodyPr wrap="square" rtlCol="0">
            <a:spAutoFit/>
          </a:bodyPr>
          <a:lstStyle/>
          <a:p>
            <a:pPr algn="ctr"/>
            <a:r>
              <a:rPr lang="zh-TW" altLang="en-US" b="1" dirty="0" smtClean="0"/>
              <a:t>１</a:t>
            </a:r>
            <a:r>
              <a:rPr lang="en-US" altLang="zh-TW" b="1" dirty="0" smtClean="0"/>
              <a:t>-</a:t>
            </a:r>
            <a:r>
              <a:rPr lang="zh-TW" altLang="en-US" b="1" dirty="0" smtClean="0"/>
              <a:t>２節</a:t>
            </a:r>
            <a:endParaRPr lang="en-US" altLang="zh-TW" b="1" dirty="0"/>
          </a:p>
          <a:p>
            <a:pPr algn="ctr"/>
            <a:r>
              <a:rPr lang="zh-TW" altLang="en-US" b="1" dirty="0"/>
              <a:t>７０</a:t>
            </a:r>
            <a:r>
              <a:rPr lang="zh-TW" altLang="en-US" b="1" dirty="0" smtClean="0"/>
              <a:t>分鐘</a:t>
            </a:r>
            <a:endParaRPr lang="en-US" altLang="zh-HK" b="1" dirty="0"/>
          </a:p>
          <a:p>
            <a:endParaRPr lang="zh-HK" altLang="en-US" dirty="0"/>
          </a:p>
        </p:txBody>
      </p:sp>
      <p:sp>
        <p:nvSpPr>
          <p:cNvPr id="27" name="橢圓 26"/>
          <p:cNvSpPr/>
          <p:nvPr/>
        </p:nvSpPr>
        <p:spPr>
          <a:xfrm>
            <a:off x="2548920" y="3978093"/>
            <a:ext cx="1214026" cy="113814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b="1" dirty="0" smtClean="0"/>
          </a:p>
        </p:txBody>
      </p:sp>
      <p:sp>
        <p:nvSpPr>
          <p:cNvPr id="28" name="文字方塊 27"/>
          <p:cNvSpPr txBox="1"/>
          <p:nvPr/>
        </p:nvSpPr>
        <p:spPr>
          <a:xfrm>
            <a:off x="2441687" y="4156364"/>
            <a:ext cx="1429521" cy="923330"/>
          </a:xfrm>
          <a:prstGeom prst="rect">
            <a:avLst/>
          </a:prstGeom>
          <a:noFill/>
        </p:spPr>
        <p:txBody>
          <a:bodyPr wrap="square" rtlCol="0">
            <a:spAutoFit/>
          </a:bodyPr>
          <a:lstStyle/>
          <a:p>
            <a:pPr algn="ctr"/>
            <a:r>
              <a:rPr lang="zh-TW" altLang="en-US" b="1" dirty="0" smtClean="0"/>
              <a:t>３</a:t>
            </a:r>
            <a:r>
              <a:rPr lang="en-US" altLang="zh-TW" b="1" dirty="0" smtClean="0"/>
              <a:t>-</a:t>
            </a:r>
            <a:r>
              <a:rPr lang="zh-TW" altLang="en-US" b="1" dirty="0"/>
              <a:t>４</a:t>
            </a:r>
            <a:r>
              <a:rPr lang="zh-TW" altLang="en-US" b="1" dirty="0" smtClean="0"/>
              <a:t>節</a:t>
            </a:r>
            <a:endParaRPr lang="en-US" altLang="zh-TW" b="1" dirty="0"/>
          </a:p>
          <a:p>
            <a:pPr algn="ctr"/>
            <a:r>
              <a:rPr lang="zh-TW" altLang="en-US" b="1" dirty="0"/>
              <a:t>７０</a:t>
            </a:r>
            <a:r>
              <a:rPr lang="zh-TW" altLang="en-US" b="1" dirty="0" smtClean="0"/>
              <a:t>分鐘</a:t>
            </a:r>
            <a:endParaRPr lang="en-US" altLang="zh-HK" b="1" dirty="0"/>
          </a:p>
          <a:p>
            <a:endParaRPr lang="zh-HK" altLang="en-US" dirty="0"/>
          </a:p>
        </p:txBody>
      </p:sp>
      <p:sp>
        <p:nvSpPr>
          <p:cNvPr id="29" name="橢圓 28"/>
          <p:cNvSpPr/>
          <p:nvPr/>
        </p:nvSpPr>
        <p:spPr>
          <a:xfrm>
            <a:off x="2527949" y="5553135"/>
            <a:ext cx="1214026" cy="113814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b="1" dirty="0" smtClean="0"/>
          </a:p>
        </p:txBody>
      </p:sp>
      <p:sp>
        <p:nvSpPr>
          <p:cNvPr id="30" name="文字方塊 29"/>
          <p:cNvSpPr txBox="1"/>
          <p:nvPr/>
        </p:nvSpPr>
        <p:spPr>
          <a:xfrm>
            <a:off x="2420201" y="5787077"/>
            <a:ext cx="1429521" cy="923330"/>
          </a:xfrm>
          <a:prstGeom prst="rect">
            <a:avLst/>
          </a:prstGeom>
          <a:noFill/>
        </p:spPr>
        <p:txBody>
          <a:bodyPr wrap="square" rtlCol="0">
            <a:spAutoFit/>
          </a:bodyPr>
          <a:lstStyle/>
          <a:p>
            <a:pPr algn="ctr"/>
            <a:r>
              <a:rPr lang="zh-TW" altLang="en-US" b="1" dirty="0" smtClean="0"/>
              <a:t>５</a:t>
            </a:r>
            <a:r>
              <a:rPr lang="en-US" altLang="zh-TW" b="1" dirty="0" smtClean="0"/>
              <a:t>-</a:t>
            </a:r>
            <a:r>
              <a:rPr lang="zh-TW" altLang="en-US" b="1" dirty="0"/>
              <a:t>６</a:t>
            </a:r>
            <a:r>
              <a:rPr lang="zh-TW" altLang="en-US" b="1" dirty="0" smtClean="0"/>
              <a:t>節</a:t>
            </a:r>
            <a:endParaRPr lang="en-US" altLang="zh-TW" b="1" dirty="0"/>
          </a:p>
          <a:p>
            <a:pPr algn="ctr"/>
            <a:r>
              <a:rPr lang="zh-TW" altLang="en-US" b="1" dirty="0"/>
              <a:t>７０</a:t>
            </a:r>
            <a:r>
              <a:rPr lang="zh-TW" altLang="en-US" b="1" dirty="0" smtClean="0"/>
              <a:t>分鐘</a:t>
            </a:r>
            <a:endParaRPr lang="en-US" altLang="zh-HK" b="1" dirty="0"/>
          </a:p>
          <a:p>
            <a:endParaRPr lang="zh-HK" altLang="en-US" dirty="0"/>
          </a:p>
        </p:txBody>
      </p:sp>
      <p:sp>
        <p:nvSpPr>
          <p:cNvPr id="17" name="圓角矩形 16"/>
          <p:cNvSpPr/>
          <p:nvPr/>
        </p:nvSpPr>
        <p:spPr>
          <a:xfrm>
            <a:off x="5477346" y="3905354"/>
            <a:ext cx="5759893" cy="1283621"/>
          </a:xfrm>
          <a:prstGeom prst="roundRect">
            <a:avLst>
              <a:gd name="adj" fmla="val 6141"/>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3200" b="1" dirty="0"/>
              <a:t>憲法教室基地</a:t>
            </a:r>
            <a:r>
              <a:rPr lang="zh-TW" altLang="en-US" sz="3200" b="1" dirty="0" smtClean="0"/>
              <a:t>教學</a:t>
            </a:r>
            <a:r>
              <a:rPr lang="en-US" altLang="zh-TW" sz="3200" b="1" dirty="0" smtClean="0"/>
              <a:t>——</a:t>
            </a:r>
          </a:p>
          <a:p>
            <a:pPr algn="ctr"/>
            <a:r>
              <a:rPr lang="zh-TW" altLang="en-US" sz="3200" b="1" dirty="0" smtClean="0"/>
              <a:t>分組合作探究及討論活動</a:t>
            </a:r>
            <a:endParaRPr lang="en-US" altLang="zh-TW" sz="3200" b="1" dirty="0" smtClean="0"/>
          </a:p>
        </p:txBody>
      </p:sp>
      <p:sp>
        <p:nvSpPr>
          <p:cNvPr id="18" name="圓角矩形 17"/>
          <p:cNvSpPr/>
          <p:nvPr/>
        </p:nvSpPr>
        <p:spPr>
          <a:xfrm>
            <a:off x="5477346" y="5457706"/>
            <a:ext cx="5759893" cy="1283621"/>
          </a:xfrm>
          <a:prstGeom prst="roundRect">
            <a:avLst>
              <a:gd name="adj" fmla="val 6141"/>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3200" b="1" dirty="0"/>
              <a:t>憲法教室基地</a:t>
            </a:r>
            <a:r>
              <a:rPr lang="zh-TW" altLang="en-US" sz="3200" b="1" dirty="0" smtClean="0"/>
              <a:t>教學</a:t>
            </a:r>
            <a:r>
              <a:rPr lang="en-US" altLang="zh-TW" sz="3200" b="1" dirty="0" smtClean="0"/>
              <a:t>——</a:t>
            </a:r>
          </a:p>
          <a:p>
            <a:pPr algn="ctr"/>
            <a:r>
              <a:rPr lang="zh-TW" altLang="en-US" sz="3200" b="1" dirty="0" smtClean="0"/>
              <a:t>國家憲法及基本法教學</a:t>
            </a:r>
            <a:endParaRPr lang="en-US" altLang="zh-TW" sz="3200" b="1" dirty="0" smtClean="0"/>
          </a:p>
        </p:txBody>
      </p:sp>
    </p:spTree>
    <p:extLst>
      <p:ext uri="{BB962C8B-B14F-4D97-AF65-F5344CB8AC3E}">
        <p14:creationId xmlns:p14="http://schemas.microsoft.com/office/powerpoint/2010/main" val="932557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5589" y="293855"/>
            <a:ext cx="10758399" cy="1508760"/>
          </a:xfrm>
        </p:spPr>
        <p:txBody>
          <a:bodyPr/>
          <a:lstStyle/>
          <a:p>
            <a:r>
              <a:rPr lang="zh-TW" altLang="en-US" b="1" dirty="0" smtClean="0"/>
              <a:t>憲法教室基地教學的議題探究學習的實踐</a:t>
            </a:r>
            <a:r>
              <a:rPr lang="en-US" altLang="zh-TW" b="1" dirty="0" smtClean="0"/>
              <a:t/>
            </a:r>
            <a:br>
              <a:rPr lang="en-US" altLang="zh-TW" b="1" dirty="0" smtClean="0"/>
            </a:br>
            <a:r>
              <a:rPr lang="zh-TW" altLang="en-US" sz="4800" b="1" dirty="0" smtClean="0"/>
              <a:t>中一級 </a:t>
            </a:r>
            <a:endParaRPr lang="zh-HK" altLang="en-US" dirty="0"/>
          </a:p>
        </p:txBody>
      </p:sp>
      <p:sp>
        <p:nvSpPr>
          <p:cNvPr id="3" name="內容版面配置區 2"/>
          <p:cNvSpPr>
            <a:spLocks noGrp="1"/>
          </p:cNvSpPr>
          <p:nvPr>
            <p:ph idx="1"/>
          </p:nvPr>
        </p:nvSpPr>
        <p:spPr>
          <a:xfrm>
            <a:off x="605589" y="1894703"/>
            <a:ext cx="10865708" cy="4204814"/>
          </a:xfrm>
        </p:spPr>
        <p:txBody>
          <a:bodyPr>
            <a:normAutofit/>
          </a:bodyPr>
          <a:lstStyle/>
          <a:p>
            <a:pPr marL="0" indent="0" algn="just">
              <a:buNone/>
            </a:pPr>
            <a:r>
              <a:rPr lang="zh-TW" altLang="en-US" sz="3600" b="1" dirty="0" smtClean="0"/>
              <a:t>教學流程：第一及第二節（７０分鐘）</a:t>
            </a:r>
            <a:endParaRPr lang="en-US" altLang="zh-TW" sz="3600" b="1" dirty="0"/>
          </a:p>
        </p:txBody>
      </p:sp>
      <p:sp>
        <p:nvSpPr>
          <p:cNvPr id="19" name="圓角矩形 18"/>
          <p:cNvSpPr/>
          <p:nvPr/>
        </p:nvSpPr>
        <p:spPr>
          <a:xfrm>
            <a:off x="605589" y="2741061"/>
            <a:ext cx="2078887" cy="1117472"/>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r>
              <a:rPr lang="zh-TW" altLang="en-US" sz="2400" b="1" dirty="0" smtClean="0"/>
              <a:t>教學步驟：</a:t>
            </a:r>
            <a:endParaRPr lang="en-US" altLang="zh-TW" sz="2400" b="1" dirty="0" smtClean="0"/>
          </a:p>
          <a:p>
            <a:pPr marL="457200" indent="-457200">
              <a:buFont typeface="+mj-lt"/>
              <a:buAutoNum type="arabicPeriod"/>
            </a:pPr>
            <a:r>
              <a:rPr lang="zh-TW" altLang="en-US" sz="2400" b="1" dirty="0" smtClean="0"/>
              <a:t>老師講授</a:t>
            </a:r>
            <a:endParaRPr lang="en-US" altLang="zh-TW" sz="2400" b="1" dirty="0" smtClean="0"/>
          </a:p>
          <a:p>
            <a:pPr marL="457200" indent="-457200">
              <a:buFont typeface="+mj-lt"/>
              <a:buAutoNum type="arabicPeriod"/>
            </a:pPr>
            <a:endParaRPr lang="en-US" altLang="zh-TW" sz="2400" b="1" dirty="0" smtClean="0"/>
          </a:p>
        </p:txBody>
      </p:sp>
      <p:sp>
        <p:nvSpPr>
          <p:cNvPr id="20" name="圓角矩形 19"/>
          <p:cNvSpPr/>
          <p:nvPr/>
        </p:nvSpPr>
        <p:spPr>
          <a:xfrm>
            <a:off x="4221182" y="2479339"/>
            <a:ext cx="6578022" cy="1640917"/>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400" b="1" dirty="0" smtClean="0"/>
              <a:t>教學材料：</a:t>
            </a:r>
            <a:endParaRPr lang="en-US" altLang="zh-TW" sz="2400" b="1" dirty="0" smtClean="0"/>
          </a:p>
          <a:p>
            <a:r>
              <a:rPr lang="zh-TW" altLang="en-US" sz="2400" b="1" dirty="0" smtClean="0"/>
              <a:t>中一級生活與社會科校本教材</a:t>
            </a:r>
            <a:endParaRPr lang="en-US" altLang="zh-TW" sz="2400" b="1" dirty="0" smtClean="0"/>
          </a:p>
          <a:p>
            <a:r>
              <a:rPr lang="zh-TW" altLang="en-US" sz="2400" b="1" dirty="0" smtClean="0"/>
              <a:t>主題三：「一國兩制」下的資本主義市場經濟</a:t>
            </a:r>
            <a:endParaRPr lang="en-US" altLang="zh-TW" sz="2400" b="1" dirty="0" smtClean="0"/>
          </a:p>
          <a:p>
            <a:r>
              <a:rPr lang="zh-TW" altLang="en-US" sz="2400" b="1" dirty="0" smtClean="0"/>
              <a:t>單元一：資本主義市場經濟的建立</a:t>
            </a:r>
            <a:endParaRPr lang="en-US" altLang="zh-TW" sz="2400" b="1" dirty="0" smtClean="0"/>
          </a:p>
        </p:txBody>
      </p:sp>
      <p:sp>
        <p:nvSpPr>
          <p:cNvPr id="6" name="十字形 5"/>
          <p:cNvSpPr/>
          <p:nvPr/>
        </p:nvSpPr>
        <p:spPr>
          <a:xfrm>
            <a:off x="3055215" y="2939797"/>
            <a:ext cx="720000" cy="720000"/>
          </a:xfrm>
          <a:prstGeom prst="plus">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7" name="向右箭號 6"/>
          <p:cNvSpPr/>
          <p:nvPr/>
        </p:nvSpPr>
        <p:spPr>
          <a:xfrm>
            <a:off x="433654" y="5120895"/>
            <a:ext cx="991492"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8" name="圓角矩形 7"/>
          <p:cNvSpPr/>
          <p:nvPr/>
        </p:nvSpPr>
        <p:spPr>
          <a:xfrm>
            <a:off x="1793004" y="4491264"/>
            <a:ext cx="9850228" cy="1979261"/>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r>
              <a:rPr lang="zh-TW" altLang="en-US" sz="2400" b="1" dirty="0" smtClean="0"/>
              <a:t>教學內容及重點：</a:t>
            </a:r>
            <a:endParaRPr lang="en-US" altLang="zh-TW" sz="2400" b="1" dirty="0" smtClean="0"/>
          </a:p>
          <a:p>
            <a:pPr marL="457200" indent="-457200">
              <a:buFont typeface="+mj-lt"/>
              <a:buAutoNum type="arabicPeriod"/>
            </a:pPr>
            <a:r>
              <a:rPr lang="zh-TW" altLang="en-US" sz="2400" b="1" dirty="0" smtClean="0"/>
              <a:t>香港殖民管治時期的歷史而實行資本主義市場經濟制度</a:t>
            </a:r>
            <a:endParaRPr lang="en-US" altLang="zh-TW" sz="2400" b="1" dirty="0" smtClean="0"/>
          </a:p>
          <a:p>
            <a:pPr marL="457200" indent="-457200">
              <a:buFont typeface="+mj-lt"/>
              <a:buAutoNum type="arabicPeriod"/>
            </a:pPr>
            <a:r>
              <a:rPr lang="zh-TW" altLang="en-US" sz="2400" b="1" dirty="0" smtClean="0"/>
              <a:t>香港經歷三次經濟轉型（漁港</a:t>
            </a:r>
            <a:r>
              <a:rPr lang="en-US" altLang="zh-TW" sz="2400" b="1" dirty="0" smtClean="0">
                <a:sym typeface="Wingdings" panose="05000000000000000000" pitchFamily="2" charset="2"/>
              </a:rPr>
              <a:t></a:t>
            </a:r>
            <a:r>
              <a:rPr lang="zh-TW" altLang="en-US" sz="2400" b="1" dirty="0" smtClean="0">
                <a:sym typeface="Wingdings" panose="05000000000000000000" pitchFamily="2" charset="2"/>
              </a:rPr>
              <a:t>轉口港</a:t>
            </a:r>
            <a:r>
              <a:rPr lang="en-US" altLang="zh-TW" sz="2400" b="1" dirty="0" smtClean="0">
                <a:sym typeface="Wingdings" panose="05000000000000000000" pitchFamily="2" charset="2"/>
              </a:rPr>
              <a:t></a:t>
            </a:r>
            <a:r>
              <a:rPr lang="zh-TW" altLang="en-US" sz="2400" b="1" dirty="0" smtClean="0">
                <a:sym typeface="Wingdings" panose="05000000000000000000" pitchFamily="2" charset="2"/>
              </a:rPr>
              <a:t>工業中心</a:t>
            </a:r>
            <a:r>
              <a:rPr lang="en-US" altLang="zh-TW" sz="2400" b="1" dirty="0" smtClean="0">
                <a:sym typeface="Wingdings" panose="05000000000000000000" pitchFamily="2" charset="2"/>
              </a:rPr>
              <a:t></a:t>
            </a:r>
            <a:r>
              <a:rPr lang="zh-TW" altLang="en-US" sz="2400" b="1" dirty="0" smtClean="0">
                <a:sym typeface="Wingdings" panose="05000000000000000000" pitchFamily="2" charset="2"/>
              </a:rPr>
              <a:t>國際金融中心</a:t>
            </a:r>
            <a:endParaRPr lang="en-US" altLang="zh-TW" sz="2400" b="1" dirty="0" smtClean="0">
              <a:sym typeface="Wingdings" panose="05000000000000000000" pitchFamily="2" charset="2"/>
            </a:endParaRPr>
          </a:p>
          <a:p>
            <a:pPr marL="457200" indent="-457200">
              <a:buFont typeface="+mj-lt"/>
              <a:buAutoNum type="arabicPeriod"/>
            </a:pPr>
            <a:r>
              <a:rPr lang="zh-TW" altLang="en-US" sz="2400" b="1" dirty="0" smtClean="0">
                <a:sym typeface="Wingdings" panose="05000000000000000000" pitchFamily="2" charset="2"/>
              </a:rPr>
              <a:t>每個發展階段建立的經濟發展優勢（自由貿易政策、國際地位、健全和金融制度等）</a:t>
            </a:r>
            <a:endParaRPr lang="en-US" altLang="zh-TW" sz="2400" b="1" dirty="0" smtClean="0">
              <a:sym typeface="Wingdings" panose="05000000000000000000" pitchFamily="2" charset="2"/>
            </a:endParaRPr>
          </a:p>
          <a:p>
            <a:pPr marL="457200" indent="-457200">
              <a:buFont typeface="+mj-lt"/>
              <a:buAutoNum type="arabicPeriod"/>
            </a:pPr>
            <a:endParaRPr lang="en-US" altLang="zh-TW" sz="2400" b="1" dirty="0" smtClean="0"/>
          </a:p>
        </p:txBody>
      </p:sp>
    </p:spTree>
    <p:extLst>
      <p:ext uri="{BB962C8B-B14F-4D97-AF65-F5344CB8AC3E}">
        <p14:creationId xmlns:p14="http://schemas.microsoft.com/office/powerpoint/2010/main" val="401631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r="5677"/>
          <a:stretch/>
        </p:blipFill>
        <p:spPr>
          <a:xfrm>
            <a:off x="83890" y="1149140"/>
            <a:ext cx="3892492" cy="5184397"/>
          </a:xfrm>
          <a:prstGeom prst="rect">
            <a:avLst/>
          </a:prstGeom>
        </p:spPr>
      </p:pic>
      <p:pic>
        <p:nvPicPr>
          <p:cNvPr id="5" name="圖片 4"/>
          <p:cNvPicPr>
            <a:picLocks noChangeAspect="1"/>
          </p:cNvPicPr>
          <p:nvPr/>
        </p:nvPicPr>
        <p:blipFill>
          <a:blip r:embed="rId3"/>
          <a:stretch>
            <a:fillRect/>
          </a:stretch>
        </p:blipFill>
        <p:spPr>
          <a:xfrm>
            <a:off x="4057793" y="1268835"/>
            <a:ext cx="3836089" cy="5401574"/>
          </a:xfrm>
          <a:prstGeom prst="rect">
            <a:avLst/>
          </a:prstGeom>
        </p:spPr>
      </p:pic>
      <p:pic>
        <p:nvPicPr>
          <p:cNvPr id="6" name="圖片 5"/>
          <p:cNvPicPr>
            <a:picLocks noChangeAspect="1"/>
          </p:cNvPicPr>
          <p:nvPr/>
        </p:nvPicPr>
        <p:blipFill>
          <a:blip r:embed="rId4"/>
          <a:stretch>
            <a:fillRect/>
          </a:stretch>
        </p:blipFill>
        <p:spPr>
          <a:xfrm>
            <a:off x="7975293" y="992319"/>
            <a:ext cx="4149595" cy="4960214"/>
          </a:xfrm>
          <a:prstGeom prst="rect">
            <a:avLst/>
          </a:prstGeom>
        </p:spPr>
      </p:pic>
      <p:sp>
        <p:nvSpPr>
          <p:cNvPr id="2" name="文字方塊 1"/>
          <p:cNvSpPr txBox="1"/>
          <p:nvPr/>
        </p:nvSpPr>
        <p:spPr>
          <a:xfrm>
            <a:off x="164756" y="148280"/>
            <a:ext cx="7298724" cy="1200329"/>
          </a:xfrm>
          <a:prstGeom prst="rect">
            <a:avLst/>
          </a:prstGeom>
          <a:noFill/>
        </p:spPr>
        <p:txBody>
          <a:bodyPr wrap="square" rtlCol="0">
            <a:spAutoFit/>
          </a:bodyPr>
          <a:lstStyle/>
          <a:p>
            <a:r>
              <a:rPr lang="zh-TW" altLang="en-US" b="1" dirty="0"/>
              <a:t>中一級生活與社會科校本教材</a:t>
            </a:r>
            <a:endParaRPr lang="en-US" altLang="zh-TW" b="1" dirty="0"/>
          </a:p>
          <a:p>
            <a:r>
              <a:rPr lang="zh-TW" altLang="en-US" b="1" dirty="0"/>
              <a:t>主題三：「一國兩制」下的資本主義市場經濟</a:t>
            </a:r>
            <a:endParaRPr lang="en-US" altLang="zh-TW" b="1" dirty="0"/>
          </a:p>
          <a:p>
            <a:r>
              <a:rPr lang="zh-TW" altLang="en-US" b="1" dirty="0"/>
              <a:t>單元一：資本主義市場經濟的建立</a:t>
            </a:r>
            <a:endParaRPr lang="en-US" altLang="zh-TW" b="1" dirty="0"/>
          </a:p>
          <a:p>
            <a:endParaRPr lang="zh-HK" altLang="en-US" dirty="0"/>
          </a:p>
        </p:txBody>
      </p:sp>
    </p:spTree>
    <p:extLst>
      <p:ext uri="{BB962C8B-B14F-4D97-AF65-F5344CB8AC3E}">
        <p14:creationId xmlns:p14="http://schemas.microsoft.com/office/powerpoint/2010/main" val="1418686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5589" y="293855"/>
            <a:ext cx="10758399" cy="1508760"/>
          </a:xfrm>
        </p:spPr>
        <p:txBody>
          <a:bodyPr/>
          <a:lstStyle/>
          <a:p>
            <a:r>
              <a:rPr lang="zh-TW" altLang="en-US" b="1" dirty="0" smtClean="0"/>
              <a:t>憲法教室基地教學的議題探究學習的實踐</a:t>
            </a:r>
            <a:r>
              <a:rPr lang="en-US" altLang="zh-TW" b="1" dirty="0" smtClean="0"/>
              <a:t/>
            </a:r>
            <a:br>
              <a:rPr lang="en-US" altLang="zh-TW" b="1" dirty="0" smtClean="0"/>
            </a:br>
            <a:r>
              <a:rPr lang="zh-TW" altLang="en-US" sz="4800" b="1" dirty="0" smtClean="0"/>
              <a:t>中一級 </a:t>
            </a:r>
            <a:endParaRPr lang="zh-HK" altLang="en-US" dirty="0"/>
          </a:p>
        </p:txBody>
      </p:sp>
      <p:sp>
        <p:nvSpPr>
          <p:cNvPr id="3" name="內容版面配置區 2"/>
          <p:cNvSpPr>
            <a:spLocks noGrp="1"/>
          </p:cNvSpPr>
          <p:nvPr>
            <p:ph idx="1"/>
          </p:nvPr>
        </p:nvSpPr>
        <p:spPr>
          <a:xfrm>
            <a:off x="65903" y="1894703"/>
            <a:ext cx="11405394" cy="4204814"/>
          </a:xfrm>
        </p:spPr>
        <p:txBody>
          <a:bodyPr>
            <a:normAutofit/>
          </a:bodyPr>
          <a:lstStyle/>
          <a:p>
            <a:pPr marL="0" indent="0" algn="just">
              <a:buNone/>
            </a:pPr>
            <a:r>
              <a:rPr lang="zh-TW" altLang="en-US" sz="3600" b="1" dirty="0" smtClean="0"/>
              <a:t>教學流程：第三節（３５分鐘）</a:t>
            </a:r>
            <a:endParaRPr lang="en-US" altLang="zh-TW" sz="3600" b="1" dirty="0"/>
          </a:p>
        </p:txBody>
      </p:sp>
      <p:sp>
        <p:nvSpPr>
          <p:cNvPr id="9" name="圓角矩形 8"/>
          <p:cNvSpPr/>
          <p:nvPr/>
        </p:nvSpPr>
        <p:spPr>
          <a:xfrm>
            <a:off x="240417" y="2634702"/>
            <a:ext cx="2894432" cy="1566147"/>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endParaRPr lang="en-US" altLang="zh-TW" sz="2400" b="1" dirty="0"/>
          </a:p>
          <a:p>
            <a:r>
              <a:rPr lang="zh-TW" altLang="en-US" sz="2400" b="1" dirty="0" smtClean="0"/>
              <a:t>教學步驟：</a:t>
            </a:r>
            <a:endParaRPr lang="en-US" altLang="zh-TW" sz="2400" b="1" dirty="0" smtClean="0"/>
          </a:p>
          <a:p>
            <a:pPr marL="457200" indent="-457200">
              <a:buFont typeface="+mj-lt"/>
              <a:buAutoNum type="arabicPeriod"/>
            </a:pPr>
            <a:r>
              <a:rPr lang="zh-TW" altLang="en-US" sz="2400" b="1" dirty="0"/>
              <a:t>老師講授</a:t>
            </a:r>
            <a:endParaRPr lang="en-US" altLang="zh-TW" sz="2400" b="1" dirty="0"/>
          </a:p>
          <a:p>
            <a:pPr marL="457200" indent="-457200">
              <a:buFont typeface="+mj-lt"/>
              <a:buAutoNum type="arabicPeriod"/>
            </a:pPr>
            <a:r>
              <a:rPr lang="zh-TW" altLang="en-US" sz="2400" b="1" dirty="0"/>
              <a:t>分組討論及匯</a:t>
            </a:r>
            <a:r>
              <a:rPr lang="zh-TW" altLang="en-US" sz="2400" b="1" dirty="0" smtClean="0"/>
              <a:t>報</a:t>
            </a:r>
            <a:endParaRPr lang="en-US" altLang="zh-TW" sz="2400" b="1" dirty="0" smtClean="0"/>
          </a:p>
          <a:p>
            <a:pPr marL="457200" indent="-457200">
              <a:buFont typeface="+mj-lt"/>
              <a:buAutoNum type="arabicPeriod"/>
            </a:pPr>
            <a:r>
              <a:rPr lang="zh-TW" altLang="en-US" sz="2400" b="1" dirty="0" smtClean="0"/>
              <a:t>總結</a:t>
            </a:r>
            <a:endParaRPr lang="en-US" altLang="zh-TW" sz="2400" b="1" dirty="0"/>
          </a:p>
          <a:p>
            <a:pPr marL="457200" indent="-457200">
              <a:buFont typeface="+mj-lt"/>
              <a:buAutoNum type="arabicPeriod"/>
            </a:pPr>
            <a:endParaRPr lang="en-US" altLang="zh-TW" sz="2400" b="1" dirty="0"/>
          </a:p>
          <a:p>
            <a:pPr marL="457200" indent="-457200">
              <a:buFont typeface="+mj-lt"/>
              <a:buAutoNum type="arabicPeriod"/>
            </a:pPr>
            <a:endParaRPr lang="en-US" altLang="zh-TW" sz="2400" b="1" dirty="0"/>
          </a:p>
        </p:txBody>
      </p:sp>
      <p:sp>
        <p:nvSpPr>
          <p:cNvPr id="10" name="十字形 9"/>
          <p:cNvSpPr/>
          <p:nvPr/>
        </p:nvSpPr>
        <p:spPr>
          <a:xfrm>
            <a:off x="1327633" y="4315226"/>
            <a:ext cx="720000" cy="720000"/>
          </a:xfrm>
          <a:prstGeom prst="plus">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11" name="圓角矩形 10"/>
          <p:cNvSpPr/>
          <p:nvPr/>
        </p:nvSpPr>
        <p:spPr>
          <a:xfrm>
            <a:off x="131319" y="5263980"/>
            <a:ext cx="3112628" cy="1352263"/>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400" b="1" dirty="0" smtClean="0"/>
              <a:t>教學材料：</a:t>
            </a:r>
            <a:endParaRPr lang="en-US" altLang="zh-TW" sz="2400" b="1" dirty="0" smtClean="0"/>
          </a:p>
          <a:p>
            <a:r>
              <a:rPr lang="zh-TW" altLang="en-US" sz="2400" b="1" dirty="0" smtClean="0"/>
              <a:t>議題探究活頁文件夾</a:t>
            </a:r>
            <a:endParaRPr lang="en-US" altLang="zh-TW" sz="2400" b="1" dirty="0" smtClean="0"/>
          </a:p>
        </p:txBody>
      </p:sp>
      <p:pic>
        <p:nvPicPr>
          <p:cNvPr id="7" name="圖片 6"/>
          <p:cNvPicPr>
            <a:picLocks noChangeAspect="1"/>
          </p:cNvPicPr>
          <p:nvPr/>
        </p:nvPicPr>
        <p:blipFill>
          <a:blip r:embed="rId2"/>
          <a:stretch>
            <a:fillRect/>
          </a:stretch>
        </p:blipFill>
        <p:spPr>
          <a:xfrm>
            <a:off x="3291860" y="2584411"/>
            <a:ext cx="2770035" cy="3912067"/>
          </a:xfrm>
          <a:prstGeom prst="rect">
            <a:avLst/>
          </a:prstGeom>
        </p:spPr>
      </p:pic>
      <p:pic>
        <p:nvPicPr>
          <p:cNvPr id="8" name="圖片 7"/>
          <p:cNvPicPr>
            <a:picLocks noChangeAspect="1"/>
          </p:cNvPicPr>
          <p:nvPr/>
        </p:nvPicPr>
        <p:blipFill>
          <a:blip r:embed="rId3"/>
          <a:stretch>
            <a:fillRect/>
          </a:stretch>
        </p:blipFill>
        <p:spPr>
          <a:xfrm>
            <a:off x="6163619" y="2584410"/>
            <a:ext cx="2763961" cy="3912067"/>
          </a:xfrm>
          <a:prstGeom prst="rect">
            <a:avLst/>
          </a:prstGeom>
        </p:spPr>
      </p:pic>
      <p:pic>
        <p:nvPicPr>
          <p:cNvPr id="12" name="圖片 11"/>
          <p:cNvPicPr>
            <a:picLocks noChangeAspect="1"/>
          </p:cNvPicPr>
          <p:nvPr/>
        </p:nvPicPr>
        <p:blipFill>
          <a:blip r:embed="rId4"/>
          <a:stretch>
            <a:fillRect/>
          </a:stretch>
        </p:blipFill>
        <p:spPr>
          <a:xfrm>
            <a:off x="9029304" y="2584410"/>
            <a:ext cx="2763036" cy="3916831"/>
          </a:xfrm>
          <a:prstGeom prst="rect">
            <a:avLst/>
          </a:prstGeom>
        </p:spPr>
      </p:pic>
    </p:spTree>
    <p:extLst>
      <p:ext uri="{BB962C8B-B14F-4D97-AF65-F5344CB8AC3E}">
        <p14:creationId xmlns:p14="http://schemas.microsoft.com/office/powerpoint/2010/main" val="2095379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5589" y="293855"/>
            <a:ext cx="10758399" cy="1508760"/>
          </a:xfrm>
        </p:spPr>
        <p:txBody>
          <a:bodyPr/>
          <a:lstStyle/>
          <a:p>
            <a:r>
              <a:rPr lang="zh-TW" altLang="en-US" b="1" dirty="0" smtClean="0"/>
              <a:t>憲法教室基地教學的議題探究學習的實踐</a:t>
            </a:r>
            <a:r>
              <a:rPr lang="en-US" altLang="zh-TW" b="1" dirty="0" smtClean="0"/>
              <a:t/>
            </a:r>
            <a:br>
              <a:rPr lang="en-US" altLang="zh-TW" b="1" dirty="0" smtClean="0"/>
            </a:br>
            <a:r>
              <a:rPr lang="zh-TW" altLang="en-US" sz="4800" b="1" dirty="0" smtClean="0"/>
              <a:t>中一級 </a:t>
            </a:r>
            <a:endParaRPr lang="zh-HK" altLang="en-US" dirty="0"/>
          </a:p>
        </p:txBody>
      </p:sp>
      <p:sp>
        <p:nvSpPr>
          <p:cNvPr id="7" name="圓角矩形 6"/>
          <p:cNvSpPr/>
          <p:nvPr/>
        </p:nvSpPr>
        <p:spPr>
          <a:xfrm>
            <a:off x="507436" y="1977435"/>
            <a:ext cx="2986109" cy="1212736"/>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200" b="1" dirty="0" smtClean="0"/>
              <a:t>教學步驟：</a:t>
            </a:r>
            <a:endParaRPr lang="en-US" altLang="zh-TW" sz="2200" b="1" dirty="0" smtClean="0"/>
          </a:p>
          <a:p>
            <a:pPr marL="457200" indent="-457200">
              <a:buAutoNum type="arabicPeriod"/>
            </a:pPr>
            <a:r>
              <a:rPr lang="zh-TW" altLang="en-US" sz="2200" b="1" dirty="0" smtClean="0"/>
              <a:t>老師講授（</a:t>
            </a:r>
            <a:r>
              <a:rPr lang="en-US" altLang="zh-TW" sz="2200" b="1" dirty="0" smtClean="0"/>
              <a:t>5</a:t>
            </a:r>
            <a:r>
              <a:rPr lang="zh-TW" altLang="en-US" sz="2200" b="1" dirty="0" smtClean="0"/>
              <a:t>分鐘）</a:t>
            </a:r>
            <a:endParaRPr lang="en-US" altLang="zh-TW" sz="2200" b="1" dirty="0" smtClean="0"/>
          </a:p>
        </p:txBody>
      </p:sp>
      <p:sp>
        <p:nvSpPr>
          <p:cNvPr id="8" name="圓角矩形 7"/>
          <p:cNvSpPr/>
          <p:nvPr/>
        </p:nvSpPr>
        <p:spPr>
          <a:xfrm>
            <a:off x="4897057" y="1897782"/>
            <a:ext cx="6581060" cy="1353290"/>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endParaRPr lang="en-US" altLang="zh-TW" sz="2400" b="1" dirty="0" smtClean="0"/>
          </a:p>
          <a:p>
            <a:endParaRPr lang="en-US" altLang="zh-TW" sz="2400" b="1" dirty="0" smtClean="0"/>
          </a:p>
          <a:p>
            <a:endParaRPr lang="en-US" altLang="zh-TW" sz="2400" b="1" dirty="0" smtClean="0"/>
          </a:p>
          <a:p>
            <a:endParaRPr lang="en-US" altLang="zh-TW" sz="2400" b="1" dirty="0" smtClean="0"/>
          </a:p>
          <a:p>
            <a:endParaRPr lang="en-US" altLang="zh-TW" sz="2400" b="1" dirty="0" smtClean="0"/>
          </a:p>
          <a:p>
            <a:r>
              <a:rPr lang="zh-TW" altLang="en-US" sz="2000" b="1" dirty="0" smtClean="0"/>
              <a:t>教學內容及重點：</a:t>
            </a:r>
            <a:endParaRPr lang="en-US" altLang="zh-TW" sz="2000" b="1" dirty="0" smtClean="0"/>
          </a:p>
          <a:p>
            <a:pPr marL="457200" indent="-457200">
              <a:buFont typeface="+mj-lt"/>
              <a:buAutoNum type="arabicPeriod"/>
            </a:pPr>
            <a:r>
              <a:rPr lang="zh-TW" altLang="en-US" sz="2000" b="1" dirty="0" smtClean="0"/>
              <a:t>老師講述議題探究模擬情景（一）：</a:t>
            </a:r>
            <a:endParaRPr lang="en-US" altLang="zh-TW" sz="2000" b="1" dirty="0" smtClean="0"/>
          </a:p>
          <a:p>
            <a:r>
              <a:rPr lang="zh-TW" altLang="en-US" sz="2000" b="1" dirty="0" smtClean="0"/>
              <a:t>       中英雙方就香港回歸問召開會議討香港未來何去何從</a:t>
            </a:r>
            <a:endParaRPr lang="en-US" altLang="zh-TW" sz="2000" b="1" dirty="0" smtClean="0"/>
          </a:p>
          <a:p>
            <a:r>
              <a:rPr lang="en-US" altLang="zh-TW" sz="2000" b="1" dirty="0" smtClean="0"/>
              <a:t>2.   </a:t>
            </a:r>
            <a:r>
              <a:rPr lang="zh-TW" altLang="en-US" sz="2000" b="1" dirty="0" smtClean="0"/>
              <a:t>為學生設定中英兩方代表立場及思考角度和重點</a:t>
            </a:r>
            <a:endParaRPr lang="en-US" altLang="zh-TW" sz="2000" b="1" dirty="0"/>
          </a:p>
          <a:p>
            <a:endParaRPr lang="en-US" altLang="zh-TW" sz="2400" b="1" dirty="0" smtClean="0"/>
          </a:p>
          <a:p>
            <a:endParaRPr lang="en-US" altLang="zh-TW" sz="2400" b="1" dirty="0"/>
          </a:p>
          <a:p>
            <a:endParaRPr lang="en-US" altLang="zh-TW" sz="2400" b="1" dirty="0" smtClean="0"/>
          </a:p>
          <a:p>
            <a:endParaRPr lang="en-US" altLang="zh-TW" sz="2400" b="1" dirty="0"/>
          </a:p>
          <a:p>
            <a:endParaRPr lang="en-US" altLang="zh-TW" sz="2400" b="1" dirty="0" smtClean="0"/>
          </a:p>
          <a:p>
            <a:pPr marL="457200" indent="-457200">
              <a:buFont typeface="+mj-lt"/>
              <a:buAutoNum type="arabicPeriod"/>
            </a:pPr>
            <a:endParaRPr lang="en-US" altLang="zh-TW" sz="2400" b="1" dirty="0" smtClean="0"/>
          </a:p>
        </p:txBody>
      </p:sp>
      <p:sp>
        <p:nvSpPr>
          <p:cNvPr id="12" name="向右箭號 11"/>
          <p:cNvSpPr/>
          <p:nvPr/>
        </p:nvSpPr>
        <p:spPr>
          <a:xfrm>
            <a:off x="3752504" y="2214427"/>
            <a:ext cx="940449"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13" name="圓角矩形 12"/>
          <p:cNvSpPr/>
          <p:nvPr/>
        </p:nvSpPr>
        <p:spPr>
          <a:xfrm>
            <a:off x="63298" y="3705895"/>
            <a:ext cx="3857909" cy="1244394"/>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200" b="1" dirty="0" smtClean="0"/>
              <a:t>教學步驟：</a:t>
            </a:r>
            <a:endParaRPr lang="en-US" altLang="zh-TW" sz="2200" b="1" dirty="0" smtClean="0"/>
          </a:p>
          <a:p>
            <a:pPr marL="457200" indent="-457200">
              <a:buAutoNum type="arabicPeriod" startAt="2"/>
            </a:pPr>
            <a:r>
              <a:rPr lang="zh-TW" altLang="en-US" sz="2200" b="1" dirty="0" smtClean="0"/>
              <a:t>分組</a:t>
            </a:r>
            <a:r>
              <a:rPr lang="zh-TW" altLang="en-US" sz="2200" b="1" dirty="0"/>
              <a:t>討論及匯</a:t>
            </a:r>
            <a:r>
              <a:rPr lang="zh-TW" altLang="en-US" sz="2200" b="1" dirty="0" smtClean="0"/>
              <a:t>報（</a:t>
            </a:r>
            <a:r>
              <a:rPr lang="en-US" altLang="zh-TW" sz="2200" b="1" dirty="0" smtClean="0"/>
              <a:t>25</a:t>
            </a:r>
            <a:r>
              <a:rPr lang="zh-TW" altLang="en-US" sz="2200" b="1" dirty="0" smtClean="0"/>
              <a:t>分鐘）</a:t>
            </a:r>
            <a:endParaRPr lang="en-US" altLang="zh-TW" sz="2200" b="1" dirty="0" smtClean="0"/>
          </a:p>
        </p:txBody>
      </p:sp>
      <p:sp>
        <p:nvSpPr>
          <p:cNvPr id="14" name="向右箭號 13"/>
          <p:cNvSpPr/>
          <p:nvPr/>
        </p:nvSpPr>
        <p:spPr>
          <a:xfrm>
            <a:off x="4015617" y="3968092"/>
            <a:ext cx="787030"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15" name="圓角矩形 14"/>
          <p:cNvSpPr/>
          <p:nvPr/>
        </p:nvSpPr>
        <p:spPr>
          <a:xfrm>
            <a:off x="4897057" y="3356979"/>
            <a:ext cx="7237675" cy="1942226"/>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endParaRPr lang="en-US" altLang="zh-TW" sz="2400" dirty="0" smtClean="0"/>
          </a:p>
          <a:p>
            <a:endParaRPr lang="en-US" altLang="zh-TW" sz="2400" dirty="0" smtClean="0"/>
          </a:p>
          <a:p>
            <a:endParaRPr lang="en-US" altLang="zh-TW" sz="2200" dirty="0" smtClean="0"/>
          </a:p>
          <a:p>
            <a:endParaRPr lang="en-US" altLang="zh-TW" sz="2000" b="1" dirty="0"/>
          </a:p>
          <a:p>
            <a:pPr algn="ctr"/>
            <a:endParaRPr lang="en-US" altLang="zh-TW" sz="2000" b="1" dirty="0" smtClean="0"/>
          </a:p>
          <a:p>
            <a:r>
              <a:rPr lang="zh-TW" altLang="en-US" sz="2000" b="1" dirty="0" smtClean="0"/>
              <a:t>教學內容及重點：</a:t>
            </a:r>
            <a:endParaRPr lang="en-US" altLang="zh-TW" sz="2000" b="1" dirty="0" smtClean="0"/>
          </a:p>
          <a:p>
            <a:pPr marL="457200" indent="-457200">
              <a:buFont typeface="+mj-lt"/>
              <a:buAutoNum type="arabicPeriod"/>
            </a:pPr>
            <a:r>
              <a:rPr lang="zh-TW" altLang="en-US" sz="2000" b="1" dirty="0" smtClean="0"/>
              <a:t>學生平均分為成兩個立場（中方談判代表及英方談判代表）</a:t>
            </a:r>
            <a:endParaRPr lang="en-US" altLang="zh-TW" sz="2000" b="1" dirty="0" smtClean="0"/>
          </a:p>
          <a:p>
            <a:pPr marL="457200" indent="-457200">
              <a:buFont typeface="+mj-lt"/>
              <a:buAutoNum type="arabicPeriod"/>
            </a:pPr>
            <a:r>
              <a:rPr lang="zh-TW" altLang="en-US" sz="2000" b="1" dirty="0" smtClean="0"/>
              <a:t>雙方同學需就兩個問題進行討論</a:t>
            </a:r>
            <a:endParaRPr lang="en-US" altLang="zh-TW" sz="2000" b="1" dirty="0" smtClean="0"/>
          </a:p>
          <a:p>
            <a:r>
              <a:rPr lang="en-US" altLang="zh-TW" sz="2000" b="1" dirty="0" smtClean="0"/>
              <a:t>        (</a:t>
            </a:r>
            <a:r>
              <a:rPr lang="en-US" altLang="zh-TW" sz="2000" b="1" dirty="0" err="1" smtClean="0"/>
              <a:t>i</a:t>
            </a:r>
            <a:r>
              <a:rPr lang="en-US" altLang="zh-TW" sz="2000" b="1" dirty="0" smtClean="0"/>
              <a:t>) </a:t>
            </a:r>
            <a:r>
              <a:rPr lang="zh-TW" altLang="en-US" sz="2000" b="1" dirty="0" smtClean="0"/>
              <a:t>就香港回歸問題，有什麼可行的發展方式？</a:t>
            </a:r>
            <a:endParaRPr lang="en-US" altLang="zh-TW" sz="2000" b="1" dirty="0" smtClean="0"/>
          </a:p>
          <a:p>
            <a:r>
              <a:rPr lang="en-US" altLang="zh-TW" sz="2000" b="1" dirty="0"/>
              <a:t> </a:t>
            </a:r>
            <a:r>
              <a:rPr lang="en-US" altLang="zh-TW" sz="2000" b="1" dirty="0" smtClean="0"/>
              <a:t>       (ii) </a:t>
            </a:r>
            <a:r>
              <a:rPr lang="zh-TW" altLang="en-US" sz="2000" b="1" dirty="0" smtClean="0"/>
              <a:t>中英雙方的關注點</a:t>
            </a:r>
            <a:endParaRPr lang="en-US" altLang="zh-TW" sz="2000" b="1" dirty="0"/>
          </a:p>
          <a:p>
            <a:r>
              <a:rPr lang="en-US" altLang="zh-TW" sz="2000" b="1" dirty="0" smtClean="0"/>
              <a:t>3.     </a:t>
            </a:r>
            <a:r>
              <a:rPr lang="zh-TW" altLang="en-US" sz="2000" b="1" dirty="0" smtClean="0"/>
              <a:t>雙方推選代表進行匯報</a:t>
            </a:r>
            <a:endParaRPr lang="en-US" altLang="zh-TW" sz="2000" b="1" dirty="0" smtClean="0"/>
          </a:p>
          <a:p>
            <a:endParaRPr lang="en-US" altLang="zh-TW" sz="2200" b="1" dirty="0" smtClean="0"/>
          </a:p>
          <a:p>
            <a:endParaRPr lang="en-US" altLang="zh-TW" sz="2400" b="1" dirty="0"/>
          </a:p>
          <a:p>
            <a:endParaRPr lang="en-US" altLang="zh-TW" sz="2400" b="1" dirty="0" smtClean="0"/>
          </a:p>
          <a:p>
            <a:endParaRPr lang="en-US" altLang="zh-TW" sz="2400" b="1" dirty="0"/>
          </a:p>
          <a:p>
            <a:endParaRPr lang="en-US" altLang="zh-TW" sz="2400" b="1" dirty="0" smtClean="0"/>
          </a:p>
          <a:p>
            <a:pPr marL="457200" indent="-457200">
              <a:buFont typeface="+mj-lt"/>
              <a:buAutoNum type="arabicPeriod"/>
            </a:pPr>
            <a:endParaRPr lang="en-US" altLang="zh-TW" sz="2400" b="1" dirty="0" smtClean="0"/>
          </a:p>
        </p:txBody>
      </p:sp>
      <p:sp>
        <p:nvSpPr>
          <p:cNvPr id="16" name="圓角矩形 15"/>
          <p:cNvSpPr/>
          <p:nvPr/>
        </p:nvSpPr>
        <p:spPr>
          <a:xfrm>
            <a:off x="390398" y="5551050"/>
            <a:ext cx="3203710" cy="1050673"/>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400" b="1" dirty="0" smtClean="0"/>
              <a:t>教學步驟：</a:t>
            </a:r>
            <a:endParaRPr lang="en-US" altLang="zh-TW" sz="2400" b="1" dirty="0"/>
          </a:p>
          <a:p>
            <a:r>
              <a:rPr lang="en-US" altLang="zh-TW" sz="2400" b="1" dirty="0" smtClean="0"/>
              <a:t>3.    </a:t>
            </a:r>
            <a:r>
              <a:rPr lang="zh-TW" altLang="en-US" sz="2400" b="1" dirty="0" smtClean="0"/>
              <a:t>老師總結</a:t>
            </a:r>
            <a:r>
              <a:rPr lang="zh-TW" altLang="en-US" sz="2400" b="1" dirty="0"/>
              <a:t>（</a:t>
            </a:r>
            <a:r>
              <a:rPr lang="en-US" altLang="zh-TW" sz="2400" b="1" dirty="0"/>
              <a:t>5</a:t>
            </a:r>
            <a:r>
              <a:rPr lang="zh-TW" altLang="en-US" sz="2400" b="1" dirty="0"/>
              <a:t>分鐘）</a:t>
            </a:r>
            <a:endParaRPr lang="en-US" altLang="zh-TW" sz="2400" b="1" dirty="0"/>
          </a:p>
        </p:txBody>
      </p:sp>
      <p:sp>
        <p:nvSpPr>
          <p:cNvPr id="17" name="圓角矩形 16"/>
          <p:cNvSpPr/>
          <p:nvPr/>
        </p:nvSpPr>
        <p:spPr>
          <a:xfrm>
            <a:off x="4951913" y="5399742"/>
            <a:ext cx="7067092" cy="1353290"/>
          </a:xfrm>
          <a:prstGeom prst="roundRect">
            <a:avLst>
              <a:gd name="adj" fmla="val 6141"/>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altLang="zh-TW" sz="2400" b="1" dirty="0" smtClean="0"/>
          </a:p>
          <a:p>
            <a:endParaRPr lang="en-US" altLang="zh-TW" sz="2400" b="1" dirty="0" smtClean="0"/>
          </a:p>
          <a:p>
            <a:endParaRPr lang="en-US" altLang="zh-TW" sz="2400" b="1" dirty="0" smtClean="0"/>
          </a:p>
          <a:p>
            <a:endParaRPr lang="en-US" altLang="zh-TW" sz="2400" b="1" dirty="0" smtClean="0"/>
          </a:p>
          <a:p>
            <a:endParaRPr lang="en-US" altLang="zh-TW" sz="2400" b="1" dirty="0" smtClean="0"/>
          </a:p>
          <a:p>
            <a:r>
              <a:rPr lang="zh-TW" altLang="en-US" sz="2000" b="1" dirty="0" smtClean="0"/>
              <a:t>教學內容及重點：</a:t>
            </a:r>
            <a:endParaRPr lang="en-US" altLang="zh-TW" sz="2000" b="1" dirty="0" smtClean="0"/>
          </a:p>
          <a:p>
            <a:pPr marL="457200" indent="-457200">
              <a:buFont typeface="+mj-lt"/>
              <a:buAutoNum type="arabicPeriod"/>
            </a:pPr>
            <a:r>
              <a:rPr lang="zh-TW" altLang="en-US" sz="2000" b="1" dirty="0" smtClean="0"/>
              <a:t>老師就雙方論點歸立並得出結論為香港管治權必須恢復但同時需尋找能維持香港已建立的經濟發展優勢和生活方式的方案</a:t>
            </a:r>
            <a:endParaRPr lang="en-US" altLang="zh-TW" sz="2000" b="1" dirty="0" smtClean="0"/>
          </a:p>
          <a:p>
            <a:endParaRPr lang="en-US" altLang="zh-TW" sz="2400" b="1" dirty="0"/>
          </a:p>
          <a:p>
            <a:endParaRPr lang="en-US" altLang="zh-TW" sz="2400" b="1" dirty="0" smtClean="0"/>
          </a:p>
          <a:p>
            <a:endParaRPr lang="en-US" altLang="zh-TW" sz="2400" b="1" dirty="0"/>
          </a:p>
          <a:p>
            <a:endParaRPr lang="en-US" altLang="zh-TW" sz="2400" b="1" dirty="0" smtClean="0"/>
          </a:p>
          <a:p>
            <a:pPr marL="457200" indent="-457200">
              <a:buFont typeface="+mj-lt"/>
              <a:buAutoNum type="arabicPeriod"/>
            </a:pPr>
            <a:endParaRPr lang="en-US" altLang="zh-TW" sz="2400" b="1" dirty="0" smtClean="0"/>
          </a:p>
        </p:txBody>
      </p:sp>
      <p:sp>
        <p:nvSpPr>
          <p:cNvPr id="18" name="向右箭號 17"/>
          <p:cNvSpPr/>
          <p:nvPr/>
        </p:nvSpPr>
        <p:spPr>
          <a:xfrm>
            <a:off x="3802786" y="5721757"/>
            <a:ext cx="940449" cy="720000"/>
          </a:xfrm>
          <a:prstGeom prst="rightArrow">
            <a:avLst>
              <a:gd name="adj1" fmla="val 50000"/>
              <a:gd name="adj2" fmla="val 71039"/>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131579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帶狀">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帶狀">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帶狀">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TM03090430[[fn=帶狀]]</Template>
  <TotalTime>1700</TotalTime>
  <Words>1240</Words>
  <Application>Microsoft Office PowerPoint</Application>
  <PresentationFormat>Widescreen</PresentationFormat>
  <Paragraphs>272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新細明體</vt:lpstr>
      <vt:lpstr>Arial</vt:lpstr>
      <vt:lpstr>Calibri</vt:lpstr>
      <vt:lpstr>Corbel</vt:lpstr>
      <vt:lpstr>Wingdings</vt:lpstr>
      <vt:lpstr>帶狀</vt:lpstr>
      <vt:lpstr>憲法教室基地教學 議題探究</vt:lpstr>
      <vt:lpstr>怎樣的實境議題探究才能促進學習？</vt:lpstr>
      <vt:lpstr>憲法教室基地教學的議題探究學習的設計</vt:lpstr>
      <vt:lpstr>憲法教室基地教學的議題探究學習的實踐 中一級 </vt:lpstr>
      <vt:lpstr>憲法教室基地教學的議題探究學習的實踐 中一級 </vt:lpstr>
      <vt:lpstr>憲法教室基地教學的議題探究學習的實踐 中一級 </vt:lpstr>
      <vt:lpstr>PowerPoint Presentation</vt:lpstr>
      <vt:lpstr>憲法教室基地教學的議題探究學習的實踐 中一級 </vt:lpstr>
      <vt:lpstr>憲法教室基地教學的議題探究學習的實踐 中一級 </vt:lpstr>
      <vt:lpstr>憲法教室基地教學的議題探究學習的實踐 中一級 </vt:lpstr>
      <vt:lpstr>憲法教室基地教學的議題探究學習的實踐 中一級 </vt:lpstr>
      <vt:lpstr>憲法教室基地教學的議題探究學習的實踐 中一級 </vt:lpstr>
      <vt:lpstr>憲法教室基地教學的議題探究學習的實踐 中一級 </vt:lpstr>
      <vt:lpstr>議題探究學習的學生回饋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憲法教室基地教學 議題探究學習</dc:title>
  <dc:creator>user</dc:creator>
  <cp:lastModifiedBy>HUNG, Ho-ting</cp:lastModifiedBy>
  <cp:revision>80</cp:revision>
  <cp:lastPrinted>2022-11-21T03:55:54Z</cp:lastPrinted>
  <dcterms:created xsi:type="dcterms:W3CDTF">2022-11-15T05:50:57Z</dcterms:created>
  <dcterms:modified xsi:type="dcterms:W3CDTF">2023-01-16T13:14:33Z</dcterms:modified>
</cp:coreProperties>
</file>