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Libre Franklin"/>
      <p:regular r:id="rId14"/>
      <p:bold r:id="rId15"/>
      <p:italic r:id="rId16"/>
      <p:boldItalic r:id="rId17"/>
    </p:embeddedFont>
    <p:embeddedFont>
      <p:font typeface="Constanti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g3zi4845pUzfTwfxdsLs1sAT7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Constanti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Franklin-bold.fntdata"/><Relationship Id="rId14" Type="http://schemas.openxmlformats.org/officeDocument/2006/relationships/font" Target="fonts/LibreFranklin-regular.fntdata"/><Relationship Id="rId17" Type="http://schemas.openxmlformats.org/officeDocument/2006/relationships/font" Target="fonts/LibreFranklin-boldItalic.fntdata"/><Relationship Id="rId16" Type="http://schemas.openxmlformats.org/officeDocument/2006/relationships/font" Target="fonts/LibreFranklin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nstantia-bold.fntdata"/><Relationship Id="rId6" Type="http://schemas.openxmlformats.org/officeDocument/2006/relationships/slide" Target="slides/slide1.xml"/><Relationship Id="rId18" Type="http://schemas.openxmlformats.org/officeDocument/2006/relationships/font" Target="fonts/Constanti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輔助字幕)">
  <p:cSld name="全景圖片 (含輔助字幕)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tant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9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輔助字幕">
  <p:cSld name="標題與輔助字幕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nstant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2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輔助字幕)">
  <p:cSld name="引述 (含輔助字幕)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nstant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21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2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nstantia"/>
              <a:buNone/>
            </a:pPr>
            <a:r>
              <a:rPr b="0" lang="zh-TW" sz="8000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“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nstantia"/>
              <a:buNone/>
            </a:pPr>
            <a:r>
              <a:rPr b="0" lang="zh-TW" sz="8000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nstant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2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欄">
  <p:cSld name="3 欄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23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23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23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23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23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2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圖片欄">
  <p:cSld name="3 圖片欄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8" name="Google Shape;208;p24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24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24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1" name="Google Shape;211;p24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24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24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4" name="Google Shape;214;p24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2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2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6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2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8" name="Google Shape;68;p1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3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70" name="Google Shape;70;p13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13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13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9" name="Google Shape;79;p13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3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3" name="Google Shape;83;p13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5" name="Google Shape;85;p13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8" name="Google Shape;88;p13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13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5" name="Google Shape;95;p13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13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13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13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4" name="Google Shape;104;p13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5" name="Google Shape;105;p13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13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9" name="Google Shape;109;p13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13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4" name="Google Shape;114;p13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7" name="Google Shape;117;p13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8" name="Google Shape;118;p13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1" name="Google Shape;121;p13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23" name="Google Shape;123;p13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3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nstant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26" name="Google Shape;126;p13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nstant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5" name="Google Shape;145;p1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47" name="Google Shape;147;p1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tant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tant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8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9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9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9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9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9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9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9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9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9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9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9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9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9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9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9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9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9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9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9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9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9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9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9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9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9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9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9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9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9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9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9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9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9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9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9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9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9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9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nstantia"/>
              <a:buNone/>
              <a:defRPr b="0" i="0" sz="3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/>
          <p:nvPr/>
        </p:nvSpPr>
        <p:spPr>
          <a:xfrm>
            <a:off x="186612" y="283456"/>
            <a:ext cx="9731829" cy="937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DFKai-SB"/>
              <a:buNone/>
            </a:pPr>
            <a:r>
              <a:rPr b="0" i="0" lang="zh-TW" sz="55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學校整體課程規劃與STEM教育</a:t>
            </a:r>
            <a:endParaRPr b="0" i="0" sz="55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5" name="Google Shape;235;p1"/>
          <p:cNvSpPr txBox="1"/>
          <p:nvPr/>
        </p:nvSpPr>
        <p:spPr>
          <a:xfrm>
            <a:off x="825759" y="2453955"/>
            <a:ext cx="10540482" cy="13061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DFKai-SB"/>
              <a:buNone/>
            </a:pPr>
            <a:r>
              <a:rPr b="1" i="0" lang="zh-TW" sz="88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手腦並用的STEM教育</a:t>
            </a:r>
            <a:endParaRPr b="1" i="0" sz="8800" u="none" cap="none" strike="noStrik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6" name="Google Shape;236;p1"/>
          <p:cNvSpPr txBox="1"/>
          <p:nvPr/>
        </p:nvSpPr>
        <p:spPr>
          <a:xfrm>
            <a:off x="5514392" y="5485271"/>
            <a:ext cx="6598780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4500"/>
              <a:buFont typeface="Arial"/>
              <a:buNone/>
            </a:pPr>
            <a:r>
              <a:rPr b="0" i="0" lang="zh-TW" sz="4500" u="none" cap="none" strike="noStrike">
                <a:solidFill>
                  <a:srgbClr val="FF66FF"/>
                </a:solidFill>
                <a:latin typeface="DFKai-SB"/>
                <a:ea typeface="DFKai-SB"/>
                <a:cs typeface="DFKai-SB"/>
                <a:sym typeface="DFKai-SB"/>
              </a:rPr>
              <a:t>中華基督教會基真小學</a:t>
            </a:r>
            <a:endParaRPr b="0" i="0" sz="4500" u="none" cap="none" strike="noStrike">
              <a:solidFill>
                <a:srgbClr val="FF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nstantia"/>
              <a:buNone/>
            </a:pPr>
            <a:r>
              <a:rPr lang="zh-TW"/>
              <a:t>2020-2021 這一個學年</a:t>
            </a:r>
            <a:endParaRPr/>
          </a:p>
        </p:txBody>
      </p:sp>
      <p:sp>
        <p:nvSpPr>
          <p:cNvPr id="242" name="Google Shape;242;p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875"/>
              <a:buNone/>
            </a:pPr>
            <a:r>
              <a:rPr lang="zh-TW" sz="5500"/>
              <a:t>影片</a:t>
            </a:r>
            <a:endParaRPr/>
          </a:p>
        </p:txBody>
      </p:sp>
      <p:sp>
        <p:nvSpPr>
          <p:cNvPr id="243" name="Google Shape;243;p2"/>
          <p:cNvSpPr txBox="1"/>
          <p:nvPr/>
        </p:nvSpPr>
        <p:spPr>
          <a:xfrm>
            <a:off x="7091266" y="9331"/>
            <a:ext cx="5243803" cy="46611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DFKai-SB"/>
              <a:buNone/>
            </a:pPr>
            <a:r>
              <a:rPr b="0" i="0" lang="zh-TW" sz="3000" u="none" cap="none" strike="noStrike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學校整體課程規劃與STEM教育</a:t>
            </a:r>
            <a:endParaRPr b="0" i="0" sz="3000" u="none" cap="none" strike="noStrike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4" name="Google Shape;244;p2"/>
          <p:cNvSpPr txBox="1"/>
          <p:nvPr/>
        </p:nvSpPr>
        <p:spPr>
          <a:xfrm>
            <a:off x="8500187" y="6412490"/>
            <a:ext cx="383488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FF66FF"/>
                </a:solidFill>
                <a:latin typeface="DFKai-SB"/>
                <a:ea typeface="DFKai-SB"/>
                <a:cs typeface="DFKai-SB"/>
                <a:sym typeface="DFKai-SB"/>
              </a:rPr>
              <a:t>中華基督教會基真小學</a:t>
            </a:r>
            <a:endParaRPr b="0" i="0" sz="2800" u="none" cap="none" strike="noStrike">
              <a:solidFill>
                <a:srgbClr val="FF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nstantia"/>
              <a:buNone/>
            </a:pPr>
            <a:r>
              <a:rPr lang="zh-TW"/>
              <a:t>涉及STEM教育元素的學習活動</a:t>
            </a:r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376320" y="2431796"/>
            <a:ext cx="1592436" cy="1747671"/>
          </a:xfrm>
          <a:prstGeom prst="ellipse">
            <a:avLst/>
          </a:prstGeom>
          <a:solidFill>
            <a:srgbClr val="FF0000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3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結合生活</a:t>
            </a:r>
            <a:endParaRPr b="1" i="0" sz="33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1" name="Google Shape;251;p3"/>
          <p:cNvSpPr/>
          <p:nvPr/>
        </p:nvSpPr>
        <p:spPr>
          <a:xfrm>
            <a:off x="1633616" y="2435281"/>
            <a:ext cx="1592436" cy="1744186"/>
          </a:xfrm>
          <a:prstGeom prst="ellipse">
            <a:avLst/>
          </a:prstGeom>
          <a:solidFill>
            <a:srgbClr val="FFC000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3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解難</a:t>
            </a:r>
            <a:endParaRPr b="1" i="0" sz="33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2867604" y="2430054"/>
            <a:ext cx="1592437" cy="1747672"/>
          </a:xfrm>
          <a:prstGeom prst="ellipse">
            <a:avLst/>
          </a:prstGeom>
          <a:solidFill>
            <a:srgbClr val="FFFF00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3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公平測試</a:t>
            </a:r>
            <a:endParaRPr b="1" i="0" sz="33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3" name="Google Shape;253;p3"/>
          <p:cNvSpPr/>
          <p:nvPr/>
        </p:nvSpPr>
        <p:spPr>
          <a:xfrm>
            <a:off x="4124900" y="2430054"/>
            <a:ext cx="1592436" cy="1747672"/>
          </a:xfrm>
          <a:prstGeom prst="ellipse">
            <a:avLst/>
          </a:prstGeom>
          <a:solidFill>
            <a:srgbClr val="00B050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3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手腦並用</a:t>
            </a:r>
            <a:endParaRPr b="1" i="0" sz="33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4" name="Google Shape;254;p3"/>
          <p:cNvSpPr/>
          <p:nvPr/>
        </p:nvSpPr>
        <p:spPr>
          <a:xfrm>
            <a:off x="5483292" y="2430054"/>
            <a:ext cx="1638307" cy="1768152"/>
          </a:xfrm>
          <a:prstGeom prst="ellipse">
            <a:avLst/>
          </a:prstGeom>
          <a:solidFill>
            <a:srgbClr val="66FF33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3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設計循環</a:t>
            </a:r>
            <a:endParaRPr b="1" i="0" sz="33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5" name="Google Shape;255;p3"/>
          <p:cNvSpPr/>
          <p:nvPr/>
        </p:nvSpPr>
        <p:spPr>
          <a:xfrm>
            <a:off x="6805522" y="2450534"/>
            <a:ext cx="1733552" cy="1747672"/>
          </a:xfrm>
          <a:prstGeom prst="ellipse">
            <a:avLst/>
          </a:prstGeom>
          <a:solidFill>
            <a:srgbClr val="0070C0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3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發揮創意</a:t>
            </a:r>
            <a:endParaRPr b="1" i="0" sz="33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6" name="Google Shape;256;p3"/>
          <p:cNvSpPr/>
          <p:nvPr/>
        </p:nvSpPr>
        <p:spPr>
          <a:xfrm>
            <a:off x="8202029" y="2450534"/>
            <a:ext cx="1638308" cy="1752899"/>
          </a:xfrm>
          <a:prstGeom prst="ellipse">
            <a:avLst/>
          </a:prstGeom>
          <a:solidFill>
            <a:srgbClr val="7030A0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3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編程</a:t>
            </a:r>
            <a:endParaRPr b="1" i="0" sz="33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9535884" y="2450534"/>
            <a:ext cx="1733553" cy="1752900"/>
          </a:xfrm>
          <a:prstGeom prst="ellipse">
            <a:avLst/>
          </a:prstGeom>
          <a:solidFill>
            <a:srgbClr val="FF66FF"/>
          </a:solidFill>
          <a:ln cap="flat" cmpd="sng" w="15875">
            <a:solidFill>
              <a:srgbClr val="7095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3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自主學習</a:t>
            </a:r>
            <a:endParaRPr b="1" i="0" sz="33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8" name="Google Shape;258;p3"/>
          <p:cNvSpPr txBox="1"/>
          <p:nvPr/>
        </p:nvSpPr>
        <p:spPr>
          <a:xfrm>
            <a:off x="7091266" y="9331"/>
            <a:ext cx="5243803" cy="46611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DFKai-SB"/>
              <a:buNone/>
            </a:pPr>
            <a:r>
              <a:rPr b="0" i="0" lang="zh-TW" sz="3000" u="none" cap="none" strike="noStrike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學校整體課程規劃與STEM教育</a:t>
            </a:r>
            <a:endParaRPr b="0" i="0" sz="3000" u="none" cap="none" strike="noStrike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59" name="Google Shape;259;p3"/>
          <p:cNvSpPr txBox="1"/>
          <p:nvPr/>
        </p:nvSpPr>
        <p:spPr>
          <a:xfrm>
            <a:off x="8500187" y="6412490"/>
            <a:ext cx="383488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FF66FF"/>
                </a:solidFill>
                <a:latin typeface="DFKai-SB"/>
                <a:ea typeface="DFKai-SB"/>
                <a:cs typeface="DFKai-SB"/>
                <a:sym typeface="DFKai-SB"/>
              </a:rPr>
              <a:t>中華基督教會基真小學</a:t>
            </a:r>
            <a:endParaRPr b="0" i="0" sz="2800" u="none" cap="none" strike="noStrike">
              <a:solidFill>
                <a:srgbClr val="FF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/>
          <p:nvPr>
            <p:ph type="title"/>
          </p:nvPr>
        </p:nvSpPr>
        <p:spPr>
          <a:xfrm>
            <a:off x="543284" y="310758"/>
            <a:ext cx="2769083" cy="39206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tantia"/>
              <a:buNone/>
            </a:pPr>
            <a:r>
              <a:rPr b="1" lang="zh-TW" sz="4000"/>
              <a:t>跨學科合作</a:t>
            </a:r>
            <a:br>
              <a:rPr lang="zh-TW"/>
            </a:br>
            <a:r>
              <a:rPr lang="zh-TW"/>
              <a:t>常識科</a:t>
            </a:r>
            <a:br>
              <a:rPr lang="zh-TW"/>
            </a:br>
            <a:r>
              <a:rPr lang="zh-TW"/>
              <a:t>數學科</a:t>
            </a:r>
            <a:br>
              <a:rPr lang="zh-TW"/>
            </a:br>
            <a:r>
              <a:rPr lang="zh-TW"/>
              <a:t>電腦科</a:t>
            </a:r>
            <a:br>
              <a:rPr lang="zh-TW"/>
            </a:br>
            <a:r>
              <a:rPr lang="zh-TW"/>
              <a:t>視覺藝術科</a:t>
            </a:r>
            <a:br>
              <a:rPr lang="zh-TW"/>
            </a:br>
            <a:r>
              <a:rPr lang="zh-TW"/>
              <a:t>語文科</a:t>
            </a:r>
            <a:br>
              <a:rPr lang="zh-TW"/>
            </a:br>
            <a:r>
              <a:rPr lang="zh-TW"/>
              <a:t>圖書科</a:t>
            </a:r>
            <a:endParaRPr/>
          </a:p>
        </p:txBody>
      </p:sp>
      <p:pic>
        <p:nvPicPr>
          <p:cNvPr id="265" name="Google Shape;265;p4"/>
          <p:cNvPicPr preferRelativeResize="0"/>
          <p:nvPr/>
        </p:nvPicPr>
        <p:blipFill rotWithShape="1">
          <a:blip r:embed="rId3">
            <a:alphaModFix/>
          </a:blip>
          <a:srcRect b="6513" l="25689" r="29224" t="10728"/>
          <a:stretch/>
        </p:blipFill>
        <p:spPr>
          <a:xfrm>
            <a:off x="3312367" y="475450"/>
            <a:ext cx="6112233" cy="6310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 txBox="1"/>
          <p:nvPr/>
        </p:nvSpPr>
        <p:spPr>
          <a:xfrm>
            <a:off x="9647853" y="1519968"/>
            <a:ext cx="2421285" cy="1200329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6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發揮各種</a:t>
            </a:r>
            <a:r>
              <a:rPr b="1" i="0" lang="zh-TW" sz="36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共通能力</a:t>
            </a:r>
            <a:endParaRPr b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7091266" y="9331"/>
            <a:ext cx="5243803" cy="46611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DFKai-SB"/>
              <a:buNone/>
            </a:pPr>
            <a:r>
              <a:rPr b="0" lang="zh-TW" sz="3000" u="none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學校整體課程規劃與STEM教育</a:t>
            </a:r>
            <a:endParaRPr b="0" sz="3000" u="none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"/>
          <p:cNvSpPr txBox="1"/>
          <p:nvPr>
            <p:ph type="title"/>
          </p:nvPr>
        </p:nvSpPr>
        <p:spPr>
          <a:xfrm>
            <a:off x="543284" y="310758"/>
            <a:ext cx="2769083" cy="392069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tantia"/>
              <a:buNone/>
            </a:pPr>
            <a:r>
              <a:rPr b="1" lang="zh-TW" sz="4000"/>
              <a:t>跨學科合作</a:t>
            </a:r>
            <a:br>
              <a:rPr lang="zh-TW"/>
            </a:br>
            <a:r>
              <a:rPr lang="zh-TW"/>
              <a:t>常識科</a:t>
            </a:r>
            <a:br>
              <a:rPr lang="zh-TW"/>
            </a:br>
            <a:r>
              <a:rPr lang="zh-TW"/>
              <a:t>數學科</a:t>
            </a:r>
            <a:br>
              <a:rPr lang="zh-TW"/>
            </a:br>
            <a:r>
              <a:rPr lang="zh-TW"/>
              <a:t>電腦科</a:t>
            </a:r>
            <a:br>
              <a:rPr lang="zh-TW"/>
            </a:br>
            <a:r>
              <a:rPr lang="zh-TW"/>
              <a:t>視覺藝術科</a:t>
            </a:r>
            <a:br>
              <a:rPr lang="zh-TW"/>
            </a:br>
            <a:r>
              <a:rPr lang="zh-TW"/>
              <a:t>語文科</a:t>
            </a:r>
            <a:br>
              <a:rPr lang="zh-TW"/>
            </a:br>
            <a:r>
              <a:rPr lang="zh-TW"/>
              <a:t>圖書科</a:t>
            </a:r>
            <a:endParaRPr/>
          </a:p>
        </p:txBody>
      </p:sp>
      <p:sp>
        <p:nvSpPr>
          <p:cNvPr id="273" name="Google Shape;273;p5"/>
          <p:cNvSpPr txBox="1"/>
          <p:nvPr/>
        </p:nvSpPr>
        <p:spPr>
          <a:xfrm>
            <a:off x="9647853" y="1519968"/>
            <a:ext cx="2421285" cy="1200329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6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發揮各種</a:t>
            </a:r>
            <a:r>
              <a:rPr b="1" i="0" lang="zh-TW" sz="3600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共通能力</a:t>
            </a:r>
            <a:endParaRPr b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4" name="Google Shape;274;p5"/>
          <p:cNvPicPr preferRelativeResize="0"/>
          <p:nvPr/>
        </p:nvPicPr>
        <p:blipFill rotWithShape="1">
          <a:blip r:embed="rId3">
            <a:alphaModFix/>
          </a:blip>
          <a:srcRect b="6530" l="25636" r="29208" t="13196"/>
          <a:stretch/>
        </p:blipFill>
        <p:spPr>
          <a:xfrm>
            <a:off x="3401008" y="595927"/>
            <a:ext cx="6158204" cy="615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"/>
          <p:cNvSpPr txBox="1"/>
          <p:nvPr/>
        </p:nvSpPr>
        <p:spPr>
          <a:xfrm>
            <a:off x="7091266" y="9331"/>
            <a:ext cx="5243803" cy="46611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DFKai-SB"/>
              <a:buNone/>
            </a:pPr>
            <a:r>
              <a:rPr lang="zh-TW" sz="300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學校整體課程規劃與STEM教育</a:t>
            </a:r>
            <a:endParaRPr sz="30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"/>
          <p:cNvSpPr txBox="1"/>
          <p:nvPr>
            <p:ph type="title"/>
          </p:nvPr>
        </p:nvSpPr>
        <p:spPr>
          <a:xfrm>
            <a:off x="1010785" y="397581"/>
            <a:ext cx="5725918" cy="985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nstantia"/>
              <a:buNone/>
            </a:pPr>
            <a:r>
              <a:rPr b="1" lang="zh-TW" sz="4400"/>
              <a:t>學科層面深化(常識科)</a:t>
            </a:r>
            <a:endParaRPr b="1" sz="4400"/>
          </a:p>
        </p:txBody>
      </p:sp>
      <p:sp>
        <p:nvSpPr>
          <p:cNvPr id="281" name="Google Shape;281;p6"/>
          <p:cNvSpPr txBox="1"/>
          <p:nvPr/>
        </p:nvSpPr>
        <p:spPr>
          <a:xfrm>
            <a:off x="874744" y="1472977"/>
            <a:ext cx="9780815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Noto Sans Symbols"/>
              <a:buChar char="⮚"/>
            </a:pPr>
            <a:r>
              <a:rPr lang="zh-TW" sz="45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製作濾水器</a:t>
            </a:r>
            <a:endParaRPr sz="45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Noto Sans Symbols"/>
              <a:buChar char="⮚"/>
            </a:pPr>
            <a:r>
              <a:rPr lang="zh-TW" sz="45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運用micro bit檢測 水質清澈程度</a:t>
            </a:r>
            <a:endParaRPr sz="45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Noto Sans Symbols"/>
              <a:buChar char="⮚"/>
            </a:pPr>
            <a:r>
              <a:rPr lang="zh-TW" sz="45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屏風樓空氣流動實驗</a:t>
            </a:r>
            <a:endParaRPr sz="45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Noto Sans Symbols"/>
              <a:buChar char="⮚"/>
            </a:pPr>
            <a:r>
              <a:rPr lang="zh-TW" sz="45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製作風速計</a:t>
            </a:r>
            <a:endParaRPr sz="45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Noto Sans Symbols"/>
              <a:buChar char="⮚"/>
            </a:pPr>
            <a:r>
              <a:rPr lang="zh-TW" sz="45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運用 micro bit pm 2.5 檢測器檢視空氣質素</a:t>
            </a:r>
            <a:endParaRPr/>
          </a:p>
        </p:txBody>
      </p:sp>
      <p:sp>
        <p:nvSpPr>
          <p:cNvPr id="282" name="Google Shape;282;p6"/>
          <p:cNvSpPr txBox="1"/>
          <p:nvPr/>
        </p:nvSpPr>
        <p:spPr>
          <a:xfrm>
            <a:off x="7091266" y="9331"/>
            <a:ext cx="5243803" cy="46611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DFKai-SB"/>
              <a:buNone/>
            </a:pPr>
            <a:r>
              <a:rPr lang="zh-TW" sz="300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學校整體課程規劃與STEM教育</a:t>
            </a:r>
            <a:endParaRPr sz="30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83" name="Google Shape;283;p6"/>
          <p:cNvSpPr txBox="1"/>
          <p:nvPr/>
        </p:nvSpPr>
        <p:spPr>
          <a:xfrm>
            <a:off x="8500187" y="6412490"/>
            <a:ext cx="383488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lang="zh-TW" sz="2800">
                <a:solidFill>
                  <a:srgbClr val="FF66FF"/>
                </a:solidFill>
                <a:latin typeface="DFKai-SB"/>
                <a:ea typeface="DFKai-SB"/>
                <a:cs typeface="DFKai-SB"/>
                <a:sym typeface="DFKai-SB"/>
              </a:rPr>
              <a:t>中華基督教會基真小學</a:t>
            </a:r>
            <a:endParaRPr sz="2800">
              <a:solidFill>
                <a:srgbClr val="FF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DFKai-SB"/>
              <a:buNone/>
            </a:pPr>
            <a:r>
              <a:rPr b="1" lang="zh-TW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手腦並用STEM</a:t>
            </a:r>
            <a:r>
              <a:rPr b="1"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教育的學生心聲</a:t>
            </a:r>
            <a:br>
              <a:rPr b="1" lang="zh-TW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/>
          </a:p>
        </p:txBody>
      </p:sp>
      <p:sp>
        <p:nvSpPr>
          <p:cNvPr id="289" name="Google Shape;289;p7"/>
          <p:cNvSpPr txBox="1"/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875"/>
              <a:buFont typeface="Arial"/>
              <a:buNone/>
            </a:pPr>
            <a:r>
              <a:rPr lang="zh-TW" sz="55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影片</a:t>
            </a:r>
            <a:endParaRPr sz="55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7091266" y="9331"/>
            <a:ext cx="5243803" cy="466119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DFKai-SB"/>
              <a:buNone/>
            </a:pPr>
            <a:r>
              <a:rPr lang="zh-TW" sz="300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學校整體課程規劃與STEM教育</a:t>
            </a:r>
            <a:endParaRPr sz="30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8500187" y="6412490"/>
            <a:ext cx="383488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800"/>
              <a:buFont typeface="Arial"/>
              <a:buNone/>
            </a:pPr>
            <a:r>
              <a:rPr lang="zh-TW" sz="2800">
                <a:solidFill>
                  <a:srgbClr val="FF66FF"/>
                </a:solidFill>
                <a:latin typeface="DFKai-SB"/>
                <a:ea typeface="DFKai-SB"/>
                <a:cs typeface="DFKai-SB"/>
                <a:sym typeface="DFKai-SB"/>
              </a:rPr>
              <a:t>中華基督教會基真小學</a:t>
            </a:r>
            <a:endParaRPr sz="2800">
              <a:solidFill>
                <a:srgbClr val="FF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/>
          <p:nvPr/>
        </p:nvSpPr>
        <p:spPr>
          <a:xfrm>
            <a:off x="186612" y="283456"/>
            <a:ext cx="9731829" cy="937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DFKai-SB"/>
              <a:buNone/>
            </a:pPr>
            <a:r>
              <a:rPr lang="zh-TW" sz="55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學校整體課程規劃與STEM教育</a:t>
            </a:r>
            <a:endParaRPr sz="55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825759" y="2453955"/>
            <a:ext cx="10540482" cy="13061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DFKai-SB"/>
              <a:buNone/>
            </a:pPr>
            <a:r>
              <a:rPr b="1" lang="zh-TW" sz="8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手腦並用的STEM教育</a:t>
            </a:r>
            <a:endParaRPr b="1" sz="88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5514392" y="5485271"/>
            <a:ext cx="6598780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4500"/>
              <a:buFont typeface="Arial"/>
              <a:buNone/>
            </a:pPr>
            <a:r>
              <a:rPr lang="zh-TW" sz="4500">
                <a:solidFill>
                  <a:srgbClr val="FF66FF"/>
                </a:solidFill>
                <a:latin typeface="DFKai-SB"/>
                <a:ea typeface="DFKai-SB"/>
                <a:cs typeface="DFKai-SB"/>
                <a:sym typeface="DFKai-SB"/>
              </a:rPr>
              <a:t>中華基督教會基真小學</a:t>
            </a:r>
            <a:endParaRPr sz="4500">
              <a:solidFill>
                <a:srgbClr val="FF66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4768720" y="3837878"/>
            <a:ext cx="265455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>
                <a:solidFill>
                  <a:srgbClr val="3366FF"/>
                </a:solidFill>
                <a:highlight>
                  <a:srgbClr val="FFFF00"/>
                </a:highlight>
                <a:latin typeface="Constantia"/>
                <a:ea typeface="Constantia"/>
                <a:cs typeface="Constantia"/>
                <a:sym typeface="Constantia"/>
              </a:rPr>
              <a:t>完，謝謝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電路">
  <a:themeElements>
    <a:clrScheme name="電路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2021-05-31T07:24:27Z</dcterms:created>
  <dc:creator>黃建基老師</dc:creator>
</cp:coreProperties>
</file>