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1" roundtripDataSignature="AMtx7mhbuakxJZiTBZLssR5rtZBbVERq8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customschemas.google.com/relationships/presentationmetadata" Target="metadata"/><Relationship Id="rId10" Type="http://schemas.openxmlformats.org/officeDocument/2006/relationships/slide" Target="slides/slide6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直排文字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直排標題及文字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內容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個內容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較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輔助字幕的內容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輔助字幕的圖片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4.jpg"/><Relationship Id="rId5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11.png"/><Relationship Id="rId5" Type="http://schemas.openxmlformats.org/officeDocument/2006/relationships/image" Target="../media/image10.jpg"/><Relationship Id="rId6" Type="http://schemas.openxmlformats.org/officeDocument/2006/relationships/image" Target="../media/image8.png"/><Relationship Id="rId7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 rot="2700000">
            <a:off x="82782" y="-1386168"/>
            <a:ext cx="2424873" cy="3611191"/>
          </a:xfrm>
          <a:custGeom>
            <a:rect b="b" l="l" r="r" t="t"/>
            <a:pathLst>
              <a:path extrusionOk="0" h="3611191" w="2424873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/>
          <p:nvPr/>
        </p:nvSpPr>
        <p:spPr>
          <a:xfrm rot="2700000">
            <a:off x="1571000" y="-338582"/>
            <a:ext cx="1635955" cy="1635955"/>
          </a:xfrm>
          <a:custGeom>
            <a:rect b="b" l="l" r="r" t="t"/>
            <a:pathLst>
              <a:path extrusionOk="0" h="1635955" w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/>
          <p:nvPr/>
        </p:nvSpPr>
        <p:spPr>
          <a:xfrm rot="2700000">
            <a:off x="9627985" y="-6588"/>
            <a:ext cx="4059393" cy="2548110"/>
          </a:xfrm>
          <a:custGeom>
            <a:rect b="b" l="l" r="r" t="t"/>
            <a:pathLst>
              <a:path extrusionOk="0" h="2548110" w="4059393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/>
          <p:nvPr/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 rot="2700000">
            <a:off x="-29557" y="5198743"/>
            <a:ext cx="2444907" cy="2366116"/>
          </a:xfrm>
          <a:custGeom>
            <a:rect b="b" l="l" r="r" t="t"/>
            <a:pathLst>
              <a:path extrusionOk="0" h="2132734" w="2203753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 rot="2700000">
            <a:off x="3401311" y="734311"/>
            <a:ext cx="5389379" cy="5389379"/>
          </a:xfrm>
          <a:custGeom>
            <a:rect b="b" l="l" r="r" t="t"/>
            <a:pathLst>
              <a:path extrusionOk="0" h="5389379" w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 rot="2700000">
            <a:off x="2700283" y="33283"/>
            <a:ext cx="6791435" cy="6791435"/>
          </a:xfrm>
          <a:custGeom>
            <a:rect b="b" l="l" r="r" t="t"/>
            <a:pathLst>
              <a:path extrusionOk="0" h="6791435" w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 txBox="1"/>
          <p:nvPr>
            <p:ph type="ctrTitle"/>
          </p:nvPr>
        </p:nvSpPr>
        <p:spPr>
          <a:xfrm>
            <a:off x="3204642" y="1328317"/>
            <a:ext cx="5782716" cy="21507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3600"/>
              <a:buFont typeface="Calibri"/>
              <a:buNone/>
            </a:pPr>
            <a:r>
              <a:rPr lang="zh-TW" sz="3600">
                <a:solidFill>
                  <a:srgbClr val="080808"/>
                </a:solidFill>
              </a:rPr>
              <a:t>童行STEM教育</a:t>
            </a:r>
            <a:endParaRPr/>
          </a:p>
        </p:txBody>
      </p:sp>
      <p:sp>
        <p:nvSpPr>
          <p:cNvPr id="94" name="Google Shape;94;p1"/>
          <p:cNvSpPr/>
          <p:nvPr/>
        </p:nvSpPr>
        <p:spPr>
          <a:xfrm rot="2700000">
            <a:off x="9629823" y="5457591"/>
            <a:ext cx="2231794" cy="2568811"/>
          </a:xfrm>
          <a:custGeom>
            <a:rect b="b" l="l" r="r" t="t"/>
            <a:pathLst>
              <a:path extrusionOk="0" h="3384061" w="2940086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/>
          <p:nvPr/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聖公會天水圍靈愛小學" id="96" name="Google Shape;96;p1"/>
          <p:cNvPicPr preferRelativeResize="0"/>
          <p:nvPr/>
        </p:nvPicPr>
        <p:blipFill rotWithShape="1">
          <a:blip r:embed="rId3">
            <a:alphaModFix/>
          </a:blip>
          <a:srcRect b="0" l="0" r="80561" t="0"/>
          <a:stretch/>
        </p:blipFill>
        <p:spPr>
          <a:xfrm>
            <a:off x="545600" y="4883946"/>
            <a:ext cx="1373164" cy="151840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98" name="Google Shape;98;p1"/>
          <p:cNvSpPr txBox="1"/>
          <p:nvPr/>
        </p:nvSpPr>
        <p:spPr>
          <a:xfrm>
            <a:off x="2170590" y="4405578"/>
            <a:ext cx="4761363" cy="23871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5080" rtl="0" algn="l">
              <a:lnSpc>
                <a:spcPct val="1002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3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聖公會天水圍靈愛小學</a:t>
            </a:r>
            <a:endParaRPr b="1" i="0" sz="36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12700" marR="5080" rtl="0" algn="l">
              <a:lnSpc>
                <a:spcPct val="100299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t/>
            </a:r>
            <a:endParaRPr b="1" i="0" sz="10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12700" marR="5080" rtl="0" algn="l">
              <a:lnSpc>
                <a:spcPct val="100299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b="1" i="0" lang="zh-TW" sz="3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何鎮邦老師</a:t>
            </a:r>
            <a:endParaRPr/>
          </a:p>
          <a:p>
            <a:pPr indent="0" lvl="0" marL="12700" marR="5080" rtl="0" algn="l">
              <a:lnSpc>
                <a:spcPct val="100299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b="1" i="0" lang="zh-TW" sz="3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鄺婉儀老師</a:t>
            </a:r>
            <a:endParaRPr/>
          </a:p>
          <a:p>
            <a:pPr indent="0" lvl="0" marL="12700" marR="5080" rtl="0" algn="l">
              <a:lnSpc>
                <a:spcPct val="100299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t/>
            </a:r>
            <a:endParaRPr b="1" i="0" sz="33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950277" y="1902068"/>
            <a:ext cx="10291445" cy="1138966"/>
          </a:xfrm>
          <a:prstGeom prst="rect">
            <a:avLst/>
          </a:prstGeom>
          <a:gradFill>
            <a:gsLst>
              <a:gs pos="0">
                <a:srgbClr val="C9C9C9"/>
              </a:gs>
              <a:gs pos="50000">
                <a:srgbClr val="DCDCDC"/>
              </a:gs>
              <a:gs pos="100000">
                <a:srgbClr val="EDEDED"/>
              </a:gs>
            </a:gsLst>
            <a:lin ang="16200000" scaled="0"/>
          </a:gra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5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童行STEM教育</a:t>
            </a:r>
            <a:endParaRPr b="1" i="0" sz="44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 txBox="1"/>
          <p:nvPr>
            <p:ph type="title"/>
          </p:nvPr>
        </p:nvSpPr>
        <p:spPr>
          <a:xfrm>
            <a:off x="838200" y="365125"/>
            <a:ext cx="539336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127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zh-TW">
                <a:latin typeface="Arial"/>
                <a:ea typeface="Arial"/>
                <a:cs typeface="Arial"/>
                <a:sym typeface="Arial"/>
              </a:rPr>
              <a:t>參與QTN計劃前</a:t>
            </a: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10198657" y="1"/>
            <a:ext cx="1155142" cy="625027"/>
          </a:xfrm>
          <a:custGeom>
            <a:rect b="b" l="l" r="r" t="t"/>
            <a:pathLst>
              <a:path extrusionOk="0" h="625027" w="1155142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490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cap="flat" cmpd="sng" w="12700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困惑的臉部輪廓 以實心填滿" id="108" name="Google Shape;10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87184" y="1216485"/>
            <a:ext cx="3781051" cy="3781051"/>
          </a:xfrm>
          <a:custGeom>
            <a:rect b="b" l="l" r="r" t="t"/>
            <a:pathLst>
              <a:path extrusionOk="0" h="5712488" w="4114800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09" name="Google Shape;109;p2"/>
          <p:cNvSpPr/>
          <p:nvPr/>
        </p:nvSpPr>
        <p:spPr>
          <a:xfrm>
            <a:off x="6749602" y="1"/>
            <a:ext cx="2066948" cy="1621879"/>
          </a:xfrm>
          <a:custGeom>
            <a:rect b="b" l="l" r="r" t="t"/>
            <a:pathLst>
              <a:path extrusionOk="0" h="1621879" w="2066948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0" name="Google Shape;110;p2"/>
          <p:cNvCxnSpPr/>
          <p:nvPr/>
        </p:nvCxnSpPr>
        <p:spPr>
          <a:xfrm>
            <a:off x="12138745" y="1027906"/>
            <a:ext cx="0" cy="1597708"/>
          </a:xfrm>
          <a:prstGeom prst="straightConnector1">
            <a:avLst/>
          </a:prstGeom>
          <a:noFill/>
          <a:ln cap="rnd" cmpd="sng" w="12700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111" name="Google Shape;111;p2"/>
          <p:cNvSpPr/>
          <p:nvPr/>
        </p:nvSpPr>
        <p:spPr>
          <a:xfrm rot="-1136562">
            <a:off x="7456580" y="5166682"/>
            <a:ext cx="1835725" cy="2024785"/>
          </a:xfrm>
          <a:custGeom>
            <a:rect b="b" l="l" r="r" t="t"/>
            <a:pathLst>
              <a:path extrusionOk="0" h="2024785" w="183572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"/>
          <p:cNvSpPr/>
          <p:nvPr/>
        </p:nvSpPr>
        <p:spPr>
          <a:xfrm>
            <a:off x="6809527" y="6033795"/>
            <a:ext cx="1991064" cy="824205"/>
          </a:xfrm>
          <a:custGeom>
            <a:rect b="b" l="l" r="r" t="t"/>
            <a:pathLst>
              <a:path extrusionOk="0" h="824205" w="1991064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2"/>
          <p:cNvSpPr/>
          <p:nvPr/>
        </p:nvSpPr>
        <p:spPr>
          <a:xfrm>
            <a:off x="10851696" y="5519196"/>
            <a:ext cx="1340305" cy="1338805"/>
          </a:xfrm>
          <a:custGeom>
            <a:rect b="b" l="l" r="r" t="t"/>
            <a:pathLst>
              <a:path extrusionOk="0" h="1338805" w="13403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4" name="Google Shape;114;p2"/>
          <p:cNvGrpSpPr/>
          <p:nvPr/>
        </p:nvGrpSpPr>
        <p:grpSpPr>
          <a:xfrm>
            <a:off x="1359779" y="1911246"/>
            <a:ext cx="4364594" cy="4180094"/>
            <a:chOff x="521579" y="85621"/>
            <a:chExt cx="4364594" cy="4180094"/>
          </a:xfrm>
        </p:grpSpPr>
        <p:sp>
          <p:nvSpPr>
            <p:cNvPr id="115" name="Google Shape;115;p2"/>
            <p:cNvSpPr/>
            <p:nvPr/>
          </p:nvSpPr>
          <p:spPr>
            <a:xfrm>
              <a:off x="2043979" y="1697452"/>
              <a:ext cx="1305401" cy="1305401"/>
            </a:xfrm>
            <a:prstGeom prst="roundRect">
              <a:avLst>
                <a:gd fmla="val 16667" name="adj"/>
              </a:avLst>
            </a:prstGeom>
            <a:solidFill>
              <a:srgbClr val="599BD5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2"/>
            <p:cNvSpPr txBox="1"/>
            <p:nvPr/>
          </p:nvSpPr>
          <p:spPr>
            <a:xfrm>
              <a:off x="2107703" y="1761176"/>
              <a:ext cx="1177953" cy="11779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6350" lIns="86350" spcFirstLastPara="1" rIns="86350" wrap="square" tIns="8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400"/>
                <a:buFont typeface="Calibri"/>
                <a:buNone/>
              </a:pPr>
              <a:r>
                <a:rPr lang="zh-TW" sz="3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天靈STEM</a:t>
              </a:r>
              <a:endParaRPr sz="3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 rot="-5400000">
              <a:off x="2328074" y="1328846"/>
              <a:ext cx="737211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cap="flat" cmpd="sng" w="12700">
              <a:solidFill>
                <a:srgbClr val="487AA8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18" name="Google Shape;118;p2"/>
            <p:cNvSpPr/>
            <p:nvPr/>
          </p:nvSpPr>
          <p:spPr>
            <a:xfrm>
              <a:off x="2259371" y="85621"/>
              <a:ext cx="874618" cy="874618"/>
            </a:xfrm>
            <a:prstGeom prst="roundRect">
              <a:avLst>
                <a:gd fmla="val 16667" name="adj"/>
              </a:avLst>
            </a:prstGeom>
            <a:solidFill>
              <a:srgbClr val="599BD5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2"/>
            <p:cNvSpPr txBox="1"/>
            <p:nvPr/>
          </p:nvSpPr>
          <p:spPr>
            <a:xfrm>
              <a:off x="2302066" y="128316"/>
              <a:ext cx="789228" cy="7892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0" lIns="63500" spcFirstLastPara="1" rIns="63500" wrap="square" tIns="635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zh-TW" sz="2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編程?</a:t>
              </a:r>
              <a:endParaRPr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 rot="-1072915">
              <a:off x="3332574" y="2032741"/>
              <a:ext cx="695787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cap="flat" cmpd="sng" w="12700">
              <a:solidFill>
                <a:srgbClr val="487AA8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21" name="Google Shape;121;p2"/>
            <p:cNvSpPr/>
            <p:nvPr/>
          </p:nvSpPr>
          <p:spPr>
            <a:xfrm>
              <a:off x="4011555" y="1347513"/>
              <a:ext cx="874618" cy="874618"/>
            </a:xfrm>
            <a:prstGeom prst="roundRect">
              <a:avLst>
                <a:gd fmla="val 16667" name="adj"/>
              </a:avLst>
            </a:prstGeom>
            <a:solidFill>
              <a:srgbClr val="599BD5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2"/>
            <p:cNvSpPr txBox="1"/>
            <p:nvPr/>
          </p:nvSpPr>
          <p:spPr>
            <a:xfrm>
              <a:off x="4054250" y="1390208"/>
              <a:ext cx="789228" cy="7892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5875" lIns="55875" spcFirstLastPara="1" rIns="55875" wrap="square" tIns="558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None/>
              </a:pPr>
              <a:r>
                <a:rPr lang="zh-TW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科技產品?</a:t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 rot="3240000">
              <a:off x="3071985" y="3196975"/>
              <a:ext cx="479895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cap="flat" cmpd="sng" w="12700">
              <a:solidFill>
                <a:srgbClr val="487AA8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24" name="Google Shape;124;p2"/>
            <p:cNvSpPr/>
            <p:nvPr/>
          </p:nvSpPr>
          <p:spPr>
            <a:xfrm>
              <a:off x="3333385" y="3391097"/>
              <a:ext cx="874618" cy="874618"/>
            </a:xfrm>
            <a:prstGeom prst="roundRect">
              <a:avLst>
                <a:gd fmla="val 16667" name="adj"/>
              </a:avLst>
            </a:prstGeom>
            <a:solidFill>
              <a:srgbClr val="599BD5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2"/>
            <p:cNvSpPr txBox="1"/>
            <p:nvPr/>
          </p:nvSpPr>
          <p:spPr>
            <a:xfrm>
              <a:off x="3376080" y="3433792"/>
              <a:ext cx="789228" cy="7892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0" lIns="63500" spcFirstLastPara="1" rIns="63500" wrap="square" tIns="635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zh-TW" sz="2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比賽</a:t>
              </a: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 rot="7560000">
              <a:off x="1841480" y="3196975"/>
              <a:ext cx="479895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cap="flat" cmpd="sng" w="12700">
              <a:solidFill>
                <a:srgbClr val="487AA8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27" name="Google Shape;127;p2"/>
            <p:cNvSpPr/>
            <p:nvPr/>
          </p:nvSpPr>
          <p:spPr>
            <a:xfrm>
              <a:off x="1185356" y="3391097"/>
              <a:ext cx="874618" cy="874618"/>
            </a:xfrm>
            <a:prstGeom prst="roundRect">
              <a:avLst>
                <a:gd fmla="val 16667" name="adj"/>
              </a:avLst>
            </a:prstGeom>
            <a:solidFill>
              <a:srgbClr val="599BD5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2"/>
            <p:cNvSpPr txBox="1"/>
            <p:nvPr/>
          </p:nvSpPr>
          <p:spPr>
            <a:xfrm>
              <a:off x="1228051" y="3433792"/>
              <a:ext cx="789228" cy="7892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5875" lIns="55875" spcFirstLastPara="1" rIns="55875" wrap="square" tIns="558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None/>
              </a:pPr>
              <a:r>
                <a:rPr lang="zh-TW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課程規劃?</a:t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 rot="-9720000">
              <a:off x="1379530" y="2032839"/>
              <a:ext cx="681117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cap="flat" cmpd="sng" w="12700">
              <a:solidFill>
                <a:srgbClr val="487AA8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30" name="Google Shape;130;p2"/>
            <p:cNvSpPr/>
            <p:nvPr/>
          </p:nvSpPr>
          <p:spPr>
            <a:xfrm>
              <a:off x="521579" y="1348201"/>
              <a:ext cx="874618" cy="874618"/>
            </a:xfrm>
            <a:prstGeom prst="roundRect">
              <a:avLst>
                <a:gd fmla="val 16667" name="adj"/>
              </a:avLst>
            </a:prstGeom>
            <a:solidFill>
              <a:srgbClr val="599BD5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2"/>
            <p:cNvSpPr txBox="1"/>
            <p:nvPr/>
          </p:nvSpPr>
          <p:spPr>
            <a:xfrm>
              <a:off x="564274" y="1390896"/>
              <a:ext cx="789228" cy="7892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5875" lIns="55875" spcFirstLastPara="1" rIns="55875" wrap="square" tIns="558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None/>
              </a:pPr>
              <a:r>
                <a:rPr lang="zh-TW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科學模型?</a:t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"/>
          <p:cNvSpPr txBox="1"/>
          <p:nvPr>
            <p:ph idx="1" type="body"/>
          </p:nvPr>
        </p:nvSpPr>
        <p:spPr>
          <a:xfrm>
            <a:off x="838199" y="1515233"/>
            <a:ext cx="11141279" cy="623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zh-TW"/>
              <a:t>聖公會天水圍靈愛小學---參加QTN計劃，作為其中一間核心學校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37" name="Google Shape;137;p3"/>
          <p:cNvSpPr txBox="1"/>
          <p:nvPr/>
        </p:nvSpPr>
        <p:spPr>
          <a:xfrm>
            <a:off x="838200" y="458423"/>
            <a:ext cx="10291445" cy="936282"/>
          </a:xfrm>
          <a:prstGeom prst="rect">
            <a:avLst/>
          </a:prstGeom>
          <a:gradFill>
            <a:gsLst>
              <a:gs pos="0">
                <a:srgbClr val="C9C9C9"/>
              </a:gs>
              <a:gs pos="50000">
                <a:srgbClr val="DCDCDC"/>
              </a:gs>
              <a:gs pos="100000">
                <a:srgbClr val="EDEDED"/>
              </a:gs>
            </a:gsLst>
            <a:lin ang="16200000" scaled="0"/>
          </a:gra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19-20年</a:t>
            </a:r>
            <a:endParaRPr/>
          </a:p>
        </p:txBody>
      </p:sp>
      <p:grpSp>
        <p:nvGrpSpPr>
          <p:cNvPr id="138" name="Google Shape;138;p3"/>
          <p:cNvGrpSpPr/>
          <p:nvPr/>
        </p:nvGrpSpPr>
        <p:grpSpPr>
          <a:xfrm>
            <a:off x="3631774" y="2377350"/>
            <a:ext cx="4424177" cy="3950663"/>
            <a:chOff x="1222270" y="238157"/>
            <a:chExt cx="4424177" cy="3950663"/>
          </a:xfrm>
        </p:grpSpPr>
        <p:sp>
          <p:nvSpPr>
            <p:cNvPr id="139" name="Google Shape;139;p3"/>
            <p:cNvSpPr/>
            <p:nvPr/>
          </p:nvSpPr>
          <p:spPr>
            <a:xfrm>
              <a:off x="2770312" y="2059582"/>
              <a:ext cx="1328093" cy="1328093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3"/>
            <p:cNvSpPr txBox="1"/>
            <p:nvPr/>
          </p:nvSpPr>
          <p:spPr>
            <a:xfrm>
              <a:off x="2835144" y="2124414"/>
              <a:ext cx="1198429" cy="11984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6350" lIns="86350" spcFirstLastPara="1" rIns="86350" wrap="square" tIns="8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400"/>
                <a:buFont typeface="Calibri"/>
                <a:buNone/>
              </a:pPr>
              <a:r>
                <a:rPr lang="zh-TW" sz="3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十架支援</a:t>
              </a: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 rot="-5400000">
              <a:off x="2968558" y="1593781"/>
              <a:ext cx="931602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42" name="Google Shape;142;p3"/>
            <p:cNvSpPr/>
            <p:nvPr/>
          </p:nvSpPr>
          <p:spPr>
            <a:xfrm>
              <a:off x="2989448" y="238157"/>
              <a:ext cx="889822" cy="889822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3"/>
            <p:cNvSpPr txBox="1"/>
            <p:nvPr/>
          </p:nvSpPr>
          <p:spPr>
            <a:xfrm>
              <a:off x="3032886" y="281595"/>
              <a:ext cx="802946" cy="8029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5875" lIns="55875" spcFirstLastPara="1" rIns="55875" wrap="square" tIns="55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None/>
              </a:pPr>
              <a:r>
                <a:rPr lang="zh-TW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講座/培訓</a:t>
              </a: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 rot="1800000">
              <a:off x="4047492" y="3297028"/>
              <a:ext cx="760045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45" name="Google Shape;145;p3"/>
            <p:cNvSpPr/>
            <p:nvPr/>
          </p:nvSpPr>
          <p:spPr>
            <a:xfrm>
              <a:off x="4756625" y="3298998"/>
              <a:ext cx="889822" cy="889822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3"/>
            <p:cNvSpPr txBox="1"/>
            <p:nvPr/>
          </p:nvSpPr>
          <p:spPr>
            <a:xfrm>
              <a:off x="4800063" y="3342436"/>
              <a:ext cx="802946" cy="8029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6025" lIns="66025" spcFirstLastPara="1" rIns="66025" wrap="square" tIns="660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r>
                <a:rPr lang="zh-TW" sz="2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支援</a:t>
              </a: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 rot="9000000">
              <a:off x="2061180" y="3297028"/>
              <a:ext cx="760045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48" name="Google Shape;148;p3"/>
            <p:cNvSpPr/>
            <p:nvPr/>
          </p:nvSpPr>
          <p:spPr>
            <a:xfrm>
              <a:off x="1222270" y="3298998"/>
              <a:ext cx="889822" cy="889822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3"/>
            <p:cNvSpPr txBox="1"/>
            <p:nvPr/>
          </p:nvSpPr>
          <p:spPr>
            <a:xfrm>
              <a:off x="1265708" y="3342436"/>
              <a:ext cx="802946" cy="8029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6025" lIns="66025" spcFirstLastPara="1" rIns="66025" wrap="square" tIns="660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r>
                <a:rPr lang="zh-TW" sz="2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交流</a:t>
              </a:r>
              <a:endParaRPr/>
            </a:p>
          </p:txBody>
        </p:sp>
      </p:grpSp>
      <p:pic>
        <p:nvPicPr>
          <p:cNvPr descr="教室 以實心填滿" id="150" name="Google Shape;15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92191" y="2259721"/>
            <a:ext cx="1514914" cy="15149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使用者 以實心填滿" id="151" name="Google Shape;15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01626" y="4961981"/>
            <a:ext cx="1615755" cy="16157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會議室 以實心填滿" id="152" name="Google Shape;152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67582" y="4553956"/>
            <a:ext cx="2261268" cy="2261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4"/>
          <p:cNvSpPr txBox="1"/>
          <p:nvPr>
            <p:ph type="title"/>
          </p:nvPr>
        </p:nvSpPr>
        <p:spPr>
          <a:xfrm>
            <a:off x="6203538" y="365125"/>
            <a:ext cx="539336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127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zh-TW">
                <a:latin typeface="Arial"/>
                <a:ea typeface="Arial"/>
                <a:cs typeface="Arial"/>
                <a:sym typeface="Arial"/>
              </a:rPr>
              <a:t>19-20年</a:t>
            </a:r>
            <a:endParaRPr/>
          </a:p>
        </p:txBody>
      </p:sp>
      <p:sp>
        <p:nvSpPr>
          <p:cNvPr id="159" name="Google Shape;159;p4"/>
          <p:cNvSpPr/>
          <p:nvPr/>
        </p:nvSpPr>
        <p:spPr>
          <a:xfrm flipH="1">
            <a:off x="784038" y="0"/>
            <a:ext cx="842502" cy="354793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好主意 以實心填滿" id="160" name="Google Shape;16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4802" y="558913"/>
            <a:ext cx="2533422" cy="2533422"/>
          </a:xfrm>
          <a:custGeom>
            <a:rect b="b" l="l" r="r" t="t"/>
            <a:pathLst>
              <a:path extrusionOk="0" h="2247255" w="1999274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61" name="Google Shape;161;p4"/>
          <p:cNvSpPr/>
          <p:nvPr/>
        </p:nvSpPr>
        <p:spPr>
          <a:xfrm flipH="1">
            <a:off x="3731108" y="1327365"/>
            <a:ext cx="610857" cy="610857"/>
          </a:xfrm>
          <a:prstGeom prst="ellipse">
            <a:avLst/>
          </a:prstGeom>
          <a:noFill/>
          <a:ln cap="flat" cmpd="sng" w="12700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4"/>
          <p:cNvSpPr/>
          <p:nvPr/>
        </p:nvSpPr>
        <p:spPr>
          <a:xfrm flipH="1">
            <a:off x="3628176" y="0"/>
            <a:ext cx="2093996" cy="1402773"/>
          </a:xfrm>
          <a:custGeom>
            <a:rect b="b" l="l" r="r" t="t"/>
            <a:pathLst>
              <a:path extrusionOk="0" h="1550992" w="2315251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4801" y="3978620"/>
            <a:ext cx="2533423" cy="1900067"/>
          </a:xfrm>
          <a:custGeom>
            <a:rect b="b" l="l" r="r" t="t"/>
            <a:pathLst>
              <a:path extrusionOk="0" h="3064284" w="3064284">
                <a:moveTo>
                  <a:pt x="166483" y="0"/>
                </a:moveTo>
                <a:lnTo>
                  <a:pt x="2897801" y="0"/>
                </a:lnTo>
                <a:cubicBezTo>
                  <a:pt x="2989747" y="0"/>
                  <a:pt x="3064284" y="74537"/>
                  <a:pt x="3064284" y="166483"/>
                </a:cubicBezTo>
                <a:lnTo>
                  <a:pt x="3064284" y="2897801"/>
                </a:lnTo>
                <a:cubicBezTo>
                  <a:pt x="3064284" y="2989747"/>
                  <a:pt x="2989747" y="3064284"/>
                  <a:pt x="2897801" y="3064284"/>
                </a:cubicBezTo>
                <a:lnTo>
                  <a:pt x="166483" y="3064284"/>
                </a:lnTo>
                <a:cubicBezTo>
                  <a:pt x="74537" y="3064284"/>
                  <a:pt x="0" y="2989747"/>
                  <a:pt x="0" y="2897801"/>
                </a:cubicBezTo>
                <a:lnTo>
                  <a:pt x="0" y="166483"/>
                </a:lnTo>
                <a:cubicBezTo>
                  <a:pt x="0" y="74537"/>
                  <a:pt x="74537" y="0"/>
                  <a:pt x="166483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64" name="Google Shape;164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88750" y="2709454"/>
            <a:ext cx="2533422" cy="1900066"/>
          </a:xfrm>
          <a:custGeom>
            <a:rect b="b" l="l" r="r" t="t"/>
            <a:pathLst>
              <a:path extrusionOk="0" h="2247255" w="1999274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65" name="Google Shape;165;p4"/>
          <p:cNvSpPr/>
          <p:nvPr/>
        </p:nvSpPr>
        <p:spPr>
          <a:xfrm flipH="1">
            <a:off x="2899690" y="5509119"/>
            <a:ext cx="3939038" cy="3939038"/>
          </a:xfrm>
          <a:prstGeom prst="arc">
            <a:avLst>
              <a:gd fmla="val 16200000" name="adj1"/>
              <a:gd fmla="val 20354996" name="adj2"/>
            </a:avLst>
          </a:prstGeom>
          <a:noFill/>
          <a:ln cap="rnd" cmpd="sng" w="12700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4"/>
          <p:cNvSpPr/>
          <p:nvPr/>
        </p:nvSpPr>
        <p:spPr>
          <a:xfrm flipH="1">
            <a:off x="3724986" y="6033795"/>
            <a:ext cx="1991064" cy="824205"/>
          </a:xfrm>
          <a:custGeom>
            <a:rect b="b" l="l" r="r" t="t"/>
            <a:pathLst>
              <a:path extrusionOk="0" h="824205" w="1991064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7" name="Google Shape;167;p4"/>
          <p:cNvGrpSpPr/>
          <p:nvPr/>
        </p:nvGrpSpPr>
        <p:grpSpPr>
          <a:xfrm>
            <a:off x="6724997" y="1869647"/>
            <a:ext cx="4350439" cy="4263292"/>
            <a:chOff x="521460" y="44022"/>
            <a:chExt cx="4350439" cy="4263292"/>
          </a:xfrm>
        </p:grpSpPr>
        <p:sp>
          <p:nvSpPr>
            <p:cNvPr id="168" name="Google Shape;168;p4"/>
            <p:cNvSpPr/>
            <p:nvPr/>
          </p:nvSpPr>
          <p:spPr>
            <a:xfrm>
              <a:off x="2043979" y="1611234"/>
              <a:ext cx="1305401" cy="1305401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4"/>
            <p:cNvSpPr txBox="1"/>
            <p:nvPr/>
          </p:nvSpPr>
          <p:spPr>
            <a:xfrm>
              <a:off x="2107703" y="1674958"/>
              <a:ext cx="1177953" cy="11779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6350" lIns="86350" spcFirstLastPara="1" rIns="86350" wrap="square" tIns="8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400"/>
                <a:buFont typeface="Calibri"/>
                <a:buNone/>
              </a:pPr>
              <a:r>
                <a:rPr lang="zh-TW" sz="3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STEM元素</a:t>
              </a: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 rot="-5400000">
              <a:off x="2350383" y="1264938"/>
              <a:ext cx="692593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cap="flat" cmpd="sng" w="9525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71" name="Google Shape;171;p4"/>
            <p:cNvSpPr/>
            <p:nvPr/>
          </p:nvSpPr>
          <p:spPr>
            <a:xfrm>
              <a:off x="2259371" y="44022"/>
              <a:ext cx="874618" cy="874618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E3885E"/>
                </a:gs>
                <a:gs pos="50000">
                  <a:srgbClr val="E6753A"/>
                </a:gs>
                <a:gs pos="100000">
                  <a:srgbClr val="D3652A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4"/>
            <p:cNvSpPr txBox="1"/>
            <p:nvPr/>
          </p:nvSpPr>
          <p:spPr>
            <a:xfrm>
              <a:off x="2302066" y="86717"/>
              <a:ext cx="789228" cy="7892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3175" lIns="43175" spcFirstLastPara="1" rIns="43175" wrap="square" tIns="431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lang="zh-TW" sz="1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結合生活</a:t>
              </a:r>
              <a:endPara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4"/>
            <p:cNvSpPr/>
            <p:nvPr/>
          </p:nvSpPr>
          <p:spPr>
            <a:xfrm rot="-2314286">
              <a:off x="3307009" y="1622333"/>
              <a:ext cx="388428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cap="flat" cmpd="sng" w="9525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74" name="Google Shape;174;p4"/>
            <p:cNvSpPr/>
            <p:nvPr/>
          </p:nvSpPr>
          <p:spPr>
            <a:xfrm>
              <a:off x="3653066" y="715190"/>
              <a:ext cx="874618" cy="874618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D9886B"/>
                </a:gs>
                <a:gs pos="50000">
                  <a:srgbClr val="DA764E"/>
                </a:gs>
                <a:gs pos="100000">
                  <a:srgbClr val="C7643D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4"/>
            <p:cNvSpPr txBox="1"/>
            <p:nvPr/>
          </p:nvSpPr>
          <p:spPr>
            <a:xfrm>
              <a:off x="3695761" y="757885"/>
              <a:ext cx="789228" cy="7892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0" lIns="63500" spcFirstLastPara="1" rIns="63500" wrap="square" tIns="635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zh-TW" sz="2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解難</a:t>
              </a:r>
              <a:endParaRPr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4"/>
            <p:cNvSpPr/>
            <p:nvPr/>
          </p:nvSpPr>
          <p:spPr>
            <a:xfrm rot="771429">
              <a:off x="3341050" y="2486849"/>
              <a:ext cx="664561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cap="flat" cmpd="sng" w="9525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77" name="Google Shape;177;p4"/>
            <p:cNvSpPr/>
            <p:nvPr/>
          </p:nvSpPr>
          <p:spPr>
            <a:xfrm>
              <a:off x="3997281" y="2223292"/>
              <a:ext cx="874618" cy="874618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CE8A78"/>
                </a:gs>
                <a:gs pos="50000">
                  <a:srgbClr val="CC7860"/>
                </a:gs>
                <a:gs pos="100000">
                  <a:srgbClr val="BA674F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4"/>
            <p:cNvSpPr txBox="1"/>
            <p:nvPr/>
          </p:nvSpPr>
          <p:spPr>
            <a:xfrm>
              <a:off x="4039976" y="2265987"/>
              <a:ext cx="789228" cy="7892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625" lIns="40625" spcFirstLastPara="1" rIns="40625" wrap="square" tIns="406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zh-TW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公平測試</a:t>
              </a:r>
              <a:r>
                <a:rPr lang="zh-TW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/POE</a:t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 rot="3857143">
              <a:off x="2848873" y="3174666"/>
              <a:ext cx="572783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cap="flat" cmpd="sng" w="9525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80" name="Google Shape;180;p4"/>
            <p:cNvSpPr/>
            <p:nvPr/>
          </p:nvSpPr>
          <p:spPr>
            <a:xfrm>
              <a:off x="3032813" y="3432696"/>
              <a:ext cx="874618" cy="874618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C59086"/>
                </a:gs>
                <a:gs pos="50000">
                  <a:srgbClr val="C28072"/>
                </a:gs>
                <a:gs pos="100000">
                  <a:srgbClr val="AF6E6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4"/>
            <p:cNvSpPr txBox="1"/>
            <p:nvPr/>
          </p:nvSpPr>
          <p:spPr>
            <a:xfrm>
              <a:off x="3075508" y="3475391"/>
              <a:ext cx="789228" cy="7892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625" lIns="40625" spcFirstLastPara="1" rIns="40625" wrap="square" tIns="406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zh-TW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Hands-on</a:t>
              </a: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 rot="6942857">
              <a:off x="1971703" y="3174666"/>
              <a:ext cx="572783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cap="flat" cmpd="sng" w="9525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83" name="Google Shape;183;p4"/>
            <p:cNvSpPr/>
            <p:nvPr/>
          </p:nvSpPr>
          <p:spPr>
            <a:xfrm>
              <a:off x="1485928" y="3432696"/>
              <a:ext cx="874618" cy="874618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BC9893"/>
                </a:gs>
                <a:gs pos="50000">
                  <a:srgbClr val="B78983"/>
                </a:gs>
                <a:gs pos="100000">
                  <a:srgbClr val="A37772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4"/>
            <p:cNvSpPr txBox="1"/>
            <p:nvPr/>
          </p:nvSpPr>
          <p:spPr>
            <a:xfrm>
              <a:off x="1528623" y="3475391"/>
              <a:ext cx="789228" cy="7892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3175" lIns="43175" spcFirstLastPara="1" rIns="43175" wrap="square" tIns="431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lang="zh-TW" sz="1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設計循環</a:t>
              </a:r>
              <a:endPara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 rot="10028571">
              <a:off x="1387748" y="2486849"/>
              <a:ext cx="664561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cap="flat" cmpd="sng" w="9525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86" name="Google Shape;186;p4"/>
            <p:cNvSpPr/>
            <p:nvPr/>
          </p:nvSpPr>
          <p:spPr>
            <a:xfrm>
              <a:off x="521460" y="2223292"/>
              <a:ext cx="874618" cy="874618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B4A1A1"/>
                </a:gs>
                <a:gs pos="50000">
                  <a:srgbClr val="AD9494"/>
                </a:gs>
                <a:gs pos="100000">
                  <a:srgbClr val="998181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4"/>
            <p:cNvSpPr txBox="1"/>
            <p:nvPr/>
          </p:nvSpPr>
          <p:spPr>
            <a:xfrm>
              <a:off x="564155" y="2265987"/>
              <a:ext cx="789228" cy="7892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3175" lIns="43175" spcFirstLastPara="1" rIns="43175" wrap="square" tIns="431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lang="zh-TW" sz="1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發揮創意</a:t>
              </a:r>
              <a:endPara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 rot="-8485714">
              <a:off x="1697922" y="1622333"/>
              <a:ext cx="388428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cap="flat" cmpd="sng" w="9525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89" name="Google Shape;189;p4"/>
            <p:cNvSpPr/>
            <p:nvPr/>
          </p:nvSpPr>
          <p:spPr>
            <a:xfrm>
              <a:off x="865675" y="715190"/>
              <a:ext cx="874618" cy="874618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AEAEAE"/>
                </a:gs>
                <a:gs pos="50000">
                  <a:srgbClr val="A4A4A4"/>
                </a:gs>
                <a:gs pos="100000">
                  <a:srgbClr val="90909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4"/>
            <p:cNvSpPr txBox="1"/>
            <p:nvPr/>
          </p:nvSpPr>
          <p:spPr>
            <a:xfrm>
              <a:off x="908370" y="757885"/>
              <a:ext cx="789228" cy="7892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30475" spcFirstLastPara="1" rIns="30475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None/>
              </a:pPr>
              <a:r>
                <a:rPr lang="zh-TW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自主學習元素(預習/延伸)</a:t>
              </a:r>
              <a:endParaRPr/>
            </a:p>
          </p:txBody>
        </p:sp>
      </p:grpSp>
      <p:sp>
        <p:nvSpPr>
          <p:cNvPr id="191" name="Google Shape;191;p4"/>
          <p:cNvSpPr/>
          <p:nvPr/>
        </p:nvSpPr>
        <p:spPr>
          <a:xfrm>
            <a:off x="2727770" y="250781"/>
            <a:ext cx="1614195" cy="419780"/>
          </a:xfrm>
          <a:prstGeom prst="rect">
            <a:avLst/>
          </a:prstGeom>
          <a:solidFill>
            <a:srgbClr val="FFFF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智能降溫器</a:t>
            </a:r>
            <a:endParaRPr/>
          </a:p>
        </p:txBody>
      </p:sp>
      <p:sp>
        <p:nvSpPr>
          <p:cNvPr id="192" name="Google Shape;192;p4"/>
          <p:cNvSpPr/>
          <p:nvPr/>
        </p:nvSpPr>
        <p:spPr>
          <a:xfrm>
            <a:off x="2725777" y="670561"/>
            <a:ext cx="1614195" cy="419780"/>
          </a:xfrm>
          <a:prstGeom prst="rect">
            <a:avLst/>
          </a:prstGeom>
          <a:solidFill>
            <a:srgbClr val="FFFF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火警警報器</a:t>
            </a:r>
            <a:endParaRPr/>
          </a:p>
        </p:txBody>
      </p:sp>
      <p:sp>
        <p:nvSpPr>
          <p:cNvPr id="193" name="Google Shape;193;p4"/>
          <p:cNvSpPr/>
          <p:nvPr/>
        </p:nvSpPr>
        <p:spPr>
          <a:xfrm>
            <a:off x="2725777" y="1084571"/>
            <a:ext cx="1614195" cy="419780"/>
          </a:xfrm>
          <a:prstGeom prst="rect">
            <a:avLst/>
          </a:prstGeom>
          <a:solidFill>
            <a:srgbClr val="FFFF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隔音屏障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5"/>
          <p:cNvSpPr txBox="1"/>
          <p:nvPr>
            <p:ph type="title"/>
          </p:nvPr>
        </p:nvSpPr>
        <p:spPr>
          <a:xfrm>
            <a:off x="838200" y="365126"/>
            <a:ext cx="10515600" cy="11184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99" name="Google Shape;199;p5"/>
          <p:cNvSpPr txBox="1"/>
          <p:nvPr/>
        </p:nvSpPr>
        <p:spPr>
          <a:xfrm>
            <a:off x="838200" y="458423"/>
            <a:ext cx="10291445" cy="936282"/>
          </a:xfrm>
          <a:prstGeom prst="rect">
            <a:avLst/>
          </a:prstGeom>
          <a:gradFill>
            <a:gsLst>
              <a:gs pos="0">
                <a:srgbClr val="C9C9C9"/>
              </a:gs>
              <a:gs pos="50000">
                <a:srgbClr val="DCDCDC"/>
              </a:gs>
              <a:gs pos="100000">
                <a:srgbClr val="EDEDED"/>
              </a:gs>
            </a:gsLst>
            <a:lin ang="16200000" scaled="0"/>
          </a:gra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20-21年</a:t>
            </a:r>
            <a:endParaRPr/>
          </a:p>
        </p:txBody>
      </p:sp>
      <p:sp>
        <p:nvSpPr>
          <p:cNvPr id="200" name="Google Shape;200;p5"/>
          <p:cNvSpPr txBox="1"/>
          <p:nvPr/>
        </p:nvSpPr>
        <p:spPr>
          <a:xfrm>
            <a:off x="838200" y="1673854"/>
            <a:ext cx="11141279" cy="623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zh-TW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聖公會天水圍靈愛小學---參加QTN計劃，作為其中一間夥伴學校與基真小學同行。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一張含有 個人, 室外, 團體, 人群 的圖片&#10;&#10;自動產生的描述" id="201" name="Google Shape;20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7928" y="4560187"/>
            <a:ext cx="2793157" cy="20948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乾杯 外框" id="202" name="Google Shape;20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20995" y="2681607"/>
            <a:ext cx="3401537" cy="340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60643" y="4531128"/>
            <a:ext cx="2793157" cy="20948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好主意 以實心填滿" id="204" name="Google Shape;204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9261262" y="2162289"/>
            <a:ext cx="2533422" cy="2533422"/>
          </a:xfrm>
          <a:custGeom>
            <a:rect b="b" l="l" r="r" t="t"/>
            <a:pathLst>
              <a:path extrusionOk="0" h="2247255" w="1999274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05" name="Google Shape;205;p5"/>
          <p:cNvSpPr/>
          <p:nvPr/>
        </p:nvSpPr>
        <p:spPr>
          <a:xfrm>
            <a:off x="7822326" y="2162289"/>
            <a:ext cx="1614195" cy="419780"/>
          </a:xfrm>
          <a:prstGeom prst="rect">
            <a:avLst/>
          </a:prstGeom>
          <a:solidFill>
            <a:srgbClr val="FFFF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空氣污染檢測</a:t>
            </a:r>
            <a:endParaRPr/>
          </a:p>
        </p:txBody>
      </p:sp>
      <p:sp>
        <p:nvSpPr>
          <p:cNvPr id="206" name="Google Shape;206;p5"/>
          <p:cNvSpPr/>
          <p:nvPr/>
        </p:nvSpPr>
        <p:spPr>
          <a:xfrm>
            <a:off x="7822326" y="2576299"/>
            <a:ext cx="1614195" cy="419780"/>
          </a:xfrm>
          <a:prstGeom prst="rect">
            <a:avLst/>
          </a:prstGeom>
          <a:solidFill>
            <a:srgbClr val="FFFF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遙控貨輪</a:t>
            </a:r>
            <a:endParaRPr/>
          </a:p>
        </p:txBody>
      </p:sp>
      <p:pic>
        <p:nvPicPr>
          <p:cNvPr descr="一張含有 個人, 桌, 餐桌 的圖片&#10;&#10;自動產生的描述" id="207" name="Google Shape;207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75584" y="2286878"/>
            <a:ext cx="2886994" cy="1924663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5"/>
          <p:cNvSpPr/>
          <p:nvPr/>
        </p:nvSpPr>
        <p:spPr>
          <a:xfrm>
            <a:off x="7822326" y="2996079"/>
            <a:ext cx="1614195" cy="419780"/>
          </a:xfrm>
          <a:prstGeom prst="rect">
            <a:avLst/>
          </a:prstGeom>
          <a:solidFill>
            <a:srgbClr val="FFFF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製作濾水器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6"/>
          <p:cNvSpPr/>
          <p:nvPr/>
        </p:nvSpPr>
        <p:spPr>
          <a:xfrm rot="2700000">
            <a:off x="82782" y="-1386168"/>
            <a:ext cx="2424873" cy="3611191"/>
          </a:xfrm>
          <a:custGeom>
            <a:rect b="b" l="l" r="r" t="t"/>
            <a:pathLst>
              <a:path extrusionOk="0" h="3611191" w="2424873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6"/>
          <p:cNvSpPr/>
          <p:nvPr/>
        </p:nvSpPr>
        <p:spPr>
          <a:xfrm rot="2700000">
            <a:off x="1571000" y="-338582"/>
            <a:ext cx="1635955" cy="1635955"/>
          </a:xfrm>
          <a:custGeom>
            <a:rect b="b" l="l" r="r" t="t"/>
            <a:pathLst>
              <a:path extrusionOk="0" h="1635955" w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6"/>
          <p:cNvSpPr/>
          <p:nvPr/>
        </p:nvSpPr>
        <p:spPr>
          <a:xfrm rot="2700000">
            <a:off x="9627985" y="-6588"/>
            <a:ext cx="4059393" cy="2548110"/>
          </a:xfrm>
          <a:custGeom>
            <a:rect b="b" l="l" r="r" t="t"/>
            <a:pathLst>
              <a:path extrusionOk="0" h="2548110" w="4059393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6"/>
          <p:cNvSpPr/>
          <p:nvPr/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6"/>
          <p:cNvSpPr/>
          <p:nvPr/>
        </p:nvSpPr>
        <p:spPr>
          <a:xfrm rot="2700000">
            <a:off x="-29557" y="5198743"/>
            <a:ext cx="2444907" cy="2366116"/>
          </a:xfrm>
          <a:custGeom>
            <a:rect b="b" l="l" r="r" t="t"/>
            <a:pathLst>
              <a:path extrusionOk="0" h="2132734" w="2203753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6"/>
          <p:cNvSpPr/>
          <p:nvPr/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6"/>
          <p:cNvSpPr/>
          <p:nvPr/>
        </p:nvSpPr>
        <p:spPr>
          <a:xfrm rot="2700000">
            <a:off x="3401311" y="734311"/>
            <a:ext cx="5389379" cy="5389379"/>
          </a:xfrm>
          <a:custGeom>
            <a:rect b="b" l="l" r="r" t="t"/>
            <a:pathLst>
              <a:path extrusionOk="0" h="5389379" w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6"/>
          <p:cNvSpPr/>
          <p:nvPr/>
        </p:nvSpPr>
        <p:spPr>
          <a:xfrm rot="2700000">
            <a:off x="2700283" y="33283"/>
            <a:ext cx="6791435" cy="6791435"/>
          </a:xfrm>
          <a:custGeom>
            <a:rect b="b" l="l" r="r" t="t"/>
            <a:pathLst>
              <a:path extrusionOk="0" h="6791435" w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6"/>
          <p:cNvSpPr txBox="1"/>
          <p:nvPr>
            <p:ph type="title"/>
          </p:nvPr>
        </p:nvSpPr>
        <p:spPr>
          <a:xfrm>
            <a:off x="3204642" y="2353641"/>
            <a:ext cx="5782716" cy="21507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t/>
            </a:r>
            <a:endParaRPr sz="3600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6"/>
          <p:cNvSpPr/>
          <p:nvPr/>
        </p:nvSpPr>
        <p:spPr>
          <a:xfrm rot="2700000">
            <a:off x="9629823" y="5457591"/>
            <a:ext cx="2231794" cy="2568811"/>
          </a:xfrm>
          <a:custGeom>
            <a:rect b="b" l="l" r="r" t="t"/>
            <a:pathLst>
              <a:path extrusionOk="0" h="3384061" w="2940086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6"/>
          <p:cNvSpPr/>
          <p:nvPr/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6"/>
          <p:cNvSpPr/>
          <p:nvPr/>
        </p:nvSpPr>
        <p:spPr>
          <a:xfrm>
            <a:off x="1781175" y="1419225"/>
            <a:ext cx="846772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9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多謝</a:t>
            </a:r>
            <a:endParaRPr sz="9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2021-06-07T18:41:39Z</dcterms:created>
  <dc:creator>Ho Chun Pong</dc:creator>
</cp:coreProperties>
</file>