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BFE6A8-7145-4953-9C15-8A4308C1778C}">
  <a:tblStyle styleId="{1ABFE6A8-7145-4953-9C15-8A4308C177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F727C-1557-4ED6-920E-33B003D65483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B190B-1A16-41D7-84EB-98D5051208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65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c67830903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c67830903_0_63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c67830903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c67830903_0_70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c67830903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c67830903_0_71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c67830903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c67830903_0_62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c67830903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c67830903_0_72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ccb3160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ccb31605a_0_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ccb31605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ccb31605a_0_3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ccb3160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dccb31605a_0_4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ccb31605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ccb31605a_0_6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cb31605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ccb31605a_0_7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ccb31605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ccb31605a_0_79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c67830903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c67830903_0_60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ef3a17f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ef3a17fec_1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c67830903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c67830903_0_62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ccb31605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ccb31605a_0_9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ccb31605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dccb31605a_0_10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c67830903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c67830903_0_64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c67830903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c67830903_0_65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c67830903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c67830903_0_66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c67830903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c67830903_0_61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c67830903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c67830903_0_679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c67830903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c67830903_0_69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c67830903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c67830903_0_69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0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8D2BC">
                <a:alpha val="69800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6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C8D2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514349" y="457200"/>
            <a:ext cx="64410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508001" y="2025650"/>
            <a:ext cx="6447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508000" y="1123953"/>
            <a:ext cx="28908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8D2BC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wlsxkMphiswIdKHExIRvolr0X8ljj1rbkFjTnAsApk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rZVe9Fa1Qaa9qvdrCeYHqsDvBL55r4n3hOSwdWFhPA/edit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iamGAjnmrkQfhvD4ZOmEcsWLVVjgAyRio1b973YZ22o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371825" y="1117600"/>
            <a:ext cx="7287900" cy="1234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聖安當女書院</a:t>
            </a:r>
            <a:endParaRPr sz="3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b="1"/>
              <a:t>優質教育基金主題網絡計劃(QTN)</a:t>
            </a:r>
            <a:endParaRPr sz="3500" b="1"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371825" y="2352325"/>
            <a:ext cx="7287900" cy="82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 b="1"/>
              <a:t>單元六：能源科技與環境</a:t>
            </a: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主題二：環境與可持續發展</a:t>
            </a: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/>
              <a:t>議題：塑膠污染</a:t>
            </a: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/>
              <a:t>探究問題：經濟誘因能否推動消費者「走塑」？</a:t>
            </a:r>
            <a:endParaRPr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課堂討論：Google Excel</a:t>
            </a:r>
            <a:endParaRPr sz="3500" b="1"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128350"/>
            <a:ext cx="5563914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7650" y="1128350"/>
            <a:ext cx="2873355" cy="34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4275925" y="0"/>
            <a:ext cx="4868100" cy="143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學生分成六組，從三個不同立場（支持、反對、中間派）分析消費者對經濟誘因的看法。</a:t>
            </a:r>
            <a:endParaRPr sz="2500" b="1"/>
          </a:p>
        </p:txBody>
      </p:sp>
      <p:sp>
        <p:nvSpPr>
          <p:cNvPr id="214" name="Google Shape;214;p27"/>
          <p:cNvSpPr/>
          <p:nvPr/>
        </p:nvSpPr>
        <p:spPr>
          <a:xfrm>
            <a:off x="2468250" y="1102250"/>
            <a:ext cx="1634100" cy="35193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7"/>
          <p:cNvSpPr/>
          <p:nvPr/>
        </p:nvSpPr>
        <p:spPr>
          <a:xfrm>
            <a:off x="7733850" y="1437600"/>
            <a:ext cx="1297200" cy="31578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4572000" y="2397050"/>
            <a:ext cx="2484900" cy="929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</a:rPr>
              <a:t>子問題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課堂討論：Google Excel</a:t>
            </a:r>
            <a:endParaRPr sz="3500" b="1"/>
          </a:p>
        </p:txBody>
      </p:sp>
      <p:pic>
        <p:nvPicPr>
          <p:cNvPr id="222" name="Google Shape;222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009650"/>
            <a:ext cx="6925576" cy="39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3580225" y="0"/>
            <a:ext cx="5563800" cy="1677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學生利用Google Excel學習成果，就題目「經濟誘因能／不能推動消費者走塑」撰寫演講稿，以於下一節課堂進行大辯論。</a:t>
            </a:r>
            <a:endParaRPr sz="25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400" cy="1234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/>
              <a:t>鞏固階段</a:t>
            </a:r>
            <a:endParaRPr sz="8000" b="1"/>
          </a:p>
        </p:txBody>
      </p:sp>
      <p:sp>
        <p:nvSpPr>
          <p:cNvPr id="229" name="Google Shape;229;p29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5500" b="1"/>
              <a:t>第三節課</a:t>
            </a:r>
            <a:endParaRPr sz="55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508000" y="2286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大辯論：</a:t>
            </a:r>
            <a:endParaRPr sz="3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/>
              <a:t>經濟誘因能否推動消費者外賣走塑？</a:t>
            </a:r>
            <a:endParaRPr sz="3100" b="1"/>
          </a:p>
        </p:txBody>
      </p:sp>
      <p:graphicFrame>
        <p:nvGraphicFramePr>
          <p:cNvPr id="235" name="Google Shape;235;p30"/>
          <p:cNvGraphicFramePr/>
          <p:nvPr/>
        </p:nvGraphicFramePr>
        <p:xfrm>
          <a:off x="508000" y="1321100"/>
          <a:ext cx="6858000" cy="3688080"/>
        </p:xfrm>
        <a:graphic>
          <a:graphicData uri="http://schemas.openxmlformats.org/drawingml/2006/table">
            <a:tbl>
              <a:tblPr>
                <a:noFill/>
                <a:tableStyleId>{1ABFE6A8-7145-4953-9C15-8A4308C1778C}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發言者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學號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時間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總時間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第一輪發言</a:t>
                      </a: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第一組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22分鐘</a:t>
                      </a: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第三組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老師回饋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第二組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第三組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老師回饋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準備總結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第二輪發言</a:t>
                      </a: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第一組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第二組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老師回饋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投票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第三組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3分鐘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4499025" y="0"/>
            <a:ext cx="4645200" cy="3953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學生在辯論期間摘錄筆記，整合各組的論點。</a:t>
            </a:r>
            <a:endParaRPr sz="2500" b="1"/>
          </a:p>
        </p:txBody>
      </p:sp>
      <p:pic>
        <p:nvPicPr>
          <p:cNvPr id="237" name="Google Shape;237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000" y="990600"/>
            <a:ext cx="4381900" cy="2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投票選出最佳組別</a:t>
            </a:r>
            <a:endParaRPr sz="3500" b="1"/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075" y="0"/>
            <a:ext cx="3995703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31"/>
          <p:cNvSpPr/>
          <p:nvPr/>
        </p:nvSpPr>
        <p:spPr>
          <a:xfrm>
            <a:off x="4624800" y="681675"/>
            <a:ext cx="1510200" cy="17352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4624800" y="2887800"/>
            <a:ext cx="1510200" cy="15654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1474900" y="1321875"/>
            <a:ext cx="1784700" cy="60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評分準則</a:t>
            </a:r>
            <a:endParaRPr sz="3000" b="1"/>
          </a:p>
        </p:txBody>
      </p:sp>
      <p:sp>
        <p:nvSpPr>
          <p:cNvPr id="247" name="Google Shape;247;p31"/>
          <p:cNvSpPr txBox="1"/>
          <p:nvPr/>
        </p:nvSpPr>
        <p:spPr>
          <a:xfrm>
            <a:off x="1264150" y="1985125"/>
            <a:ext cx="220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2"/>
                </a:solidFill>
              </a:rPr>
              <a:t>內容</a:t>
            </a:r>
            <a:endParaRPr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2144200" y="2571750"/>
            <a:ext cx="446100" cy="446100"/>
          </a:xfrm>
          <a:prstGeom prst="mathPlus">
            <a:avLst>
              <a:gd name="adj1" fmla="val 2352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1264150" y="2996450"/>
            <a:ext cx="220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2"/>
                </a:solidFill>
              </a:rPr>
              <a:t>組織</a:t>
            </a:r>
            <a:endParaRPr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1264150" y="4007775"/>
            <a:ext cx="220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2"/>
                </a:solidFill>
              </a:rPr>
              <a:t>詞鋒及風度</a:t>
            </a:r>
            <a:endParaRPr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2144200" y="3572325"/>
            <a:ext cx="446100" cy="446100"/>
          </a:xfrm>
          <a:prstGeom prst="mathPlus">
            <a:avLst>
              <a:gd name="adj1" fmla="val 2352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title"/>
          </p:nvPr>
        </p:nvSpPr>
        <p:spPr>
          <a:xfrm>
            <a:off x="105975" y="12335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課後反思</a:t>
            </a:r>
            <a:endParaRPr sz="3500" b="1"/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425" y="60800"/>
            <a:ext cx="2672700" cy="501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275" y="60800"/>
            <a:ext cx="2606617" cy="5016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/>
          <p:nvPr/>
        </p:nvSpPr>
        <p:spPr>
          <a:xfrm>
            <a:off x="3683425" y="123350"/>
            <a:ext cx="2672700" cy="48969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105975" y="862675"/>
            <a:ext cx="34713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" sz="2500" b="1">
                <a:solidFill>
                  <a:schemeClr val="accent2"/>
                </a:solidFill>
              </a:rPr>
              <a:t>學生再次反思自己對「走塑」的態度。</a:t>
            </a:r>
            <a:endParaRPr sz="2500" b="1">
              <a:solidFill>
                <a:schemeClr val="accent2"/>
              </a:solidFill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6477375" y="120525"/>
            <a:ext cx="2606700" cy="48969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1"/>
          </p:nvPr>
        </p:nvSpPr>
        <p:spPr>
          <a:xfrm>
            <a:off x="105975" y="1842425"/>
            <a:ext cx="34713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➢"/>
            </a:pPr>
            <a:r>
              <a:rPr lang="en" sz="2500" b="1">
                <a:solidFill>
                  <a:schemeClr val="accent5"/>
                </a:solidFill>
              </a:rPr>
              <a:t>學生運用SMART準則，訂立「走塑」目標。</a:t>
            </a:r>
            <a:endParaRPr sz="2500" b="1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 l="10825"/>
          <a:stretch/>
        </p:blipFill>
        <p:spPr>
          <a:xfrm>
            <a:off x="554825" y="2665850"/>
            <a:ext cx="3314050" cy="24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105975" y="12335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課後反思</a:t>
            </a:r>
            <a:endParaRPr sz="3500" b="1"/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275" y="94100"/>
            <a:ext cx="4404725" cy="247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275" y="2571750"/>
            <a:ext cx="4404725" cy="24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168850" y="807925"/>
            <a:ext cx="4220100" cy="3970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價值教育：</a:t>
            </a:r>
            <a:endParaRPr sz="25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鼓勵學生實踐「走塑、走即棄」的生活態度，讓地球達至可持續發展。</a:t>
            </a:r>
            <a:endParaRPr sz="25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學生轉變</a:t>
            </a:r>
            <a:endParaRPr sz="3500" b="1"/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020650"/>
            <a:ext cx="7150651" cy="402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 txBox="1">
            <a:spLocks noGrp="1"/>
          </p:cNvSpPr>
          <p:nvPr>
            <p:ph type="body" idx="1"/>
          </p:nvPr>
        </p:nvSpPr>
        <p:spPr>
          <a:xfrm>
            <a:off x="4486350" y="0"/>
            <a:ext cx="4657800" cy="1731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面對香港的塑膠污染問題，認為自己對此有較大程度責任(</a:t>
            </a:r>
            <a:r>
              <a:rPr lang="en" sz="2500" b="1">
                <a:solidFill>
                  <a:schemeClr val="lt1"/>
                </a:solidFill>
                <a:highlight>
                  <a:srgbClr val="00B050"/>
                </a:highlight>
              </a:rPr>
              <a:t>4分</a:t>
            </a:r>
            <a:r>
              <a:rPr lang="en" sz="2500" b="1"/>
              <a:t>及</a:t>
            </a:r>
            <a:r>
              <a:rPr lang="en" sz="2500" b="1">
                <a:solidFill>
                  <a:schemeClr val="lt1"/>
                </a:solidFill>
                <a:highlight>
                  <a:srgbClr val="9900FF"/>
                </a:highlight>
              </a:rPr>
              <a:t>5分</a:t>
            </a:r>
            <a:r>
              <a:rPr lang="en" sz="2500" b="1"/>
              <a:t>)的學生由31%增加至63%。</a:t>
            </a:r>
            <a:endParaRPr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學生轉變</a:t>
            </a:r>
            <a:endParaRPr sz="3500" b="1"/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020650"/>
            <a:ext cx="7150656" cy="402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 txBox="1">
            <a:spLocks noGrp="1"/>
          </p:cNvSpPr>
          <p:nvPr>
            <p:ph type="body" idx="1"/>
          </p:nvPr>
        </p:nvSpPr>
        <p:spPr>
          <a:xfrm>
            <a:off x="4081950" y="0"/>
            <a:ext cx="5062500" cy="1541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學生認為自己有較大能力</a:t>
            </a:r>
            <a:r>
              <a:rPr lang="en" sz="2500" b="1">
                <a:solidFill>
                  <a:schemeClr val="lt1"/>
                </a:solidFill>
                <a:highlight>
                  <a:srgbClr val="00B050"/>
                </a:highlight>
              </a:rPr>
              <a:t>(4分)</a:t>
            </a:r>
            <a:r>
              <a:rPr lang="en" sz="2500" b="1"/>
              <a:t>協助紓緩香港的塑膠污染問題。(課前10.3% V.S. 課後40.7%)</a:t>
            </a:r>
            <a:endParaRPr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學生轉變</a:t>
            </a:r>
            <a:endParaRPr sz="3500" b="1"/>
          </a:p>
        </p:txBody>
      </p:sp>
      <p:pic>
        <p:nvPicPr>
          <p:cNvPr id="291" name="Google Shape;2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020650"/>
            <a:ext cx="7150651" cy="402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 txBox="1">
            <a:spLocks noGrp="1"/>
          </p:cNvSpPr>
          <p:nvPr>
            <p:ph type="body" idx="1"/>
          </p:nvPr>
        </p:nvSpPr>
        <p:spPr>
          <a:xfrm>
            <a:off x="4309425" y="0"/>
            <a:ext cx="4835100" cy="1371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大部份學生願意在日常生活中</a:t>
            </a:r>
            <a:r>
              <a:rPr lang="en" sz="2500" b="1">
                <a:solidFill>
                  <a:schemeClr val="lt1"/>
                </a:solidFill>
                <a:highlight>
                  <a:srgbClr val="0000FF"/>
                </a:highlight>
              </a:rPr>
              <a:t>更多實踐</a:t>
            </a:r>
            <a:r>
              <a:rPr lang="en" sz="2500" b="1"/>
              <a:t>「4R環保方式」來「走塑」。</a:t>
            </a:r>
            <a:endParaRPr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400" cy="1234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/>
              <a:t>基礎階段</a:t>
            </a:r>
            <a:endParaRPr sz="8000" b="1"/>
          </a:p>
        </p:txBody>
      </p:sp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5500" b="1"/>
              <a:t>第一節課</a:t>
            </a:r>
            <a:endParaRPr sz="5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學生轉變</a:t>
            </a:r>
            <a:endParaRPr sz="3500" b="1"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462025"/>
            <a:ext cx="713422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>
            <a:spLocks noGrp="1"/>
          </p:cNvSpPr>
          <p:nvPr>
            <p:ph type="body" idx="1"/>
          </p:nvPr>
        </p:nvSpPr>
        <p:spPr>
          <a:xfrm>
            <a:off x="2697025" y="0"/>
            <a:ext cx="6447600" cy="2156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400" b="1"/>
              <a:t>學生運用SMART準則，訂立「走塑」目標：</a:t>
            </a:r>
            <a:endParaRPr sz="2400" b="1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 b="1"/>
              <a:t>每次飲飲品時都走飲管</a:t>
            </a:r>
            <a:endParaRPr sz="2300" b="1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 b="1"/>
              <a:t>每月至少回收家裏的塑膠一次</a:t>
            </a:r>
            <a:endParaRPr sz="2300" b="1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 b="1"/>
              <a:t>一個星期最多購買一次塑膠樽飲料，從而減少塑膠使用量。</a:t>
            </a:r>
            <a:endParaRPr sz="2300" b="1"/>
          </a:p>
        </p:txBody>
      </p:sp>
      <p:sp>
        <p:nvSpPr>
          <p:cNvPr id="300" name="Google Shape;300;p37"/>
          <p:cNvSpPr/>
          <p:nvPr/>
        </p:nvSpPr>
        <p:spPr>
          <a:xfrm>
            <a:off x="3656225" y="557725"/>
            <a:ext cx="619800" cy="371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5729675" y="557725"/>
            <a:ext cx="876300" cy="3717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4828600" y="936425"/>
            <a:ext cx="619800" cy="3717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6605975" y="1350825"/>
            <a:ext cx="1450200" cy="3717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3656225" y="949625"/>
            <a:ext cx="619800" cy="371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6873125" y="949625"/>
            <a:ext cx="619800" cy="371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3656225" y="1350825"/>
            <a:ext cx="1792200" cy="371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6000975" y="1350825"/>
            <a:ext cx="605100" cy="371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6361325" y="1851175"/>
            <a:ext cx="1939500" cy="990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明確具體 (Specific)</a:t>
            </a:r>
            <a:endParaRPr sz="2800" b="1"/>
          </a:p>
        </p:txBody>
      </p:sp>
      <p:sp>
        <p:nvSpPr>
          <p:cNvPr id="309" name="Google Shape;309;p37"/>
          <p:cNvSpPr/>
          <p:nvPr/>
        </p:nvSpPr>
        <p:spPr>
          <a:xfrm>
            <a:off x="1098425" y="1047000"/>
            <a:ext cx="2392200" cy="990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可量度 (Measurable)</a:t>
            </a:r>
            <a:endParaRPr sz="2800" b="1"/>
          </a:p>
        </p:txBody>
      </p:sp>
      <p:sp>
        <p:nvSpPr>
          <p:cNvPr id="310" name="Google Shape;310;p37"/>
          <p:cNvSpPr txBox="1">
            <a:spLocks noGrp="1"/>
          </p:cNvSpPr>
          <p:nvPr>
            <p:ph type="body" idx="1"/>
          </p:nvPr>
        </p:nvSpPr>
        <p:spPr>
          <a:xfrm>
            <a:off x="2697025" y="2894225"/>
            <a:ext cx="6447600" cy="1861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400" b="1"/>
              <a:t>整體而言，學生更願意：</a:t>
            </a:r>
            <a:endParaRPr sz="2400" b="1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 b="1"/>
              <a:t>走塑膠餐具 (11個學生)</a:t>
            </a:r>
            <a:endParaRPr sz="2300" b="1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 b="1"/>
              <a:t>走塑膠飲管 (5個學生)</a:t>
            </a:r>
            <a:endParaRPr sz="2300" b="1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 b="1"/>
              <a:t>回收膠樽</a:t>
            </a:r>
            <a:r>
              <a:rPr lang="en" sz="2400" b="1"/>
              <a:t>／</a:t>
            </a:r>
            <a:r>
              <a:rPr lang="en" sz="2300" b="1"/>
              <a:t>自備水樽 (5個學生)</a:t>
            </a:r>
            <a:endParaRPr sz="23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400" cy="1234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/>
              <a:t>延伸階段</a:t>
            </a:r>
            <a:endParaRPr sz="8000" b="1"/>
          </a:p>
        </p:txBody>
      </p:sp>
      <p:sp>
        <p:nvSpPr>
          <p:cNvPr id="316" name="Google Shape;316;p38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5500" b="1"/>
              <a:t>第四節課</a:t>
            </a:r>
            <a:endParaRPr sz="55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>
            <a:spLocks noGrp="1"/>
          </p:cNvSpPr>
          <p:nvPr>
            <p:ph type="title"/>
          </p:nvPr>
        </p:nvSpPr>
        <p:spPr>
          <a:xfrm>
            <a:off x="242525" y="208525"/>
            <a:ext cx="5267400" cy="1902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延伸習作：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F3F3F"/>
                </a:solidFill>
              </a:rPr>
              <a:t>「經濟誘因是推動消費者外賣走塑的最佳方法。」你是否同意這看法？解釋你的答案。 (12分) </a:t>
            </a:r>
            <a:endParaRPr sz="2500" b="1">
              <a:solidFill>
                <a:srgbClr val="3F3F3F"/>
              </a:solidFill>
            </a:endParaRPr>
          </a:p>
        </p:txBody>
      </p:sp>
      <p:pic>
        <p:nvPicPr>
          <p:cNvPr id="322" name="Google Shape;3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800" y="145350"/>
            <a:ext cx="3439400" cy="48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64" y="2077525"/>
            <a:ext cx="4258536" cy="23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9"/>
          <p:cNvPicPr preferRelativeResize="0"/>
          <p:nvPr/>
        </p:nvPicPr>
        <p:blipFill rotWithShape="1">
          <a:blip r:embed="rId5">
            <a:alphaModFix/>
          </a:blip>
          <a:srcRect r="2429" b="2429"/>
          <a:stretch/>
        </p:blipFill>
        <p:spPr>
          <a:xfrm>
            <a:off x="4572000" y="2047325"/>
            <a:ext cx="4312224" cy="2425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9"/>
          <p:cNvSpPr/>
          <p:nvPr/>
        </p:nvSpPr>
        <p:spPr>
          <a:xfrm>
            <a:off x="3408000" y="4132500"/>
            <a:ext cx="2328000" cy="682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拆題</a:t>
            </a:r>
            <a:endParaRPr sz="3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242525" y="208525"/>
            <a:ext cx="4648200" cy="1902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延伸挑戰題：</a:t>
            </a:r>
            <a:endParaRPr sz="35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3F3F3F"/>
                </a:solidFill>
              </a:rPr>
              <a:t>參考所提供的資料及就你所知，指出環境保育與公共衛生之間可能出現的兩難情境。</a:t>
            </a:r>
            <a:endParaRPr sz="2400" b="1">
              <a:solidFill>
                <a:srgbClr val="3F3F3F"/>
              </a:solidFill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725" y="126200"/>
            <a:ext cx="4088225" cy="4891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242525" y="2401200"/>
            <a:ext cx="4648200" cy="1902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2"/>
                </a:solidFill>
              </a:rPr>
              <a:t>照顧學習差異：</a:t>
            </a:r>
            <a:endParaRPr sz="30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F3F3F"/>
                </a:solidFill>
              </a:rPr>
              <a:t>能力較佳者：撰寫</a:t>
            </a:r>
            <a:r>
              <a:rPr lang="en" sz="2400" b="1" u="sng">
                <a:solidFill>
                  <a:schemeClr val="accent4"/>
                </a:solidFill>
              </a:rPr>
              <a:t>兩個</a:t>
            </a:r>
            <a:r>
              <a:rPr lang="en" sz="2400" b="1">
                <a:solidFill>
                  <a:srgbClr val="3F3F3F"/>
                </a:solidFill>
              </a:rPr>
              <a:t>兩難情境</a:t>
            </a:r>
            <a:endParaRPr sz="2400" b="1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F3F3F"/>
                </a:solidFill>
              </a:rPr>
              <a:t>能力稍遜者：撰寫</a:t>
            </a:r>
            <a:r>
              <a:rPr lang="en" sz="2400" b="1" u="sng">
                <a:solidFill>
                  <a:schemeClr val="accent4"/>
                </a:solidFill>
              </a:rPr>
              <a:t>一個</a:t>
            </a:r>
            <a:r>
              <a:rPr lang="en" sz="2400" b="1">
                <a:solidFill>
                  <a:srgbClr val="3F3F3F"/>
                </a:solidFill>
              </a:rPr>
              <a:t>兩難情境</a:t>
            </a:r>
            <a:endParaRPr sz="2400"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課前問卷</a:t>
            </a:r>
            <a:endParaRPr sz="3500" b="1"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08000" y="1080300"/>
            <a:ext cx="50028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學生於課前完成Google Form「實踐『走塑』生活」問卷，審視自己的生活習慣。</a:t>
            </a:r>
            <a:endParaRPr sz="2500" b="1"/>
          </a:p>
        </p:txBody>
      </p:sp>
      <p:pic>
        <p:nvPicPr>
          <p:cNvPr id="157" name="Google Shape;157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950" y="0"/>
            <a:ext cx="25598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508000" y="3664250"/>
            <a:ext cx="50028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完成四節課堂後，老師會邀請學生填寫課後反思問卷，並與此課前問卷結果作比較。</a:t>
            </a:r>
            <a:endParaRPr sz="2500" b="1"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508000" y="2553975"/>
            <a:ext cx="50919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老師會於第一堂展示問卷結果，希望引起學生對議題的關注。</a:t>
            </a:r>
            <a:endParaRPr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課堂引入</a:t>
            </a:r>
            <a:endParaRPr sz="3500" b="1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508000" y="990600"/>
            <a:ext cx="62643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老師在PowerPoint展示學生問卷結果。</a:t>
            </a:r>
            <a:endParaRPr sz="2500" b="1"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634225"/>
            <a:ext cx="3533954" cy="198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354" y="1577825"/>
            <a:ext cx="3533954" cy="198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2300" y="2935280"/>
            <a:ext cx="3533950" cy="198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焦點問題一：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了解香港的塑膠污染問題</a:t>
            </a:r>
            <a:endParaRPr sz="3500" b="1"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950" y="0"/>
            <a:ext cx="306705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4">
            <a:alphaModFix/>
          </a:blip>
          <a:srcRect t="19562" b="4467"/>
          <a:stretch/>
        </p:blipFill>
        <p:spPr>
          <a:xfrm>
            <a:off x="5531300" y="2755450"/>
            <a:ext cx="3612700" cy="23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5">
            <a:alphaModFix/>
          </a:blip>
          <a:srcRect t="23768"/>
          <a:stretch/>
        </p:blipFill>
        <p:spPr>
          <a:xfrm>
            <a:off x="5718700" y="1028725"/>
            <a:ext cx="228600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3750" y="2418050"/>
            <a:ext cx="2578700" cy="192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508000" y="1600200"/>
            <a:ext cx="46680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閱讀不同類型的資料(數據圖表、漫畫圖片、文字)，了解香港的塑膠棄置情況及其可能造成的影響。</a:t>
            </a:r>
            <a:endParaRPr sz="2500" b="1"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508000" y="3414050"/>
            <a:ext cx="46680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價值教育：了解廢塑膠如何影響環境及人類健康，明白「走塑」生活的重要性。</a:t>
            </a:r>
            <a:endParaRPr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400" cy="1234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/>
              <a:t>鞏固階段</a:t>
            </a:r>
            <a:endParaRPr sz="8000" b="1"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5500" b="1"/>
              <a:t>第二節課</a:t>
            </a:r>
            <a:endParaRPr sz="55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508000" y="3810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課前預習</a:t>
            </a:r>
            <a:endParaRPr sz="3500" b="1"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>
            <a:off x="508000" y="1004100"/>
            <a:ext cx="5100900" cy="130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➢"/>
            </a:pPr>
            <a:r>
              <a:rPr lang="en" sz="2500" b="1"/>
              <a:t>學生於課前觀看影片，內容有關疫情下的外賣塑膠餐具棄置量，並完成工作紙。</a:t>
            </a:r>
            <a:endParaRPr sz="2500" b="1"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r="4716"/>
          <a:stretch/>
        </p:blipFill>
        <p:spPr>
          <a:xfrm>
            <a:off x="508000" y="2486025"/>
            <a:ext cx="5284550" cy="24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313" y="381000"/>
            <a:ext cx="692467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508000" y="228600"/>
            <a:ext cx="63735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熱身題：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消費者若要「外賣走塑」，有何其他替代措施？</a:t>
            </a:r>
            <a:endParaRPr sz="3500" b="1"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r="38815" b="57145"/>
          <a:stretch/>
        </p:blipFill>
        <p:spPr>
          <a:xfrm>
            <a:off x="508000" y="1953450"/>
            <a:ext cx="6008501" cy="29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508000" y="152400"/>
            <a:ext cx="64476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焦點問題二：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分析不同立場的消費者對「外賣走塑」的關注點及看法</a:t>
            </a:r>
            <a:endParaRPr b="1"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50" y="1524000"/>
            <a:ext cx="516394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宣紙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(16:9)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Noto Sans Symbols</vt:lpstr>
      <vt:lpstr>Arial</vt:lpstr>
      <vt:lpstr>Calibri</vt:lpstr>
      <vt:lpstr>Trebuchet MS</vt:lpstr>
      <vt:lpstr>多面向</vt:lpstr>
      <vt:lpstr>聖安當女書院 優質教育基金主題網絡計劃(QTN)</vt:lpstr>
      <vt:lpstr>基礎階段</vt:lpstr>
      <vt:lpstr>課前問卷</vt:lpstr>
      <vt:lpstr>課堂引入</vt:lpstr>
      <vt:lpstr>焦點問題一： 了解香港的塑膠污染問題</vt:lpstr>
      <vt:lpstr>鞏固階段</vt:lpstr>
      <vt:lpstr>課前預習</vt:lpstr>
      <vt:lpstr>熱身題： 消費者若要「外賣走塑」，有何其他替代措施？</vt:lpstr>
      <vt:lpstr>焦點問題二： 分析不同立場的消費者對「外賣走塑」的關注點及看法</vt:lpstr>
      <vt:lpstr>課堂討論：Google Excel</vt:lpstr>
      <vt:lpstr>課堂討論：Google Excel</vt:lpstr>
      <vt:lpstr>鞏固階段</vt:lpstr>
      <vt:lpstr>大辯論： 經濟誘因能否推動消費者外賣走塑？</vt:lpstr>
      <vt:lpstr>投票選出最佳組別</vt:lpstr>
      <vt:lpstr>課後反思</vt:lpstr>
      <vt:lpstr>課後反思</vt:lpstr>
      <vt:lpstr>學生轉變</vt:lpstr>
      <vt:lpstr>學生轉變</vt:lpstr>
      <vt:lpstr>學生轉變</vt:lpstr>
      <vt:lpstr>學生轉變</vt:lpstr>
      <vt:lpstr>延伸階段</vt:lpstr>
      <vt:lpstr>延伸習作： 「經濟誘因是推動消費者外賣走塑的最佳方法。」你是否同意這看法？解釋你的答案。 (12分) </vt:lpstr>
      <vt:lpstr>延伸挑戰題： 參考所提供的資料及就你所知，指出環境保育與公共衛生之間可能出現的兩難情境。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聖安當女書院 優質教育基金主題網絡計劃(QTN)</dc:title>
  <dc:creator>YUEN, Ka-wing Gigi</dc:creator>
  <cp:lastModifiedBy>YUEN, Ka-wing Gigi</cp:lastModifiedBy>
  <cp:revision>3</cp:revision>
  <dcterms:modified xsi:type="dcterms:W3CDTF">2021-09-14T03:57:51Z</dcterms:modified>
</cp:coreProperties>
</file>