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6"/>
  </p:handoutMasterIdLst>
  <p:sldIdLst>
    <p:sldId id="256" r:id="rId2"/>
    <p:sldId id="257" r:id="rId3"/>
    <p:sldId id="258" r:id="rId4"/>
    <p:sldId id="259" r:id="rId5"/>
  </p:sldIdLst>
  <p:sldSz cx="12192000" cy="6858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佈景主題樣式 2 - 輔色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6E396-821A-49CB-AD37-20596A7930DD}" type="datetimeFigureOut">
              <a:rPr lang="zh-TW" altLang="en-US" smtClean="0"/>
              <a:t>2021/6/17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BCF022-C617-4BE5-94FD-B956284037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8696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hyperlink" Target="https://docs.google.com/document/d/1PZb37SCBKLWK6ulP1ztbgl8XNx0hU16v35pPsNc5Vuc/edit" TargetMode="External"/><Relationship Id="rId2" Type="http://schemas.openxmlformats.org/officeDocument/2006/relationships/hyperlink" Target="https://docs.google.com/document/d/1f4uoKZEViDYTwCxe4-zmNwcrgOLW2yPvBxY5wuX8go8/edi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en/note-thumbtack-reminder-notes-34670/" TargetMode="External"/><Relationship Id="rId5" Type="http://schemas.openxmlformats.org/officeDocument/2006/relationships/image" Target="../media/image5.png"/><Relationship Id="rId4" Type="http://schemas.openxmlformats.org/officeDocument/2006/relationships/hyperlink" Target="L5-6/&#38321;&#35712;&#36039;&#26009;_&#26356;&#26032;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D8FA358-7850-48FD-93B4-E09D24034E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3752" y="531067"/>
            <a:ext cx="11304494" cy="328789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sz="36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標楷體" panose="03000509000000000000" pitchFamily="65" charset="-120"/>
              </a:rPr>
              <a:t>優質教育基金推廣活動</a:t>
            </a:r>
            <a:r>
              <a:rPr lang="en-US" altLang="zh-TW" sz="36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標楷體" panose="03000509000000000000" pitchFamily="65" charset="-120"/>
              </a:rPr>
              <a:t/>
            </a:r>
            <a:br>
              <a:rPr lang="en-US" altLang="zh-TW" sz="36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標楷體" panose="03000509000000000000" pitchFamily="65" charset="-120"/>
              </a:rPr>
            </a:br>
            <a:r>
              <a:rPr lang="zh-TW" altLang="zh-HK" sz="3600" b="1" dirty="0">
                <a:solidFill>
                  <a:schemeClr val="tx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標楷體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en-US" sz="3600" b="1" dirty="0">
                <a:solidFill>
                  <a:schemeClr val="tx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標楷體" panose="03000509000000000000" pitchFamily="65" charset="-120"/>
                <a:cs typeface="Times New Roman" panose="02020603050405020304" pitchFamily="18" charset="0"/>
              </a:rPr>
              <a:t>透過議題探究培養學生的思辨能力及正面價值觀</a:t>
            </a:r>
            <a:r>
              <a:rPr lang="en-US" altLang="zh-TW" sz="3600" b="1" dirty="0">
                <a:solidFill>
                  <a:schemeClr val="tx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標楷體" panose="03000509000000000000" pitchFamily="65" charset="-120"/>
                <a:cs typeface="Times New Roman" panose="02020603050405020304" pitchFamily="18" charset="0"/>
              </a:rPr>
              <a:t>—</a:t>
            </a:r>
            <a:br>
              <a:rPr lang="en-US" altLang="zh-TW" sz="3600" b="1" dirty="0">
                <a:solidFill>
                  <a:schemeClr val="tx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zh-HK" sz="3600" b="1" dirty="0">
                <a:solidFill>
                  <a:schemeClr val="tx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標楷體" panose="03000509000000000000" pitchFamily="65" charset="-120"/>
                <a:cs typeface="Times New Roman" panose="02020603050405020304" pitchFamily="18" charset="0"/>
              </a:rPr>
              <a:t>『</a:t>
            </a:r>
            <a:r>
              <a:rPr lang="zh-TW" altLang="en-US" sz="3600" b="1" dirty="0">
                <a:solidFill>
                  <a:schemeClr val="tx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標楷體" panose="03000509000000000000" pitchFamily="65" charset="-120"/>
                <a:cs typeface="Times New Roman" panose="02020603050405020304" pitchFamily="18" charset="0"/>
              </a:rPr>
              <a:t>認知</a:t>
            </a:r>
            <a:r>
              <a:rPr lang="en-US" altLang="zh-TW" sz="3600" b="1" dirty="0">
                <a:solidFill>
                  <a:schemeClr val="tx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標楷體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zh-TW" altLang="en-US" sz="3600" b="1" dirty="0">
                <a:solidFill>
                  <a:schemeClr val="tx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標楷體" panose="03000509000000000000" pitchFamily="65" charset="-120"/>
                <a:cs typeface="Times New Roman" panose="02020603050405020304" pitchFamily="18" charset="0"/>
              </a:rPr>
              <a:t>思考</a:t>
            </a:r>
            <a:r>
              <a:rPr lang="en-US" altLang="zh-TW" sz="3600" b="1" dirty="0">
                <a:solidFill>
                  <a:schemeClr val="tx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標楷體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zh-TW" altLang="en-US" sz="3600" b="1" dirty="0">
                <a:solidFill>
                  <a:schemeClr val="tx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標楷體" panose="03000509000000000000" pitchFamily="65" charset="-120"/>
                <a:cs typeface="Times New Roman" panose="02020603050405020304" pitchFamily="18" charset="0"/>
              </a:rPr>
              <a:t>體驗和實踐</a:t>
            </a:r>
            <a:r>
              <a:rPr lang="zh-TW" altLang="zh-HK" sz="3600" b="1" dirty="0">
                <a:solidFill>
                  <a:schemeClr val="tx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標楷體" panose="03000509000000000000" pitchFamily="65" charset="-120"/>
                <a:cs typeface="Times New Roman" panose="02020603050405020304" pitchFamily="18" charset="0"/>
              </a:rPr>
              <a:t>』」</a:t>
            </a:r>
            <a:r>
              <a:rPr lang="zh-TW" altLang="en-US" sz="3600" b="1" dirty="0">
                <a:solidFill>
                  <a:schemeClr val="tx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標楷體" panose="03000509000000000000" pitchFamily="65" charset="-120"/>
                <a:cs typeface="Times New Roman" panose="02020603050405020304" pitchFamily="18" charset="0"/>
              </a:rPr>
              <a:t>總結分享會</a:t>
            </a:r>
            <a:r>
              <a:rPr lang="en-US" altLang="zh-HK" sz="3200" b="1" dirty="0">
                <a:solidFill>
                  <a:schemeClr val="tx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標楷體" panose="03000509000000000000" pitchFamily="65" charset="-120"/>
              </a:rPr>
              <a:t/>
            </a:r>
            <a:br>
              <a:rPr lang="en-US" altLang="zh-HK" sz="3200" b="1" dirty="0">
                <a:solidFill>
                  <a:schemeClr val="tx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標楷體" panose="03000509000000000000" pitchFamily="65" charset="-120"/>
              </a:rPr>
            </a:br>
            <a:endParaRPr lang="zh-HK" altLang="en-US" sz="3200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  <a:ea typeface="標楷體" panose="03000509000000000000" pitchFamily="65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5F41D02-E443-4C25-8A34-A248B81EA1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752" y="3428999"/>
            <a:ext cx="11604813" cy="2640107"/>
          </a:xfrm>
        </p:spPr>
        <p:txBody>
          <a:bodyPr>
            <a:noAutofit/>
          </a:bodyPr>
          <a:lstStyle/>
          <a:p>
            <a:r>
              <a:rPr lang="zh-TW" altLang="en-US" sz="3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標楷體" panose="03000509000000000000" pitchFamily="65" charset="-120"/>
              </a:rPr>
              <a:t>校本經驗分享 </a:t>
            </a:r>
            <a:r>
              <a:rPr lang="en-US" altLang="zh-TW" sz="3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標楷體" panose="03000509000000000000" pitchFamily="65" charset="-120"/>
              </a:rPr>
              <a:t>(</a:t>
            </a:r>
            <a:r>
              <a:rPr lang="zh-TW" altLang="en-US" sz="3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標楷體" panose="03000509000000000000" pitchFamily="65" charset="-120"/>
              </a:rPr>
              <a:t>議題探究</a:t>
            </a:r>
            <a:r>
              <a:rPr lang="en-US" altLang="zh-TW" sz="3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標楷體" panose="03000509000000000000" pitchFamily="65" charset="-120"/>
              </a:rPr>
              <a:t>)</a:t>
            </a:r>
            <a:endParaRPr lang="zh-HK" altLang="en-US" sz="36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  <a:ea typeface="標楷體" panose="03000509000000000000" pitchFamily="65" charset="-120"/>
            </a:endParaRPr>
          </a:p>
          <a:p>
            <a:r>
              <a:rPr lang="zh-TW" altLang="en-US" sz="3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標楷體" panose="03000509000000000000" pitchFamily="65" charset="-120"/>
              </a:rPr>
              <a:t>誰是減排好伙伴？ 從舉辦國際會議探討減排的前路。</a:t>
            </a:r>
            <a:endParaRPr lang="en-US" altLang="zh-TW" sz="36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  <a:ea typeface="標楷體" panose="03000509000000000000" pitchFamily="65" charset="-120"/>
            </a:endParaRPr>
          </a:p>
          <a:p>
            <a:r>
              <a:rPr lang="zh-TW" altLang="en-US" sz="28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標楷體" panose="03000509000000000000" pitchFamily="65" charset="-120"/>
              </a:rPr>
              <a:t>樂善堂顧超文中學 通識教育科組 殷貝嘉</a:t>
            </a:r>
            <a:endParaRPr lang="en-US" altLang="zh-TW" sz="28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  <a:ea typeface="標楷體" panose="03000509000000000000" pitchFamily="65" charset="-120"/>
            </a:endParaRPr>
          </a:p>
          <a:p>
            <a:endParaRPr lang="en-US" altLang="zh-TW" sz="36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7751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0EC1EAE-AB25-432C-BC84-EF53DA98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460214"/>
            <a:ext cx="10364451" cy="819092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標楷體" panose="03000509000000000000" pitchFamily="65" charset="-120"/>
              </a:rPr>
              <a:t>教案內容</a:t>
            </a:r>
            <a:endParaRPr lang="zh-HK" altLang="en-US" sz="4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186A020-589C-403C-9A80-5EABDA77CFE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219597"/>
            <a:ext cx="10363826" cy="10864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2400" dirty="0">
                <a:latin typeface="Comic Sans MS" panose="030F0702030302020204" pitchFamily="66" charset="0"/>
                <a:ea typeface="標楷體" panose="03000509000000000000" pitchFamily="65" charset="-120"/>
              </a:rPr>
              <a:t>主題：</a:t>
            </a:r>
            <a:r>
              <a:rPr lang="zh-TW" altLang="zh-HK" sz="2400" kern="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標楷體" panose="03000509000000000000" pitchFamily="65" charset="-120"/>
                <a:cs typeface="微軟正黑體" panose="020B0604030504040204" pitchFamily="34" charset="-120"/>
              </a:rPr>
              <a:t>如何促進可再生能源的發展</a:t>
            </a:r>
            <a:r>
              <a:rPr lang="zh-TW" altLang="en-US" sz="2400" kern="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標楷體" panose="03000509000000000000" pitchFamily="65" charset="-120"/>
                <a:cs typeface="微軟正黑體" panose="020B0604030504040204" pitchFamily="34" charset="-120"/>
              </a:rPr>
              <a:t>？</a:t>
            </a:r>
            <a:r>
              <a:rPr lang="zh-TW" altLang="zh-HK" sz="2400" kern="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標楷體" panose="03000509000000000000" pitchFamily="65" charset="-120"/>
                <a:cs typeface="微軟正黑體" panose="020B0604030504040204" pitchFamily="34" charset="-120"/>
              </a:rPr>
              <a:t>各國發展可再生能源的情況及合作空間</a:t>
            </a:r>
            <a:r>
              <a:rPr lang="zh-TW" altLang="en-US" sz="2400" kern="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標楷體" panose="03000509000000000000" pitchFamily="65" charset="-120"/>
                <a:cs typeface="微軟正黑體" panose="020B0604030504040204" pitchFamily="34" charset="-120"/>
              </a:rPr>
              <a:t>。</a:t>
            </a:r>
            <a:endParaRPr lang="en-US" altLang="zh-TW" sz="2400" kern="0" dirty="0">
              <a:solidFill>
                <a:srgbClr val="000000"/>
              </a:solidFill>
              <a:effectLst/>
              <a:latin typeface="Comic Sans MS" panose="030F0702030302020204" pitchFamily="66" charset="0"/>
              <a:ea typeface="標楷體" panose="03000509000000000000" pitchFamily="65" charset="-120"/>
              <a:cs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zh-HK" sz="2400" kern="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標楷體" panose="03000509000000000000" pitchFamily="65" charset="-120"/>
                <a:cs typeface="微軟正黑體" panose="020B0604030504040204" pitchFamily="34" charset="-120"/>
              </a:rPr>
              <a:t>學習目</a:t>
            </a:r>
            <a:r>
              <a:rPr lang="zh-TW" altLang="zh-HK" sz="2400" kern="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標楷體" panose="03000509000000000000" pitchFamily="65" charset="-120"/>
                <a:cs typeface="新細明體" panose="02020500000000000000" pitchFamily="18" charset="-120"/>
              </a:rPr>
              <a:t>標</a:t>
            </a:r>
            <a:endParaRPr lang="en-US" altLang="zh-TW" sz="2400" kern="0" dirty="0">
              <a:solidFill>
                <a:srgbClr val="000000"/>
              </a:solidFill>
              <a:latin typeface="Comic Sans MS" panose="030F0702030302020204" pitchFamily="66" charset="0"/>
              <a:ea typeface="標楷體" panose="03000509000000000000" pitchFamily="65" charset="-120"/>
              <a:cs typeface="新細明體" panose="02020500000000000000" pitchFamily="18" charset="-120"/>
            </a:endParaRPr>
          </a:p>
          <a:p>
            <a:pPr marL="0" indent="0">
              <a:buNone/>
            </a:pPr>
            <a:endParaRPr lang="zh-TW" altLang="zh-HK" sz="1800" kern="100" dirty="0">
              <a:effectLst/>
              <a:latin typeface="Comic Sans MS" panose="030F0702030302020204" pitchFamily="66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HK" altLang="en-US" dirty="0"/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C431E6C4-2A4A-4DF6-A13B-2620DDC2AE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483897"/>
              </p:ext>
            </p:extLst>
          </p:nvPr>
        </p:nvGraphicFramePr>
        <p:xfrm>
          <a:off x="528918" y="2171559"/>
          <a:ext cx="11259669" cy="452266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203200" dir="2700000" algn="tl" rotWithShape="0">
                    <a:prstClr val="black">
                      <a:alpha val="40000"/>
                    </a:prstClr>
                  </a:outerShdw>
                </a:effectLst>
                <a:tableStyleId>{638B1855-1B75-4FBE-930C-398BA8C253C6}</a:tableStyleId>
              </a:tblPr>
              <a:tblGrid>
                <a:gridCol w="3753223">
                  <a:extLst>
                    <a:ext uri="{9D8B030D-6E8A-4147-A177-3AD203B41FA5}">
                      <a16:colId xmlns:a16="http://schemas.microsoft.com/office/drawing/2014/main" val="3089052765"/>
                    </a:ext>
                  </a:extLst>
                </a:gridCol>
                <a:gridCol w="3753223">
                  <a:extLst>
                    <a:ext uri="{9D8B030D-6E8A-4147-A177-3AD203B41FA5}">
                      <a16:colId xmlns:a16="http://schemas.microsoft.com/office/drawing/2014/main" val="3766556077"/>
                    </a:ext>
                  </a:extLst>
                </a:gridCol>
                <a:gridCol w="3753223">
                  <a:extLst>
                    <a:ext uri="{9D8B030D-6E8A-4147-A177-3AD203B41FA5}">
                      <a16:colId xmlns:a16="http://schemas.microsoft.com/office/drawing/2014/main" val="3520891292"/>
                    </a:ext>
                  </a:extLst>
                </a:gridCol>
              </a:tblGrid>
              <a:tr h="46679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知識</a:t>
                      </a:r>
                      <a:endParaRPr lang="zh-HK" altLang="en-US" sz="2400" dirty="0">
                        <a:solidFill>
                          <a:schemeClr val="tx2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技能</a:t>
                      </a:r>
                      <a:r>
                        <a:rPr lang="zh-TW" altLang="zh-HK" sz="24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及共通能力</a:t>
                      </a:r>
                      <a:endParaRPr lang="zh-HK" altLang="en-US" sz="2400" dirty="0">
                        <a:solidFill>
                          <a:schemeClr val="tx2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價值觀和態度</a:t>
                      </a:r>
                      <a:endParaRPr lang="zh-HK" altLang="en-US" sz="2400" dirty="0">
                        <a:solidFill>
                          <a:schemeClr val="tx2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854803"/>
                  </a:ext>
                </a:extLst>
              </a:tr>
              <a:tr h="3977603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p"/>
                        <a:tabLst/>
                        <a:defRPr/>
                      </a:pPr>
                      <a:r>
                        <a:rPr lang="zh-TW" altLang="zh-HK" sz="2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了解不同國家</a:t>
                      </a:r>
                      <a:r>
                        <a:rPr lang="zh-TW" altLang="en-US" sz="2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在</a:t>
                      </a:r>
                      <a:r>
                        <a:rPr lang="zh-TW" altLang="zh-HK" sz="2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可再生能源發展的</a:t>
                      </a:r>
                      <a:r>
                        <a:rPr lang="zh-TW" altLang="en-US" sz="2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狀</a:t>
                      </a:r>
                      <a:r>
                        <a:rPr lang="zh-TW" altLang="zh-HK" sz="2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況，並指出因素</a:t>
                      </a:r>
                      <a:r>
                        <a:rPr lang="zh-TW" altLang="en-US" sz="2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可</a:t>
                      </a:r>
                      <a:r>
                        <a:rPr lang="zh-TW" altLang="zh-HK" sz="2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能影響這些國家對可再生能源發展的資源投放</a:t>
                      </a:r>
                      <a:endParaRPr lang="en-US" altLang="zh-TW" sz="22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p"/>
                        <a:tabLst/>
                        <a:defRPr/>
                      </a:pPr>
                      <a:r>
                        <a:rPr lang="zh-TW" altLang="en-US" sz="2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探</a:t>
                      </a:r>
                      <a:r>
                        <a:rPr lang="zh-TW" altLang="zh-HK" sz="2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討不同國家之間</a:t>
                      </a:r>
                      <a:r>
                        <a:rPr lang="zh-TW" altLang="en-US" sz="2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在</a:t>
                      </a:r>
                      <a:r>
                        <a:rPr lang="zh-TW" altLang="zh-HK" sz="2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可再生能源領域上</a:t>
                      </a:r>
                      <a:r>
                        <a:rPr lang="zh-TW" altLang="en-US" sz="2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的</a:t>
                      </a:r>
                      <a:r>
                        <a:rPr lang="zh-TW" altLang="zh-HK" sz="2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合作</a:t>
                      </a:r>
                      <a:r>
                        <a:rPr lang="zh-TW" altLang="en-US" sz="2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空間</a:t>
                      </a:r>
                      <a:endParaRPr lang="zh-TW" altLang="zh-HK" sz="22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p"/>
                      </a:pPr>
                      <a:r>
                        <a:rPr lang="zh-TW" altLang="zh-HK" sz="2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歸納資料</a:t>
                      </a:r>
                    </a:p>
                    <a:p>
                      <a:pPr marL="285750" lvl="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p"/>
                      </a:pPr>
                      <a:r>
                        <a:rPr lang="zh-TW" altLang="zh-HK" sz="2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使用相關的知識和概念</a:t>
                      </a:r>
                    </a:p>
                    <a:p>
                      <a:pPr marL="285750" lvl="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p"/>
                      </a:pPr>
                      <a:r>
                        <a:rPr lang="zh-TW" altLang="zh-HK" sz="2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從不同角度詮釋資料</a:t>
                      </a:r>
                    </a:p>
                    <a:p>
                      <a:pPr marL="285750" lvl="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p"/>
                      </a:pPr>
                      <a:r>
                        <a:rPr lang="zh-TW" altLang="zh-HK" sz="2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口語及文字表達的能力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zh-HK" altLang="en-US" sz="2200" dirty="0">
                        <a:solidFill>
                          <a:sysClr val="windowText" lastClr="0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50000"/>
                        </a:lnSpc>
                        <a:buFont typeface="Wingdings" panose="05000000000000000000" pitchFamily="2" charset="2"/>
                        <a:buChar char="p"/>
                      </a:pPr>
                      <a:r>
                        <a:rPr lang="zh-TW" altLang="zh-HK" sz="2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以開放寬容的態度來看待他人所持的意見和價值觀</a:t>
                      </a:r>
                    </a:p>
                    <a:p>
                      <a:pPr marL="285750" lvl="0" indent="-285750" algn="just">
                        <a:lnSpc>
                          <a:spcPct val="150000"/>
                        </a:lnSpc>
                        <a:buFont typeface="Wingdings" panose="05000000000000000000" pitchFamily="2" charset="2"/>
                        <a:buChar char="p"/>
                      </a:pPr>
                      <a:r>
                        <a:rPr lang="zh-TW" altLang="zh-HK" sz="2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在多元社會中欣賞及尊重不同的觀點</a:t>
                      </a:r>
                    </a:p>
                    <a:p>
                      <a:pPr marL="285750" lvl="0" indent="-285750" algn="just">
                        <a:lnSpc>
                          <a:spcPct val="150000"/>
                        </a:lnSpc>
                        <a:buFont typeface="Wingdings" panose="05000000000000000000" pitchFamily="2" charset="2"/>
                        <a:buChar char="p"/>
                      </a:pPr>
                      <a:r>
                        <a:rPr lang="zh-TW" altLang="zh-HK" sz="2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關愛地球身陷的環境問題</a:t>
                      </a:r>
                    </a:p>
                    <a:p>
                      <a:pPr marL="285750" lvl="0" indent="-285750" algn="just">
                        <a:lnSpc>
                          <a:spcPct val="150000"/>
                        </a:lnSpc>
                        <a:buFont typeface="Wingdings" panose="05000000000000000000" pitchFamily="2" charset="2"/>
                        <a:buChar char="p"/>
                      </a:pPr>
                      <a:r>
                        <a:rPr lang="zh-TW" altLang="zh-HK" sz="2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諒解不同國家發展和使用可再生能源的不同階段及其考量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94808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030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200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8254214-DB33-44D3-936E-95EC3AC6E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488477"/>
            <a:ext cx="10364451" cy="744629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標楷體" panose="03000509000000000000" pitchFamily="65" charset="-120"/>
              </a:rPr>
              <a:t>課堂實踐</a:t>
            </a:r>
            <a:endParaRPr lang="zh-HK" altLang="en-US" sz="4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D1328E1-1C2A-411F-930B-378955D5728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400" y="1327223"/>
            <a:ext cx="10363826" cy="29373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HK" sz="2600" kern="1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</a:t>
            </a:r>
            <a:r>
              <a:rPr lang="en-US" altLang="zh-HK" dirty="0">
                <a:sym typeface="Wingdings" panose="05000000000000000000" pitchFamily="2" charset="2"/>
              </a:rPr>
              <a:t>	</a:t>
            </a:r>
            <a:r>
              <a:rPr lang="zh-TW" altLang="zh-HK" sz="2600" kern="100" dirty="0">
                <a:solidFill>
                  <a:schemeClr val="accent3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標楷體" panose="03000509000000000000" pitchFamily="65" charset="-120"/>
                <a:cs typeface="Times New Roman" panose="02020603050405020304" pitchFamily="18" charset="0"/>
              </a:rPr>
              <a:t>模擬五國領袖高峰會</a:t>
            </a:r>
            <a:r>
              <a:rPr lang="zh-TW" altLang="en-US" sz="2600" kern="100" dirty="0">
                <a:solidFill>
                  <a:schemeClr val="accent3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zh-HK" sz="2600" kern="1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  <a:ea typeface="標楷體" panose="03000509000000000000" pitchFamily="65" charset="-120"/>
                <a:cs typeface="Times New Roman" panose="02020603050405020304" pitchFamily="18" charset="0"/>
              </a:rPr>
              <a:t>主題是「如何促進可再生能源的發展」</a:t>
            </a:r>
            <a:r>
              <a:rPr lang="zh-TW" altLang="en-US" sz="2600" kern="1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600" kern="100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2600" kern="100" dirty="0">
                <a:solidFill>
                  <a:schemeClr val="accent3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	</a:t>
            </a:r>
            <a:r>
              <a:rPr lang="zh-TW" altLang="en-US" sz="2600" kern="100" dirty="0">
                <a:solidFill>
                  <a:schemeClr val="accent3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標楷體" panose="03000509000000000000" pitchFamily="65" charset="-120"/>
                <a:cs typeface="Times New Roman" panose="02020603050405020304" pitchFamily="18" charset="0"/>
              </a:rPr>
              <a:t>全班分為五組，分別代表美國、中國、日本、德國及印尼，</a:t>
            </a:r>
            <a:r>
              <a:rPr lang="zh-TW" altLang="en-US" sz="2600" kern="1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閱讀</a:t>
            </a:r>
            <a:r>
              <a:rPr lang="en-US" altLang="zh-TW" sz="2600" kern="1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zh-TW" altLang="en-US" sz="2600" kern="1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所代表國家的資料，從資料認識該國正面對的問題、發展可再生</a:t>
            </a:r>
            <a:r>
              <a:rPr lang="en-US" altLang="zh-TW" sz="2600" kern="1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zh-TW" altLang="en-US" sz="2600" kern="1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能源的優勢及困難，並在</a:t>
            </a:r>
            <a:r>
              <a:rPr lang="en-US" altLang="zh-HK" sz="2600" dirty="0">
                <a:solidFill>
                  <a:schemeClr val="accent3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新細明體" panose="02020500000000000000" pitchFamily="18" charset="-120"/>
                <a:cs typeface="Times New Roman" panose="02020603050405020304" pitchFamily="18" charset="0"/>
              </a:rPr>
              <a:t>Google Doc</a:t>
            </a:r>
            <a:r>
              <a:rPr lang="zh-TW" altLang="en-US" sz="2600" kern="1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  <a:ea typeface="標楷體" panose="03000509000000000000" pitchFamily="65" charset="-120"/>
                <a:cs typeface="Times New Roman" panose="02020603050405020304" pitchFamily="18" charset="0"/>
              </a:rPr>
              <a:t>填寫答案。</a:t>
            </a:r>
            <a:endParaRPr lang="en-US" altLang="zh-TW" sz="2600" kern="100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  <a:ea typeface="標楷體" panose="03000509000000000000" pitchFamily="65" charset="-12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zh-TW" sz="2600" kern="100" dirty="0">
                <a:solidFill>
                  <a:schemeClr val="accent3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	</a:t>
            </a:r>
            <a:r>
              <a:rPr lang="zh-TW" altLang="en-US" sz="2600" kern="1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堂上匯報討論成果。</a:t>
            </a:r>
            <a:endParaRPr lang="zh-TW" altLang="zh-HK" sz="2600" kern="100" dirty="0">
              <a:solidFill>
                <a:schemeClr val="accent3">
                  <a:lumMod val="50000"/>
                </a:schemeClr>
              </a:solidFill>
              <a:effectLst/>
              <a:latin typeface="Comic Sans MS" panose="030F0702030302020204" pitchFamily="66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HK" altLang="en-US" sz="2600" dirty="0">
              <a:latin typeface="Comic Sans MS" panose="030F0702030302020204" pitchFamily="66" charset="0"/>
              <a:ea typeface="標楷體" panose="03000509000000000000" pitchFamily="65" charset="-120"/>
            </a:endParaRPr>
          </a:p>
        </p:txBody>
      </p:sp>
      <p:pic>
        <p:nvPicPr>
          <p:cNvPr id="5" name="圖片 4">
            <a:hlinkClick r:id="rId2"/>
            <a:extLst>
              <a:ext uri="{FF2B5EF4-FFF2-40B4-BE49-F238E27FC236}">
                <a16:creationId xmlns:a16="http://schemas.microsoft.com/office/drawing/2014/main" id="{17EEE46C-BDD5-460D-9DA8-A9B0D47C8B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49" t="12760" r="16291" b="9391"/>
          <a:stretch/>
        </p:blipFill>
        <p:spPr>
          <a:xfrm>
            <a:off x="4500696" y="4128361"/>
            <a:ext cx="3673713" cy="237762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  <a:effectLst>
            <a:softEdge rad="190500"/>
          </a:effectLst>
        </p:spPr>
      </p:pic>
      <p:pic>
        <p:nvPicPr>
          <p:cNvPr id="7" name="圖片 6" descr="一張含有 文字 的圖片&#10;&#10;自動產生的描述">
            <a:hlinkClick r:id="rId4" action="ppaction://hlinkfile"/>
            <a:extLst>
              <a:ext uri="{FF2B5EF4-FFF2-40B4-BE49-F238E27FC236}">
                <a16:creationId xmlns:a16="http://schemas.microsoft.com/office/drawing/2014/main" id="{88206739-A5B3-4B3E-815E-D8E2F2B106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1051241" y="4277064"/>
            <a:ext cx="2919605" cy="2080218"/>
          </a:xfrm>
          <a:prstGeom prst="rect">
            <a:avLst/>
          </a:prstGeom>
        </p:spPr>
      </p:pic>
      <p:pic>
        <p:nvPicPr>
          <p:cNvPr id="11" name="圖片 10">
            <a:hlinkClick r:id="rId7"/>
            <a:extLst>
              <a:ext uri="{FF2B5EF4-FFF2-40B4-BE49-F238E27FC236}">
                <a16:creationId xmlns:a16="http://schemas.microsoft.com/office/drawing/2014/main" id="{F6F75C5E-E0AE-43AA-B127-8E73760935F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2097" t="17980" r="24597" b="4945"/>
          <a:stretch/>
        </p:blipFill>
        <p:spPr>
          <a:xfrm rot="633021">
            <a:off x="8893728" y="4298578"/>
            <a:ext cx="2870551" cy="2334595"/>
          </a:xfrm>
          <a:prstGeom prst="rect">
            <a:avLst/>
          </a:prstGeom>
          <a:effectLst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479046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E2F06B4-2299-4BE4-8A59-C0523CF5C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523764"/>
            <a:ext cx="10351752" cy="695437"/>
          </a:xfrm>
        </p:spPr>
        <p:txBody>
          <a:bodyPr/>
          <a:lstStyle/>
          <a:p>
            <a:r>
              <a:rPr lang="zh-TW" altLang="en-US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學與教反思</a:t>
            </a:r>
            <a:endParaRPr lang="zh-HK" altLang="en-US" dirty="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FD0FC42-829E-4551-8914-6A5926835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3773" y="1335744"/>
            <a:ext cx="10351752" cy="4383737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altLang="zh-HK" sz="46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 	</a:t>
            </a:r>
            <a:r>
              <a:rPr lang="zh-TW" altLang="en-US" sz="46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學生潛在的能力</a:t>
            </a:r>
            <a:r>
              <a:rPr lang="zh-TW" altLang="en-US" sz="46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標楷體" panose="03000509000000000000" pitchFamily="65" charset="-120"/>
                <a:cs typeface="Times New Roman" panose="02020603050405020304" pitchFamily="18" charset="0"/>
              </a:rPr>
              <a:t>；</a:t>
            </a:r>
            <a:endParaRPr lang="en-US" altLang="zh-TW" sz="4600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en-US" altLang="zh-HK" sz="46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 	</a:t>
            </a:r>
            <a:r>
              <a:rPr lang="zh-TW" altLang="en-US" sz="46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學生對</a:t>
            </a:r>
            <a:r>
              <a:rPr lang="zh-TW" altLang="en-US" sz="46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標楷體" panose="03000509000000000000" pitchFamily="65" charset="-120"/>
                <a:cs typeface="Times New Roman" panose="02020603050405020304" pitchFamily="18" charset="0"/>
              </a:rPr>
              <a:t>利用數據和圖表等非文字資料協助解說的能</a:t>
            </a:r>
            <a:r>
              <a:rPr lang="en-US" altLang="zh-TW" sz="46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標楷體" panose="03000509000000000000" pitchFamily="65" charset="-120"/>
                <a:cs typeface="Times New Roman" panose="02020603050405020304" pitchFamily="18" charset="0"/>
              </a:rPr>
              <a:t>	</a:t>
            </a:r>
            <a:r>
              <a:rPr lang="zh-TW" altLang="en-US" sz="46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標楷體" panose="03000509000000000000" pitchFamily="65" charset="-120"/>
                <a:cs typeface="Times New Roman" panose="02020603050405020304" pitchFamily="18" charset="0"/>
              </a:rPr>
              <a:t>力仍有待訓練；</a:t>
            </a:r>
            <a:endParaRPr lang="en-US" altLang="zh-TW" sz="4600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en-US" altLang="zh-HK" sz="46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 	</a:t>
            </a:r>
            <a:r>
              <a:rPr lang="zh-TW" altLang="en-US" sz="46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學生在</a:t>
            </a:r>
            <a:r>
              <a:rPr lang="zh-TW" altLang="en-US" sz="46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標楷體" panose="03000509000000000000" pitchFamily="65" charset="-120"/>
                <a:cs typeface="Times New Roman" panose="02020603050405020304" pitchFamily="18" charset="0"/>
              </a:rPr>
              <a:t>歸納重點及將論點概念化的能力仍然不足；</a:t>
            </a:r>
            <a:endParaRPr lang="en-US" altLang="zh-TW" sz="4600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en-US" altLang="zh-HK" sz="46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</a:t>
            </a:r>
            <a:r>
              <a:rPr lang="en-US" altLang="zh-TW" sz="46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zh-TW" altLang="en-US" sz="46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老師未能充份利用</a:t>
            </a:r>
            <a:r>
              <a:rPr lang="en-US" altLang="zh-HK" sz="46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Google doc</a:t>
            </a:r>
            <a:r>
              <a:rPr lang="zh-TW" altLang="en-US" sz="46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的優勢增加課堂的</a:t>
            </a:r>
            <a:r>
              <a:rPr lang="en-US" altLang="zh-TW" sz="46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zh-TW" altLang="en-US" sz="46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互動；</a:t>
            </a:r>
            <a:endParaRPr lang="en-US" altLang="zh-TW" sz="4600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  <a:ea typeface="標楷體" panose="03000509000000000000" pitchFamily="65" charset="-12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/>
            <a:r>
              <a:rPr lang="en-US" altLang="zh-HK" sz="46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	</a:t>
            </a:r>
            <a:r>
              <a:rPr lang="zh-TW" altLang="en-US" sz="46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電子教學的利與弊</a:t>
            </a:r>
            <a:r>
              <a:rPr lang="en-US" altLang="zh-TW" sz="46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…</a:t>
            </a:r>
            <a:endParaRPr lang="en-US" altLang="zh-TW" sz="4600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en-US" altLang="zh-TW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en-US" altLang="zh-TW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en-US" altLang="zh-TW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226735821"/>
      </p:ext>
    </p:extLst>
  </p:cSld>
  <p:clrMapOvr>
    <a:masterClrMapping/>
  </p:clrMapOvr>
</p:sld>
</file>

<file path=ppt/theme/theme1.xml><?xml version="1.0" encoding="utf-8"?>
<a:theme xmlns:a="http://schemas.openxmlformats.org/drawingml/2006/main" name="小水滴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TM04033925[[fn=小水滴]]</Template>
  <TotalTime>390</TotalTime>
  <Words>370</Words>
  <Application>Microsoft Office PowerPoint</Application>
  <PresentationFormat>Widescreen</PresentationFormat>
  <Paragraphs>32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標楷體</vt:lpstr>
      <vt:lpstr>微軟正黑體</vt:lpstr>
      <vt:lpstr>新細明體</vt:lpstr>
      <vt:lpstr>Arial</vt:lpstr>
      <vt:lpstr>Calibri</vt:lpstr>
      <vt:lpstr>Comic Sans MS</vt:lpstr>
      <vt:lpstr>Times New Roman</vt:lpstr>
      <vt:lpstr>Tw Cen MT</vt:lpstr>
      <vt:lpstr>Wingdings</vt:lpstr>
      <vt:lpstr>小水滴</vt:lpstr>
      <vt:lpstr>優質教育基金推廣活動 「透過議題探究培養學生的思辨能力及正面價值觀— 『認知-思考-體驗和實踐』」總結分享會 </vt:lpstr>
      <vt:lpstr>教案內容</vt:lpstr>
      <vt:lpstr>課堂實踐</vt:lpstr>
      <vt:lpstr>學與教反思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優質教育基金推廣活動 「透過議題探究培養學生的思辨能力及正面價值觀— 『認知-思考-體驗和實踐』」總結分享會</dc:title>
  <dc:creator>Blanche</dc:creator>
  <cp:lastModifiedBy>YUEN, Ka-wing Gigi</cp:lastModifiedBy>
  <cp:revision>31</cp:revision>
  <cp:lastPrinted>2021-06-17T01:07:23Z</cp:lastPrinted>
  <dcterms:created xsi:type="dcterms:W3CDTF">2021-06-01T04:06:26Z</dcterms:created>
  <dcterms:modified xsi:type="dcterms:W3CDTF">2021-06-17T01:07:24Z</dcterms:modified>
</cp:coreProperties>
</file>