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9" r:id="rId2"/>
    <p:sldId id="400" r:id="rId3"/>
    <p:sldId id="401" r:id="rId4"/>
    <p:sldId id="402" r:id="rId5"/>
    <p:sldId id="403" r:id="rId6"/>
    <p:sldId id="427" r:id="rId7"/>
    <p:sldId id="424" r:id="rId8"/>
    <p:sldId id="404" r:id="rId9"/>
    <p:sldId id="417" r:id="rId10"/>
    <p:sldId id="425" r:id="rId11"/>
    <p:sldId id="416" r:id="rId12"/>
    <p:sldId id="409" r:id="rId13"/>
    <p:sldId id="410" r:id="rId14"/>
    <p:sldId id="411" r:id="rId15"/>
    <p:sldId id="418" r:id="rId16"/>
    <p:sldId id="405" r:id="rId17"/>
    <p:sldId id="406" r:id="rId18"/>
    <p:sldId id="407" r:id="rId19"/>
    <p:sldId id="408" r:id="rId20"/>
    <p:sldId id="414" r:id="rId21"/>
    <p:sldId id="419" r:id="rId22"/>
    <p:sldId id="428" r:id="rId23"/>
    <p:sldId id="429" r:id="rId24"/>
    <p:sldId id="430" r:id="rId25"/>
    <p:sldId id="432" r:id="rId26"/>
    <p:sldId id="431" r:id="rId27"/>
    <p:sldId id="433" r:id="rId28"/>
    <p:sldId id="43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989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265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982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837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783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561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845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589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55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25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089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79BA-7697-4146-A4F3-FB823377C062}" type="datetimeFigureOut">
              <a:rPr lang="zh-HK" altLang="en-US" smtClean="0"/>
              <a:t>28/10/2021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9513-F5EF-4ECC-82B9-B71A0D4D400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841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0485" y="3782433"/>
            <a:ext cx="8247184" cy="2387600"/>
          </a:xfrm>
        </p:spPr>
        <p:txBody>
          <a:bodyPr>
            <a:no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2020-2021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sz="4400" b="1" dirty="0"/>
              <a:t>優質教育基金推廣活動</a:t>
            </a:r>
            <a:r>
              <a:rPr lang="zh-TW" altLang="zh-HK" sz="4400" dirty="0"/>
              <a:t/>
            </a:r>
            <a:br>
              <a:rPr lang="zh-TW" altLang="zh-HK" sz="4400" dirty="0"/>
            </a:br>
            <a:r>
              <a:rPr lang="zh-TW" altLang="zh-HK" sz="4400" b="1" dirty="0"/>
              <a:t>「</a:t>
            </a:r>
            <a:r>
              <a:rPr lang="en-US" altLang="zh-HK" sz="4400" b="1" dirty="0"/>
              <a:t>STEM</a:t>
            </a:r>
            <a:r>
              <a:rPr lang="zh-TW" altLang="zh-HK" sz="4400" b="1" dirty="0"/>
              <a:t>創客教室」主題網絡計劃</a:t>
            </a:r>
            <a:r>
              <a:rPr lang="zh-TW" altLang="zh-HK" sz="4400" dirty="0"/>
              <a:t/>
            </a:r>
            <a:br>
              <a:rPr lang="zh-TW" altLang="zh-HK" sz="4400" dirty="0"/>
            </a:br>
            <a:r>
              <a:rPr lang="zh-TW" altLang="zh-HK" sz="4400" b="1" dirty="0"/>
              <a:t>總結分享</a:t>
            </a:r>
            <a:r>
              <a:rPr lang="zh-TW" altLang="zh-HK" sz="4400" b="1" dirty="0" smtClean="0"/>
              <a:t>會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en-US" altLang="zh-HK" sz="4400" dirty="0" smtClean="0"/>
              <a:t>2021.7.24</a:t>
            </a:r>
            <a:endParaRPr lang="zh-HK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028" name="Picture 4" descr="優質教育基金- 维基百科，自由的百科全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35" y="224458"/>
            <a:ext cx="3877887" cy="12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同儕跨校備課</a:t>
            </a:r>
            <a:endParaRPr lang="zh-TW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9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705894"/>
            <a:ext cx="3886200" cy="2590800"/>
          </a:xfrm>
        </p:spPr>
      </p:pic>
      <p:pic>
        <p:nvPicPr>
          <p:cNvPr id="10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705355"/>
            <a:ext cx="3886200" cy="2591878"/>
          </a:xfrm>
        </p:spPr>
      </p:pic>
    </p:spTree>
    <p:extLst>
      <p:ext uri="{BB962C8B-B14F-4D97-AF65-F5344CB8AC3E}">
        <p14:creationId xmlns:p14="http://schemas.microsoft.com/office/powerpoint/2010/main" val="40613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同儕跨</a:t>
            </a:r>
            <a:r>
              <a:rPr lang="zh-TW" altLang="zh-HK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</a:t>
            </a:r>
            <a:r>
              <a:rPr lang="zh-TW" altLang="zh-HK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及議課</a:t>
            </a:r>
            <a:endParaRPr lang="zh-TW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251" y="1714569"/>
            <a:ext cx="3778233" cy="2520000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51" y="1714569"/>
            <a:ext cx="3778233" cy="2520000"/>
          </a:xfrm>
          <a:prstGeom prst="rect">
            <a:avLst/>
          </a:prstGeom>
        </p:spPr>
      </p:pic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44" y="4234569"/>
            <a:ext cx="3778540" cy="2520000"/>
          </a:xfrm>
          <a:prstGeom prst="rect">
            <a:avLst/>
          </a:prstGeom>
        </p:spPr>
      </p:pic>
      <p:pic>
        <p:nvPicPr>
          <p:cNvPr id="12" name="內容版面配置區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484" y="4234569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教師工作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到訪小學</a:t>
            </a:r>
            <a:r>
              <a:rPr lang="en-GB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0" name="內容版面配置區 9" descr="一張含有 文字, 室內, 牆, 個人 的圖片&#10;&#10;自動產生的描述">
            <a:extLst>
              <a:ext uri="{FF2B5EF4-FFF2-40B4-BE49-F238E27FC236}">
                <a16:creationId xmlns:a16="http://schemas.microsoft.com/office/drawing/2014/main" id="{5096307A-BA03-924A-8AC1-D76972AF74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50" y="1690689"/>
            <a:ext cx="3780000" cy="2520000"/>
          </a:xfrm>
          <a:prstGeom prst="rect">
            <a:avLst/>
          </a:prstGeom>
        </p:spPr>
      </p:pic>
      <p:pic>
        <p:nvPicPr>
          <p:cNvPr id="11" name="內容版面配置區 10" descr="一張含有 文字, 室內, 天花板, 電腦 的圖片&#10;&#10;自動產生的描述">
            <a:extLst>
              <a:ext uri="{FF2B5EF4-FFF2-40B4-BE49-F238E27FC236}">
                <a16:creationId xmlns:a16="http://schemas.microsoft.com/office/drawing/2014/main" id="{6C42DA91-7115-F648-9845-7B796BFE74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690689"/>
            <a:ext cx="3780000" cy="25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4210689"/>
            <a:ext cx="3780000" cy="252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50" y="4210689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教師工作坊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到訪小學</a:t>
            </a: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0" name="內容版面配置區 9" descr="一張含有 文字, 室內, 凌亂, 餐桌 的圖片&#10;&#10;自動產生的描述">
            <a:extLst>
              <a:ext uri="{FF2B5EF4-FFF2-40B4-BE49-F238E27FC236}">
                <a16:creationId xmlns:a16="http://schemas.microsoft.com/office/drawing/2014/main" id="{8A3AE9CD-9D92-5D40-BC4D-B65B1D81E4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705894"/>
            <a:ext cx="3886200" cy="2590800"/>
          </a:xfrm>
          <a:prstGeom prst="rect">
            <a:avLst/>
          </a:prstGeom>
        </p:spPr>
      </p:pic>
      <p:pic>
        <p:nvPicPr>
          <p:cNvPr id="11" name="內容版面配置區 10" descr="一張含有 文字, 個人, 室內, 電腦 的圖片&#10;&#10;自動產生的描述">
            <a:extLst>
              <a:ext uri="{FF2B5EF4-FFF2-40B4-BE49-F238E27FC236}">
                <a16:creationId xmlns:a16="http://schemas.microsoft.com/office/drawing/2014/main" id="{FEC57F61-7513-2840-A9C8-0A49E6617E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705894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教師工作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到訪小學</a:t>
            </a: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1" name="內容版面配置區 10" descr="一張含有 室內, 個人, 牆, 地板 的圖片&#10;&#10;自動產生的描述">
            <a:extLst>
              <a:ext uri="{FF2B5EF4-FFF2-40B4-BE49-F238E27FC236}">
                <a16:creationId xmlns:a16="http://schemas.microsoft.com/office/drawing/2014/main" id="{99E4A2F0-CCB6-7B4B-8E59-E0D2364329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50" y="1690689"/>
            <a:ext cx="3780000" cy="2520000"/>
          </a:xfrm>
          <a:prstGeom prst="rect">
            <a:avLst/>
          </a:prstGeom>
        </p:spPr>
      </p:pic>
      <p:pic>
        <p:nvPicPr>
          <p:cNvPr id="12" name="內容版面配置區 11" descr="一張含有 室內, 牆, 天花板, 人 的圖片&#10;&#10;自動產生的描述">
            <a:extLst>
              <a:ext uri="{FF2B5EF4-FFF2-40B4-BE49-F238E27FC236}">
                <a16:creationId xmlns:a16="http://schemas.microsoft.com/office/drawing/2014/main" id="{BFA97F5F-240D-274E-8FE8-3C4E1812CA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690689"/>
            <a:ext cx="3780000" cy="2520000"/>
          </a:xfrm>
          <a:prstGeom prst="rect">
            <a:avLst/>
          </a:prstGeom>
        </p:spPr>
      </p:pic>
      <p:pic>
        <p:nvPicPr>
          <p:cNvPr id="14" name="內容版面配置區 10" descr="一張含有 室內, 個人, 桌, 工作台 的圖片&#10;&#10;自動產生的描述">
            <a:extLst>
              <a:ext uri="{FF2B5EF4-FFF2-40B4-BE49-F238E27FC236}">
                <a16:creationId xmlns:a16="http://schemas.microsoft.com/office/drawing/2014/main" id="{5397EE42-F6A6-4A1A-AFFD-44F31F2220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967" y="4210689"/>
            <a:ext cx="3782365" cy="2520000"/>
          </a:xfrm>
          <a:prstGeom prst="rect">
            <a:avLst/>
          </a:prstGeom>
        </p:spPr>
      </p:pic>
      <p:pic>
        <p:nvPicPr>
          <p:cNvPr id="15" name="內容版面配置區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50" y="4210689"/>
            <a:ext cx="377686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學生工作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到訪小學</a:t>
            </a:r>
            <a:r>
              <a:rPr lang="en-GB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b="1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1" name="內容版面配置區 10" descr="一張含有 個人, 室內, 辦公室 的圖片&#10;&#10;自動產生的描述">
            <a:extLst>
              <a:ext uri="{FF2B5EF4-FFF2-40B4-BE49-F238E27FC236}">
                <a16:creationId xmlns:a16="http://schemas.microsoft.com/office/drawing/2014/main" id="{F80FBB00-0D6A-4D3E-95A6-C51B94DA42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2" y="1690689"/>
            <a:ext cx="3780000" cy="2520000"/>
          </a:xfrm>
          <a:prstGeom prst="rect">
            <a:avLst/>
          </a:prstGeom>
        </p:spPr>
      </p:pic>
      <p:pic>
        <p:nvPicPr>
          <p:cNvPr id="12" name="內容版面配置區 11" descr="一張含有 文字, 個人, 室內, 團體 的圖片&#10;&#10;自動產生的描述">
            <a:extLst>
              <a:ext uri="{FF2B5EF4-FFF2-40B4-BE49-F238E27FC236}">
                <a16:creationId xmlns:a16="http://schemas.microsoft.com/office/drawing/2014/main" id="{21B0A819-64D2-4A8F-AE6B-B55BD6B224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62" y="1690689"/>
            <a:ext cx="3780000" cy="25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2" y="4210689"/>
            <a:ext cx="3780000" cy="252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62" y="4210689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教師工作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(STEM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創客教室</a:t>
            </a:r>
            <a:r>
              <a:rPr lang="en-GB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b="1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7" name="內容版面配置區 16" descr="一張含有 文字, 室內, 天花板, 牆 的圖片&#10;&#10;自動產生的描述">
            <a:extLst>
              <a:ext uri="{FF2B5EF4-FFF2-40B4-BE49-F238E27FC236}">
                <a16:creationId xmlns:a16="http://schemas.microsoft.com/office/drawing/2014/main" id="{A385685F-0A87-9D4C-9903-12FDEAC2D5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49" y="1690689"/>
            <a:ext cx="3780000" cy="2520000"/>
          </a:xfrm>
          <a:prstGeom prst="rect">
            <a:avLst/>
          </a:prstGeom>
        </p:spPr>
      </p:pic>
      <p:pic>
        <p:nvPicPr>
          <p:cNvPr id="18" name="內容版面配置區 17" descr="一張含有 文字, 室內, 地板, 天花板 的圖片&#10;&#10;自動產生的描述">
            <a:extLst>
              <a:ext uri="{FF2B5EF4-FFF2-40B4-BE49-F238E27FC236}">
                <a16:creationId xmlns:a16="http://schemas.microsoft.com/office/drawing/2014/main" id="{1C5FBDD8-7F92-ED49-82BA-0E5D958F6C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48" y="4196400"/>
            <a:ext cx="3780001" cy="2520000"/>
          </a:xfrm>
          <a:prstGeom prst="rect">
            <a:avLst/>
          </a:prstGeom>
        </p:spPr>
      </p:pic>
      <p:pic>
        <p:nvPicPr>
          <p:cNvPr id="19" name="內容版面配置區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681163"/>
            <a:ext cx="3780000" cy="25200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4201163"/>
            <a:ext cx="3780000" cy="2520000"/>
          </a:xfrm>
          <a:prstGeom prst="rect">
            <a:avLst/>
          </a:prstGeom>
        </p:spPr>
      </p:pic>
      <p:sp>
        <p:nvSpPr>
          <p:cNvPr id="21" name="文字版面配置區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3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教師工作坊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(STEM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創客教室</a:t>
            </a: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b="1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8" name="內容版面配置區 17" descr="一張含有 文字, 桌, 地板, 室內 的圖片&#10;&#10;自動產生的描述">
            <a:extLst>
              <a:ext uri="{FF2B5EF4-FFF2-40B4-BE49-F238E27FC236}">
                <a16:creationId xmlns:a16="http://schemas.microsoft.com/office/drawing/2014/main" id="{78E54024-2C4D-9F49-8709-B4E7FCD07D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65" y="1690688"/>
            <a:ext cx="3780001" cy="2520000"/>
          </a:xfrm>
          <a:prstGeom prst="rect">
            <a:avLst/>
          </a:prstGeom>
        </p:spPr>
      </p:pic>
      <p:pic>
        <p:nvPicPr>
          <p:cNvPr id="19" name="內容版面配置區 18" descr="一張含有 個人, 室內, 地板, 直立的 的圖片&#10;&#10;自動產生的描述">
            <a:extLst>
              <a:ext uri="{FF2B5EF4-FFF2-40B4-BE49-F238E27FC236}">
                <a16:creationId xmlns:a16="http://schemas.microsoft.com/office/drawing/2014/main" id="{E892D3D0-2976-A541-81AD-9C3055189C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582" y="1690688"/>
            <a:ext cx="3780002" cy="2520000"/>
          </a:xfrm>
          <a:prstGeom prst="rect">
            <a:avLst/>
          </a:prstGeom>
        </p:spPr>
      </p:pic>
      <p:pic>
        <p:nvPicPr>
          <p:cNvPr id="20" name="內容版面配置區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65" y="4210686"/>
            <a:ext cx="3780001" cy="2520000"/>
          </a:xfrm>
          <a:prstGeom prst="rect">
            <a:avLst/>
          </a:prstGeom>
        </p:spPr>
      </p:pic>
      <p:pic>
        <p:nvPicPr>
          <p:cNvPr id="21" name="內容版面配置區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2582" y="4210686"/>
            <a:ext cx="3780002" cy="2520001"/>
          </a:xfrm>
          <a:prstGeom prst="rect">
            <a:avLst/>
          </a:prstGeom>
        </p:spPr>
      </p:pic>
      <p:sp>
        <p:nvSpPr>
          <p:cNvPr id="22" name="文字版面配置區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71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教師工作坊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(STEM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創客教室</a:t>
            </a: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鐳射切割雕刻</a:t>
            </a:r>
            <a:endParaRPr lang="en-US" altLang="zh-TW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65" y="4210689"/>
            <a:ext cx="3780000" cy="2520000"/>
          </a:xfrm>
        </p:spPr>
      </p:pic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0" name="內容版面配置區 9" descr="一張含有 文字, 室內, 地板, 牆 的圖片&#10;&#10;自動產生的描述">
            <a:extLst>
              <a:ext uri="{FF2B5EF4-FFF2-40B4-BE49-F238E27FC236}">
                <a16:creationId xmlns:a16="http://schemas.microsoft.com/office/drawing/2014/main" id="{539DD275-3766-BB40-B21A-978C045E987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666" y="4210689"/>
            <a:ext cx="3780001" cy="252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65" y="1690689"/>
            <a:ext cx="3780000" cy="252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665" y="1690689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教師工作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(STEM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創客教室</a:t>
            </a: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altLang="zh-TW" sz="2400" dirty="0"/>
              <a:t>MEV</a:t>
            </a:r>
            <a:r>
              <a:rPr lang="zh-TW" altLang="en-US" sz="2400" dirty="0"/>
              <a:t>機動車工</a:t>
            </a:r>
            <a:r>
              <a:rPr lang="zh-TW" altLang="en-US" sz="2400" dirty="0" smtClean="0"/>
              <a:t>作坊</a:t>
            </a:r>
            <a:endParaRPr lang="en-US" altLang="zh-TW" sz="2400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2" name="內容版面配置區 11" descr="一張含有 文字, 個人, 室內 的圖片&#10;&#10;自動產生的描述">
            <a:extLst>
              <a:ext uri="{FF2B5EF4-FFF2-40B4-BE49-F238E27FC236}">
                <a16:creationId xmlns:a16="http://schemas.microsoft.com/office/drawing/2014/main" id="{27E81102-4814-1D4E-A0AE-10C0E777F0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49" y="1681163"/>
            <a:ext cx="3780000" cy="2520000"/>
          </a:xfrm>
          <a:prstGeom prst="rect">
            <a:avLst/>
          </a:prstGeom>
        </p:spPr>
      </p:pic>
      <p:pic>
        <p:nvPicPr>
          <p:cNvPr id="13" name="內容版面配置區 12" descr="一張含有 室內, 個人 的圖片&#10;&#10;自動產生的描述">
            <a:extLst>
              <a:ext uri="{FF2B5EF4-FFF2-40B4-BE49-F238E27FC236}">
                <a16:creationId xmlns:a16="http://schemas.microsoft.com/office/drawing/2014/main" id="{6F04D7C7-D63E-E34F-8987-6198C0C3DE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49" y="1690689"/>
            <a:ext cx="3780001" cy="2520000"/>
          </a:xfrm>
          <a:prstGeom prst="rect">
            <a:avLst/>
          </a:prstGeom>
        </p:spPr>
      </p:pic>
      <p:pic>
        <p:nvPicPr>
          <p:cNvPr id="14" name="內容版面配置區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49" y="4210689"/>
            <a:ext cx="3780000" cy="252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4210689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28650" y="1074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致詞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149C8CAE-B4D9-498C-9961-AE0CB1417943}" type="slidenum">
              <a:rPr lang="zh-HK" altLang="en-US" sz="1800" smtClean="0"/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2</a:t>
            </a:fld>
            <a:endParaRPr lang="zh-HK" altLang="en-US" sz="1800" dirty="0"/>
          </a:p>
        </p:txBody>
      </p:sp>
      <p:sp>
        <p:nvSpPr>
          <p:cNvPr id="2" name="矩形 1"/>
          <p:cNvSpPr/>
          <p:nvPr/>
        </p:nvSpPr>
        <p:spPr>
          <a:xfrm>
            <a:off x="1702382" y="5859403"/>
            <a:ext cx="6666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2001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年建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校，位於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天水圍北（元朗區），鄰近濕地公園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千禧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校舍，設有「創意科技教室」和 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創客教室」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96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189" y="1606007"/>
            <a:ext cx="3780000" cy="252000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89" y="4126007"/>
            <a:ext cx="3780000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189" y="4126007"/>
            <a:ext cx="3780000" cy="2520000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658783" y="2063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科學園考察</a:t>
            </a:r>
            <a:endParaRPr lang="zh-HK" altLang="en-US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584689" y="1924258"/>
            <a:ext cx="3886200" cy="4351338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89" y="1606007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STEM FOR </a:t>
            </a:r>
            <a:r>
              <a:rPr lang="en-GB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ALL</a:t>
            </a:r>
            <a:br>
              <a:rPr lang="en-GB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/>
              <a:t>日期：</a:t>
            </a:r>
            <a:r>
              <a:rPr lang="en-GB" altLang="zh-TW" dirty="0"/>
              <a:t>10/7/2021</a:t>
            </a:r>
          </a:p>
          <a:p>
            <a:r>
              <a:rPr lang="zh-TW" altLang="en-US" dirty="0"/>
              <a:t>時間：</a:t>
            </a:r>
            <a:r>
              <a:rPr lang="en-GB" altLang="zh-TW" dirty="0"/>
              <a:t>9:30-12:30</a:t>
            </a:r>
            <a:endParaRPr lang="en-US" altLang="zh-TW" dirty="0"/>
          </a:p>
          <a:p>
            <a:r>
              <a:rPr lang="zh-TW" altLang="en-US" dirty="0"/>
              <a:t>形式：</a:t>
            </a:r>
            <a:r>
              <a:rPr lang="en-GB" altLang="zh-TW" dirty="0"/>
              <a:t>STEM FOR ALL</a:t>
            </a:r>
            <a:r>
              <a:rPr lang="zh-TW" altLang="en-US" dirty="0"/>
              <a:t>活動日</a:t>
            </a:r>
            <a:endParaRPr lang="en-GB" altLang="zh-TW" dirty="0"/>
          </a:p>
          <a:p>
            <a:r>
              <a:rPr lang="zh-TW" altLang="en-US" dirty="0"/>
              <a:t>出席人數</a:t>
            </a:r>
            <a:r>
              <a:rPr lang="zh-TW" altLang="en-US" dirty="0" smtClean="0"/>
              <a:t>：</a:t>
            </a:r>
            <a:r>
              <a:rPr lang="en-US" altLang="zh-TW" dirty="0" smtClean="0"/>
              <a:t>60</a:t>
            </a:r>
            <a:r>
              <a:rPr lang="zh-TW" altLang="en-US" dirty="0" smtClean="0"/>
              <a:t>師生及家長</a:t>
            </a:r>
            <a:endParaRPr lang="en-US" altLang="zh-TW" dirty="0"/>
          </a:p>
          <a:p>
            <a:r>
              <a:rPr lang="zh-TW" altLang="en-US" dirty="0"/>
              <a:t>超過</a:t>
            </a:r>
            <a:r>
              <a:rPr lang="en-GB" altLang="zh-TW" dirty="0"/>
              <a:t>10</a:t>
            </a:r>
            <a:r>
              <a:rPr lang="zh-TW" altLang="en-US" dirty="0"/>
              <a:t>間</a:t>
            </a:r>
            <a:r>
              <a:rPr lang="zh-TW" altLang="en-US" dirty="0" smtClean="0"/>
              <a:t>小學</a:t>
            </a:r>
            <a:endParaRPr lang="en-US" altLang="zh-TW" dirty="0" smtClean="0"/>
          </a:p>
          <a:p>
            <a:pPr lvl="1"/>
            <a:r>
              <a:rPr lang="zh-TW" altLang="en-US" dirty="0"/>
              <a:t>東華三院姚達之紀念小學</a:t>
            </a:r>
            <a:r>
              <a:rPr lang="en-US" altLang="zh-TW" dirty="0"/>
              <a:t>(</a:t>
            </a:r>
            <a:r>
              <a:rPr lang="zh-TW" altLang="en-US" dirty="0"/>
              <a:t>元朗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 smtClean="0"/>
              <a:t>保</a:t>
            </a:r>
            <a:r>
              <a:rPr lang="zh-TW" altLang="en-US" dirty="0"/>
              <a:t>良局道教聯合會圓玄小學</a:t>
            </a:r>
            <a:endParaRPr lang="en-US" altLang="zh-TW" dirty="0" smtClean="0"/>
          </a:p>
          <a:p>
            <a:pPr lvl="1"/>
            <a:r>
              <a:rPr lang="zh-TW" altLang="en-US" dirty="0"/>
              <a:t>屯門官立小學</a:t>
            </a:r>
            <a:endParaRPr lang="en-US" altLang="zh-TW" dirty="0"/>
          </a:p>
          <a:p>
            <a:pPr lvl="1"/>
            <a:r>
              <a:rPr lang="zh-TW" altLang="en-US" dirty="0"/>
              <a:t>和富慈善基金李宗德小學</a:t>
            </a:r>
            <a:endParaRPr lang="en-US" altLang="zh-TW" dirty="0"/>
          </a:p>
          <a:p>
            <a:pPr lvl="1"/>
            <a:r>
              <a:rPr lang="zh-TW" altLang="en-US" dirty="0"/>
              <a:t>東華三院李東海小學</a:t>
            </a:r>
            <a:endParaRPr lang="en-US" altLang="zh-TW" dirty="0"/>
          </a:p>
          <a:p>
            <a:pPr lvl="1"/>
            <a:r>
              <a:rPr lang="zh-TW" altLang="en-US" dirty="0"/>
              <a:t>佛教陳榮根紀念小學</a:t>
            </a:r>
            <a:endParaRPr lang="en-US" altLang="zh-TW" dirty="0"/>
          </a:p>
          <a:p>
            <a:pPr lvl="1"/>
            <a:r>
              <a:rPr lang="zh-TW" altLang="en-US" dirty="0"/>
              <a:t>十八鄉事委員會公益社小學</a:t>
            </a:r>
            <a:endParaRPr lang="en-US" altLang="zh-TW" dirty="0"/>
          </a:p>
          <a:p>
            <a:pPr lvl="1"/>
            <a:r>
              <a:rPr lang="zh-TW" altLang="en-US" dirty="0" smtClean="0"/>
              <a:t>世界龍岡學校劉德容紀念小學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鳳溪廖潤琛紀念學校</a:t>
            </a:r>
            <a:endParaRPr lang="en-US" altLang="zh-TW" dirty="0" smtClean="0"/>
          </a:p>
          <a:p>
            <a:pPr lvl="1"/>
            <a:r>
              <a:rPr lang="zh-TW" altLang="en-US" dirty="0"/>
              <a:t>九龍塘宣道小學</a:t>
            </a:r>
            <a:endParaRPr lang="en-US" altLang="zh-TW" dirty="0"/>
          </a:p>
          <a:p>
            <a:pPr lvl="1"/>
            <a:r>
              <a:rPr lang="zh-TW" altLang="en-US" dirty="0" smtClean="0"/>
              <a:t>德望小學</a:t>
            </a:r>
            <a:endParaRPr lang="en-US" altLang="zh-TW" dirty="0"/>
          </a:p>
          <a:p>
            <a:r>
              <a:rPr lang="zh-TW" altLang="en-US" dirty="0"/>
              <a:t>內容：進行</a:t>
            </a:r>
            <a:r>
              <a:rPr lang="en-GB" altLang="zh-TW" dirty="0"/>
              <a:t>7</a:t>
            </a:r>
            <a:r>
              <a:rPr lang="zh-TW" altLang="en-US" dirty="0"/>
              <a:t>個</a:t>
            </a:r>
            <a:r>
              <a:rPr lang="zh-TW" altLang="en-US" dirty="0" smtClean="0"/>
              <a:t>課程</a:t>
            </a:r>
            <a:endParaRPr lang="en-US" altLang="zh-TW" dirty="0"/>
          </a:p>
        </p:txBody>
      </p:sp>
      <p:pic>
        <p:nvPicPr>
          <p:cNvPr id="6" name="Picture 2" descr="未提供相片說明。">
            <a:extLst>
              <a:ext uri="{FF2B5EF4-FFF2-40B4-BE49-F238E27FC236}">
                <a16:creationId xmlns:a16="http://schemas.microsoft.com/office/drawing/2014/main" id="{51112A20-C16C-47C7-AA0D-B36BDD8743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105" y="1825625"/>
            <a:ext cx="30622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水果</a:t>
            </a:r>
            <a:r>
              <a:rPr lang="en-US" altLang="zh-TW" dirty="0" smtClean="0"/>
              <a:t>DNA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96" y="3874690"/>
            <a:ext cx="3780001" cy="25200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496" y="3870721"/>
            <a:ext cx="3780001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96" y="1374532"/>
            <a:ext cx="3780000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496" y="1358658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智慧寵物</a:t>
            </a:r>
            <a:endParaRPr lang="zh-HK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023748"/>
            <a:ext cx="3777105" cy="2520000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650" y="4024741"/>
            <a:ext cx="3780000" cy="252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503748"/>
            <a:ext cx="3780000" cy="252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650" y="1503748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VR</a:t>
            </a:r>
            <a:r>
              <a:rPr lang="zh-TW" altLang="en-US" dirty="0" smtClean="0"/>
              <a:t>模擬飛行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47" y="1385956"/>
            <a:ext cx="3778407" cy="25200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454" y="1385956"/>
            <a:ext cx="3780000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51" y="3905956"/>
            <a:ext cx="3780000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454" y="3905956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實境方程式：我們的夢幻車隊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8" y="1484238"/>
            <a:ext cx="3781435" cy="25200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913" y="1484238"/>
            <a:ext cx="3781387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78" y="4004238"/>
            <a:ext cx="3780000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478" y="4004238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小小設計師 </a:t>
            </a:r>
            <a:r>
              <a:rPr lang="en-US" altLang="zh-TW" dirty="0" smtClean="0"/>
              <a:t>/ </a:t>
            </a:r>
            <a:r>
              <a:rPr lang="zh-TW" altLang="en-US" dirty="0" smtClean="0"/>
              <a:t>獨一無異紀念品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90" y="1483764"/>
            <a:ext cx="3780001" cy="25200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289" y="1483764"/>
            <a:ext cx="3780001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90" y="4003764"/>
            <a:ext cx="3780000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289" y="4003764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跨平台實時立體遊戲工程師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" y="1500272"/>
            <a:ext cx="3780000" cy="25200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00272"/>
            <a:ext cx="3776867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00" y="4020272"/>
            <a:ext cx="3780000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4" y="4020272"/>
            <a:ext cx="378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0485" y="3782433"/>
            <a:ext cx="8247184" cy="2387600"/>
          </a:xfrm>
        </p:spPr>
        <p:txBody>
          <a:bodyPr>
            <a:noAutofit/>
          </a:bodyPr>
          <a:lstStyle/>
          <a:p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2020-2021</a:t>
            </a:r>
            <a:b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sz="4400" b="1" dirty="0"/>
              <a:t>優質教育基金推廣活動</a:t>
            </a:r>
            <a:r>
              <a:rPr lang="zh-TW" altLang="zh-HK" sz="4400" dirty="0"/>
              <a:t/>
            </a:r>
            <a:br>
              <a:rPr lang="zh-TW" altLang="zh-HK" sz="4400" dirty="0"/>
            </a:br>
            <a:r>
              <a:rPr lang="zh-TW" altLang="zh-HK" sz="4400" b="1" dirty="0"/>
              <a:t>「</a:t>
            </a:r>
            <a:r>
              <a:rPr lang="en-US" altLang="zh-HK" sz="4400" b="1" dirty="0"/>
              <a:t>STEM</a:t>
            </a:r>
            <a:r>
              <a:rPr lang="zh-TW" altLang="zh-HK" sz="4400" b="1" dirty="0"/>
              <a:t>創客教室」主題網絡計劃</a:t>
            </a:r>
            <a:r>
              <a:rPr lang="zh-TW" altLang="zh-HK" sz="4400" dirty="0"/>
              <a:t/>
            </a:r>
            <a:br>
              <a:rPr lang="zh-TW" altLang="zh-HK" sz="4400" dirty="0"/>
            </a:br>
            <a:r>
              <a:rPr lang="zh-TW" altLang="zh-HK" sz="4400" b="1" dirty="0"/>
              <a:t>總結分享</a:t>
            </a:r>
            <a:r>
              <a:rPr lang="zh-TW" altLang="zh-HK" sz="4400" b="1" dirty="0" smtClean="0"/>
              <a:t>會</a:t>
            </a:r>
            <a:r>
              <a:rPr lang="en-US" altLang="zh-TW" sz="4400" b="1" dirty="0" smtClean="0"/>
              <a:t/>
            </a:r>
            <a:br>
              <a:rPr lang="en-US" altLang="zh-TW" sz="4400" b="1" dirty="0" smtClean="0"/>
            </a:br>
            <a:r>
              <a:rPr lang="en-US" altLang="zh-TW" sz="4400" b="1" dirty="0"/>
              <a:t/>
            </a:r>
            <a:br>
              <a:rPr lang="en-US" altLang="zh-TW" sz="4400" b="1" dirty="0"/>
            </a:br>
            <a:r>
              <a:rPr lang="zh-TW" altLang="en-US" sz="4400" i="1" dirty="0"/>
              <a:t>謝謝支持</a:t>
            </a:r>
            <a:r>
              <a:rPr lang="en-US" altLang="zh-TW" sz="4400" i="1" dirty="0"/>
              <a:t>!</a:t>
            </a:r>
            <a:endParaRPr lang="zh-HK" altLang="en-US" sz="4400" i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028" name="Picture 4" descr="優質教育基金- 维基百科，自由的百科全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635" y="224458"/>
            <a:ext cx="3877887" cy="126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計劃簡介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398972" cy="435133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負責人：吳容輝校長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統籌員：陳錦嫦副校長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支援老師：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科學教育學習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pPr lvl="2"/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梁偉添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物理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、鍾顯持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物理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、周英傑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化學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、陳錦嫦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科技教育學習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緒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、沈德成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電腦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數學教育學習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王文斌、陳冠榮、梁子峰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活動助理：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顧日朗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924FF-0B89-41B0-9501-579A5842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計劃</a:t>
            </a:r>
            <a:r>
              <a:rPr lang="zh-TW" altLang="zh-HK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HK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91F3B2-5705-44AD-95B3-7B53CE35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目的：為加強支援學校推廣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教育，共享「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創客教室」資源。</a:t>
            </a:r>
          </a:p>
          <a:p>
            <a:endParaRPr lang="zh-TW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目標：</a:t>
            </a:r>
          </a:p>
          <a:p>
            <a:pPr lvl="1"/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開放「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創客教室」為教師及學生提供設備和工具，讓學生進行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學習活動，提升他們的創造力及解決問題能力。</a:t>
            </a:r>
          </a:p>
          <a:p>
            <a:pPr lvl="1"/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定期為中、小學生舉辦多樣化、與課程相關的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學習活動及比賽。</a:t>
            </a:r>
          </a:p>
          <a:p>
            <a:pPr lvl="1"/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定期為課程領導舉辦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教育規劃和實施的課程，及安排參觀粵港澳大灣區的學校及高科技企業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支援策略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中小學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只須經過預約，網絡計劃統籌員便會為參觀學校的老師及學生擔任導師，安排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學習活動、講座、工作坊等，或者參觀相關的學校及高科技企業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創客教室」定期開放，老師可借用空間及設備，與學生一同進行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STEM</a:t>
            </a:r>
            <a:r>
              <a:rPr lang="zh-TW" altLang="zh-HK" dirty="0">
                <a:latin typeface="標楷體" panose="03000509000000000000" pitchFamily="65" charset="-120"/>
                <a:ea typeface="標楷體" panose="03000509000000000000" pitchFamily="65" charset="-120"/>
              </a:rPr>
              <a:t>學習活動</a:t>
            </a:r>
            <a:r>
              <a:rPr lang="zh-TW" altLang="zh-HK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zh-HK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512" y="0"/>
            <a:ext cx="4738488" cy="67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B924FF-0B89-41B0-9501-579A5842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計劃前會議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55" y="1484772"/>
            <a:ext cx="3790956" cy="2520000"/>
          </a:xfrm>
        </p:spPr>
      </p:pic>
      <p:pic>
        <p:nvPicPr>
          <p:cNvPr id="8" name="內容版面配置區 3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911" y="1484772"/>
            <a:ext cx="3780000" cy="2520000"/>
          </a:xfrm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954" y="4004772"/>
            <a:ext cx="3790956" cy="252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55" y="4004772"/>
            <a:ext cx="377999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網上發佈教材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r>
              <a:rPr lang="zh-TW" altLang="en-US" dirty="0" smtClean="0"/>
              <a:t>月「</a:t>
            </a:r>
            <a:r>
              <a:rPr lang="en-US" altLang="zh-TW" dirty="0"/>
              <a:t>AI</a:t>
            </a:r>
            <a:r>
              <a:rPr lang="zh-TW" altLang="en-US" dirty="0"/>
              <a:t>電子寵物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en-US" altLang="zh-TW" dirty="0" smtClean="0"/>
              <a:t>11</a:t>
            </a:r>
            <a:r>
              <a:rPr lang="zh-TW" altLang="en-US" dirty="0" smtClean="0"/>
              <a:t>月「</a:t>
            </a:r>
            <a:r>
              <a:rPr lang="en-US" altLang="zh-TW" dirty="0"/>
              <a:t>VR</a:t>
            </a:r>
            <a:r>
              <a:rPr lang="zh-TW" altLang="en-US" dirty="0"/>
              <a:t>課程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en-US" altLang="zh-HK" dirty="0" smtClean="0"/>
              <a:t>12</a:t>
            </a:r>
            <a:r>
              <a:rPr lang="zh-TW" altLang="en-US" dirty="0" smtClean="0"/>
              <a:t>月</a:t>
            </a:r>
            <a:r>
              <a:rPr lang="zh-HK" altLang="en-US" dirty="0" smtClean="0"/>
              <a:t>「</a:t>
            </a:r>
            <a:r>
              <a:rPr lang="en-US" altLang="zh-HK" dirty="0"/>
              <a:t>3D</a:t>
            </a:r>
            <a:r>
              <a:rPr lang="zh-HK" altLang="en-US" dirty="0"/>
              <a:t>打印</a:t>
            </a:r>
            <a:r>
              <a:rPr lang="en-US" altLang="zh-HK" dirty="0"/>
              <a:t>(</a:t>
            </a:r>
            <a:r>
              <a:rPr lang="en-US" altLang="zh-HK" dirty="0" err="1"/>
              <a:t>Tinkercad</a:t>
            </a:r>
            <a:r>
              <a:rPr lang="en-US" altLang="zh-HK" dirty="0"/>
              <a:t>)</a:t>
            </a:r>
            <a:r>
              <a:rPr lang="zh-HK" altLang="en-US" dirty="0" smtClean="0"/>
              <a:t>」</a:t>
            </a:r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591110"/>
            <a:ext cx="2551305" cy="27702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867" y="3591110"/>
            <a:ext cx="2549719" cy="323867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077" y="2994152"/>
            <a:ext cx="2424205" cy="38356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808" y="1825625"/>
            <a:ext cx="3254623" cy="14897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808" y="146324"/>
            <a:ext cx="3353492" cy="158707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989" y="5138142"/>
            <a:ext cx="2592631" cy="16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網上發佈教材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zh-TW" altLang="en-US" dirty="0"/>
              <a:t>月「</a:t>
            </a:r>
            <a:r>
              <a:rPr lang="en-GB" altLang="zh-TW" dirty="0"/>
              <a:t>Minecraft</a:t>
            </a:r>
            <a:r>
              <a:rPr lang="zh-TW" altLang="en-US" dirty="0"/>
              <a:t>編程工作坊」</a:t>
            </a:r>
            <a:endParaRPr lang="en-GB" altLang="zh-TW" dirty="0"/>
          </a:p>
          <a:p>
            <a:r>
              <a:rPr lang="en-US" altLang="zh-TW" dirty="0"/>
              <a:t>3</a:t>
            </a:r>
            <a:r>
              <a:rPr lang="zh-TW" altLang="en-US" dirty="0"/>
              <a:t>月「 </a:t>
            </a:r>
            <a:r>
              <a:rPr lang="en-US" altLang="zh-TW" dirty="0"/>
              <a:t>AI</a:t>
            </a:r>
            <a:r>
              <a:rPr lang="zh-TW" altLang="en-US" dirty="0"/>
              <a:t>電子寵物進階篇 </a:t>
            </a:r>
            <a:r>
              <a:rPr lang="en-US" altLang="zh-TW" dirty="0"/>
              <a:t>- </a:t>
            </a:r>
            <a:r>
              <a:rPr lang="zh-TW" altLang="en-US" dirty="0"/>
              <a:t>動作」互動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" y="2883444"/>
            <a:ext cx="4617107" cy="25918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580" y="4278545"/>
            <a:ext cx="4255101" cy="23934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學生工作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坊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網上</a:t>
            </a: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HK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133" y="472333"/>
            <a:ext cx="3269952" cy="10124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370" y="280444"/>
            <a:ext cx="1224915" cy="1204328"/>
          </a:xfrm>
          <a:prstGeom prst="rect">
            <a:avLst/>
          </a:prstGeom>
        </p:spPr>
      </p:pic>
      <p:pic>
        <p:nvPicPr>
          <p:cNvPr id="15" name="內容版面配置區 3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705894"/>
            <a:ext cx="3886200" cy="2590800"/>
          </a:xfrm>
        </p:spPr>
      </p:pic>
      <p:pic>
        <p:nvPicPr>
          <p:cNvPr id="16" name="內容版面配置區 15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705894"/>
            <a:ext cx="3886200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626</Words>
  <Application>Microsoft Office PowerPoint</Application>
  <PresentationFormat>On-screen Show (4:3)</PresentationFormat>
  <Paragraphs>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新細明體</vt:lpstr>
      <vt:lpstr>標楷體</vt:lpstr>
      <vt:lpstr>Arial</vt:lpstr>
      <vt:lpstr>Calibri</vt:lpstr>
      <vt:lpstr>Calibri Light</vt:lpstr>
      <vt:lpstr>Office 佈景主題</vt:lpstr>
      <vt:lpstr>2020-2021  優質教育基金推廣活動 「STEM創客教室」主題網絡計劃 總結分享會  2021.7.24</vt:lpstr>
      <vt:lpstr>校長致詞</vt:lpstr>
      <vt:lpstr>計劃簡介</vt:lpstr>
      <vt:lpstr>計劃目的及目標</vt:lpstr>
      <vt:lpstr>支援策略：</vt:lpstr>
      <vt:lpstr>計劃前會議</vt:lpstr>
      <vt:lpstr>網上發佈教材</vt:lpstr>
      <vt:lpstr>網上發佈教材</vt:lpstr>
      <vt:lpstr>學生工作坊 (網上)</vt:lpstr>
      <vt:lpstr>同儕跨校備課</vt:lpstr>
      <vt:lpstr>同儕跨校 觀課及議課</vt:lpstr>
      <vt:lpstr>教師工作坊 (到訪小學)</vt:lpstr>
      <vt:lpstr>教師工作坊 (到訪小學)</vt:lpstr>
      <vt:lpstr>教師工作坊 (到訪小學)</vt:lpstr>
      <vt:lpstr>學生工作坊 (到訪小學)</vt:lpstr>
      <vt:lpstr>教師工作坊 (STEM創客教室)</vt:lpstr>
      <vt:lpstr>教師工作坊 (STEM創客教室)</vt:lpstr>
      <vt:lpstr>教師工作坊 (STEM創客教室)</vt:lpstr>
      <vt:lpstr>教師工作坊 (STEM創客教室)</vt:lpstr>
      <vt:lpstr>PowerPoint Presentation</vt:lpstr>
      <vt:lpstr>STEM FOR ALL 活動日</vt:lpstr>
      <vt:lpstr>水果DNA</vt:lpstr>
      <vt:lpstr>智慧寵物</vt:lpstr>
      <vt:lpstr>VR模擬飛行</vt:lpstr>
      <vt:lpstr>實境方程式：我們的夢幻車隊</vt:lpstr>
      <vt:lpstr>小小設計師 / 獨一無異紀念品</vt:lpstr>
      <vt:lpstr>跨平台實時立體遊戲工程師</vt:lpstr>
      <vt:lpstr>2020-2021  優質教育基金推廣活動 「STEM創客教室」主題網絡計劃 總結分享會  謝謝支持!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優質教育基金計劃成果推廣 「STEM創客教室」主題網絡計劃 </dc:title>
  <dc:creator>Koo Yat Long</dc:creator>
  <cp:lastModifiedBy>YEUNG, Yiu-wo Michael</cp:lastModifiedBy>
  <cp:revision>63</cp:revision>
  <dcterms:created xsi:type="dcterms:W3CDTF">2021-07-15T01:40:06Z</dcterms:created>
  <dcterms:modified xsi:type="dcterms:W3CDTF">2021-10-28T07:49:06Z</dcterms:modified>
</cp:coreProperties>
</file>