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2" r:id="rId6"/>
    <p:sldId id="263" r:id="rId7"/>
    <p:sldId id="267" r:id="rId8"/>
    <p:sldId id="268" r:id="rId9"/>
    <p:sldId id="271" r:id="rId10"/>
    <p:sldId id="272" r:id="rId11"/>
    <p:sldId id="299" r:id="rId12"/>
    <p:sldId id="274" r:id="rId13"/>
    <p:sldId id="275" r:id="rId14"/>
    <p:sldId id="300" r:id="rId15"/>
    <p:sldId id="301" r:id="rId16"/>
    <p:sldId id="277" r:id="rId17"/>
    <p:sldId id="278" r:id="rId18"/>
    <p:sldId id="302" r:id="rId19"/>
    <p:sldId id="279" r:id="rId20"/>
  </p:sldIdLst>
  <p:sldSz cx="9144000" cy="5143500" type="screen16x9"/>
  <p:notesSz cx="6858000" cy="9144000"/>
  <p:embeddedFontLst>
    <p:embeddedFont>
      <p:font typeface="Roboto Condensed Light" panose="02020500000000000000" charset="0"/>
      <p:regular r:id="rId22"/>
      <p:bold r:id="rId23"/>
      <p:italic r:id="rId24"/>
      <p:boldItalic r:id="rId25"/>
    </p:embeddedFont>
    <p:embeddedFont>
      <p:font typeface="Fira Sans Extra Condensed Medium" panose="02020500000000000000" charset="0"/>
      <p:regular r:id="rId26"/>
      <p:bold r:id="rId27"/>
      <p:italic r:id="rId28"/>
      <p:boldItalic r:id="rId29"/>
    </p:embeddedFont>
    <p:embeddedFont>
      <p:font typeface="Exo 2" panose="02020500000000000000" charset="0"/>
      <p:regular r:id="rId30"/>
      <p:bold r:id="rId31"/>
      <p:italic r:id="rId32"/>
      <p:boldItalic r:id="rId33"/>
    </p:embeddedFont>
    <p:embeddedFont>
      <p:font typeface="Squada One" panose="02020500000000000000" charset="0"/>
      <p:regular r:id="rId34"/>
    </p:embeddedFont>
    <p:embeddedFont>
      <p:font typeface="Roboto Condensed" panose="02020500000000000000" charset="0"/>
      <p:regular r:id="rId35"/>
      <p:bold r:id="rId36"/>
      <p:italic r:id="rId37"/>
      <p:boldItalic r:id="rId38"/>
    </p:embeddedFont>
    <p:embeddedFont>
      <p:font typeface="標楷體" panose="03000509000000000000" pitchFamily="65" charset="-12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45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4925AB-B77E-4FBE-9171-9A33C75D94B2}">
  <a:tblStyle styleId="{6A4925AB-B77E-4FBE-9171-9A33C75D94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64"/>
      </p:cViewPr>
      <p:guideLst>
        <p:guide orient="horz" pos="15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375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58d3b44f08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58d3b44f08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592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419515fe0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419515fe0b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40422e07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40422e07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40422e07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40422e07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316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40422e0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8d3b44f08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58d3b44f08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19515fe0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419515fe0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58d3b44f0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58d3b44f0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ctrTitle" idx="2"/>
          </p:nvPr>
        </p:nvSpPr>
        <p:spPr>
          <a:xfrm>
            <a:off x="2285760" y="1652042"/>
            <a:ext cx="17931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2285760" y="1946292"/>
            <a:ext cx="170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ctrTitle" idx="3"/>
          </p:nvPr>
        </p:nvSpPr>
        <p:spPr>
          <a:xfrm>
            <a:off x="2285760" y="3570573"/>
            <a:ext cx="17931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4"/>
          </p:nvPr>
        </p:nvSpPr>
        <p:spPr>
          <a:xfrm>
            <a:off x="2285760" y="3864823"/>
            <a:ext cx="170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ctrTitle" idx="5"/>
          </p:nvPr>
        </p:nvSpPr>
        <p:spPr>
          <a:xfrm>
            <a:off x="5047297" y="1652042"/>
            <a:ext cx="17931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6"/>
          </p:nvPr>
        </p:nvSpPr>
        <p:spPr>
          <a:xfrm>
            <a:off x="5047299" y="1946292"/>
            <a:ext cx="17931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ctrTitle" idx="7"/>
          </p:nvPr>
        </p:nvSpPr>
        <p:spPr>
          <a:xfrm>
            <a:off x="5047297" y="3570573"/>
            <a:ext cx="17931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8"/>
          </p:nvPr>
        </p:nvSpPr>
        <p:spPr>
          <a:xfrm>
            <a:off x="5047299" y="3864823"/>
            <a:ext cx="17931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5">
  <p:cSld name="CUSTOM_3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ctrTitle"/>
          </p:nvPr>
        </p:nvSpPr>
        <p:spPr>
          <a:xfrm flipH="1">
            <a:off x="2260329" y="219380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260329" y="188198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1"/>
          </p:nvPr>
        </p:nvSpPr>
        <p:spPr>
          <a:xfrm>
            <a:off x="2260329" y="3476054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CUSTOM_15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6">
  <p:cSld name="CUSTOM_3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ctrTitle"/>
          </p:nvPr>
        </p:nvSpPr>
        <p:spPr>
          <a:xfrm flipH="1">
            <a:off x="1698072" y="21784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914472" y="18666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1"/>
          </p:nvPr>
        </p:nvSpPr>
        <p:spPr>
          <a:xfrm>
            <a:off x="2668872" y="3476054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5">
  <p:cSld name="CUSTOM_15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ctrTitle"/>
          </p:nvPr>
        </p:nvSpPr>
        <p:spPr>
          <a:xfrm flipH="1">
            <a:off x="1974150" y="1161000"/>
            <a:ext cx="5195700" cy="136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ubTitle" idx="1"/>
          </p:nvPr>
        </p:nvSpPr>
        <p:spPr>
          <a:xfrm>
            <a:off x="2152500" y="2494850"/>
            <a:ext cx="4839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/>
          <p:nvPr/>
        </p:nvSpPr>
        <p:spPr>
          <a:xfrm>
            <a:off x="625906" y="3722418"/>
            <a:ext cx="38301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</a:t>
            </a:r>
            <a:endParaRPr sz="10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Please keep this slide for attribution.</a:t>
            </a:r>
            <a:endParaRPr sz="90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3">
    <p:bg>
      <p:bgPr>
        <a:noFill/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385875" y="2098650"/>
            <a:ext cx="2372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 idx="2"/>
          </p:nvPr>
        </p:nvSpPr>
        <p:spPr>
          <a:xfrm>
            <a:off x="390296" y="2016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90446" y="656478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3" hasCustomPrompt="1"/>
          </p:nvPr>
        </p:nvSpPr>
        <p:spPr>
          <a:xfrm>
            <a:off x="2118448" y="54444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4" hasCustomPrompt="1"/>
          </p:nvPr>
        </p:nvSpPr>
        <p:spPr>
          <a:xfrm>
            <a:off x="2105406" y="151580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105406" y="248716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6" hasCustomPrompt="1"/>
          </p:nvPr>
        </p:nvSpPr>
        <p:spPr>
          <a:xfrm>
            <a:off x="5922008" y="2092638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7" hasCustomPrompt="1"/>
          </p:nvPr>
        </p:nvSpPr>
        <p:spPr>
          <a:xfrm>
            <a:off x="5922008" y="3112336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5922008" y="4132033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>
            <a:off x="390296" y="1167854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3"/>
          </p:nvPr>
        </p:nvSpPr>
        <p:spPr>
          <a:xfrm>
            <a:off x="690446" y="1622677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 idx="14"/>
          </p:nvPr>
        </p:nvSpPr>
        <p:spPr>
          <a:xfrm>
            <a:off x="390296" y="2141336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5"/>
          </p:nvPr>
        </p:nvSpPr>
        <p:spPr>
          <a:xfrm>
            <a:off x="690446" y="2596156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6811558" y="1775180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6811558" y="2230005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18"/>
          </p:nvPr>
        </p:nvSpPr>
        <p:spPr>
          <a:xfrm>
            <a:off x="6811558" y="2799095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9"/>
          </p:nvPr>
        </p:nvSpPr>
        <p:spPr>
          <a:xfrm>
            <a:off x="6811558" y="3253917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ctrTitle" idx="20"/>
          </p:nvPr>
        </p:nvSpPr>
        <p:spPr>
          <a:xfrm>
            <a:off x="6811558" y="38113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21"/>
          </p:nvPr>
        </p:nvSpPr>
        <p:spPr>
          <a:xfrm>
            <a:off x="6811558" y="4266173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CUSTOM_1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 flipH="1">
            <a:off x="1147650" y="30851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1475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1147575" y="402895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263835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2459550" y="2314225"/>
            <a:ext cx="42249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CUSTOM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ctrTitle"/>
          </p:nvPr>
        </p:nvSpPr>
        <p:spPr>
          <a:xfrm flipH="1">
            <a:off x="2747779" y="26356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641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3718579" y="4030481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hoto">
  <p:cSld name="CUSTOM_2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ctrTitle"/>
          </p:nvPr>
        </p:nvSpPr>
        <p:spPr>
          <a:xfrm>
            <a:off x="1600733" y="985228"/>
            <a:ext cx="26736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1179233" y="3058425"/>
            <a:ext cx="30951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ctrTitle" idx="2"/>
          </p:nvPr>
        </p:nvSpPr>
        <p:spPr>
          <a:xfrm>
            <a:off x="1932090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CUSTOM_2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ctrTitle"/>
          </p:nvPr>
        </p:nvSpPr>
        <p:spPr>
          <a:xfrm flipH="1">
            <a:off x="2754543" y="1347038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70943" y="1035213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3725343" y="274298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2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ctrTitle" idx="2"/>
          </p:nvPr>
        </p:nvSpPr>
        <p:spPr>
          <a:xfrm>
            <a:off x="464478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ubTitle" idx="1"/>
          </p:nvPr>
        </p:nvSpPr>
        <p:spPr>
          <a:xfrm>
            <a:off x="616128" y="2100749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ctrTitle" idx="3"/>
          </p:nvPr>
        </p:nvSpPr>
        <p:spPr>
          <a:xfrm>
            <a:off x="2077426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ubTitle" idx="4"/>
          </p:nvPr>
        </p:nvSpPr>
        <p:spPr>
          <a:xfrm>
            <a:off x="2229076" y="2100749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ctrTitle" idx="5"/>
          </p:nvPr>
        </p:nvSpPr>
        <p:spPr>
          <a:xfrm>
            <a:off x="3690375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ubTitle" idx="6"/>
          </p:nvPr>
        </p:nvSpPr>
        <p:spPr>
          <a:xfrm>
            <a:off x="3842025" y="2100749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ctrTitle" idx="7"/>
          </p:nvPr>
        </p:nvSpPr>
        <p:spPr>
          <a:xfrm>
            <a:off x="3707117" y="354986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ubTitle" idx="8"/>
          </p:nvPr>
        </p:nvSpPr>
        <p:spPr>
          <a:xfrm>
            <a:off x="3858772" y="3890201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ctrTitle" idx="9"/>
          </p:nvPr>
        </p:nvSpPr>
        <p:spPr>
          <a:xfrm>
            <a:off x="5343519" y="354986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ubTitle" idx="13"/>
          </p:nvPr>
        </p:nvSpPr>
        <p:spPr>
          <a:xfrm>
            <a:off x="5500261" y="3890201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ctrTitle" idx="14"/>
          </p:nvPr>
        </p:nvSpPr>
        <p:spPr>
          <a:xfrm>
            <a:off x="6979921" y="354986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ubTitle" idx="15"/>
          </p:nvPr>
        </p:nvSpPr>
        <p:spPr>
          <a:xfrm>
            <a:off x="7141750" y="3890201"/>
            <a:ext cx="14568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4">
  <p:cSld name="CUSTOM_2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 flipH="1">
            <a:off x="1180003" y="1347038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180003" y="1035213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1"/>
          </p:nvPr>
        </p:nvSpPr>
        <p:spPr>
          <a:xfrm>
            <a:off x="1180003" y="274298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7" r:id="rId7"/>
    <p:sldLayoutId id="2147483658" r:id="rId8"/>
    <p:sldLayoutId id="2147483661" r:id="rId9"/>
    <p:sldLayoutId id="2147483662" r:id="rId10"/>
    <p:sldLayoutId id="2147483664" r:id="rId11"/>
    <p:sldLayoutId id="2147483665" r:id="rId12"/>
    <p:sldLayoutId id="2147483667" r:id="rId13"/>
    <p:sldLayoutId id="2147483668" r:id="rId14"/>
    <p:sldLayoutId id="2147483669" r:id="rId15"/>
    <p:sldLayoutId id="2147483671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>
            <a:spLocks noGrp="1"/>
          </p:cNvSpPr>
          <p:nvPr>
            <p:ph type="subTitle" idx="1"/>
          </p:nvPr>
        </p:nvSpPr>
        <p:spPr>
          <a:xfrm>
            <a:off x="3290340" y="3648189"/>
            <a:ext cx="5703757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「建立數據分析系統，提升以評估作為學習的評估素養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總結分享會</a:t>
            </a:r>
            <a:endParaRPr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1" name="Google Shape;141;p30"/>
          <p:cNvSpPr txBox="1">
            <a:spLocks noGrp="1"/>
          </p:cNvSpPr>
          <p:nvPr>
            <p:ph type="ctrTitle"/>
          </p:nvPr>
        </p:nvSpPr>
        <p:spPr>
          <a:xfrm>
            <a:off x="631226" y="1571664"/>
            <a:ext cx="8235851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天主教領島學校</a:t>
            </a:r>
            <a:endParaRPr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2" name="Google Shape;142;p30"/>
          <p:cNvCxnSpPr/>
          <p:nvPr/>
        </p:nvCxnSpPr>
        <p:spPr>
          <a:xfrm>
            <a:off x="6264762" y="3400851"/>
            <a:ext cx="249522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30" y="434714"/>
            <a:ext cx="1734055" cy="17340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6"/>
          <p:cNvSpPr txBox="1">
            <a:spLocks noGrp="1"/>
          </p:cNvSpPr>
          <p:nvPr>
            <p:ph type="ctrTitle"/>
          </p:nvPr>
        </p:nvSpPr>
        <p:spPr>
          <a:xfrm>
            <a:off x="1928301" y="379025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閱讀數據分析報告</a:t>
            </a:r>
            <a:endParaRPr sz="3200" dirty="0"/>
          </a:p>
        </p:txBody>
      </p:sp>
      <p:cxnSp>
        <p:nvCxnSpPr>
          <p:cNvPr id="414" name="Google Shape;414;p46"/>
          <p:cNvCxnSpPr/>
          <p:nvPr/>
        </p:nvCxnSpPr>
        <p:spPr>
          <a:xfrm>
            <a:off x="2232425" y="0"/>
            <a:ext cx="0" cy="106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3" name="Google Shape;423;p46"/>
          <p:cNvCxnSpPr/>
          <p:nvPr/>
        </p:nvCxnSpPr>
        <p:spPr>
          <a:xfrm>
            <a:off x="6916600" y="4522975"/>
            <a:ext cx="0" cy="620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2" y="1537062"/>
            <a:ext cx="8416509" cy="2722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6"/>
          <p:cNvSpPr txBox="1">
            <a:spLocks noGrp="1"/>
          </p:cNvSpPr>
          <p:nvPr>
            <p:ph type="ctrTitle"/>
          </p:nvPr>
        </p:nvSpPr>
        <p:spPr>
          <a:xfrm>
            <a:off x="1928301" y="379025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閱讀數據分析報告</a:t>
            </a:r>
            <a:endParaRPr sz="3200" dirty="0"/>
          </a:p>
        </p:txBody>
      </p:sp>
      <p:cxnSp>
        <p:nvCxnSpPr>
          <p:cNvPr id="414" name="Google Shape;414;p46"/>
          <p:cNvCxnSpPr/>
          <p:nvPr/>
        </p:nvCxnSpPr>
        <p:spPr>
          <a:xfrm>
            <a:off x="2232425" y="0"/>
            <a:ext cx="0" cy="106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3" name="Google Shape;423;p46"/>
          <p:cNvCxnSpPr/>
          <p:nvPr/>
        </p:nvCxnSpPr>
        <p:spPr>
          <a:xfrm>
            <a:off x="6916600" y="4522975"/>
            <a:ext cx="0" cy="620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6" y="1062300"/>
            <a:ext cx="5314950" cy="13049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237" y="1566472"/>
            <a:ext cx="3232384" cy="3400543"/>
          </a:xfrm>
          <a:prstGeom prst="rect">
            <a:avLst/>
          </a:prstGeom>
        </p:spPr>
      </p:pic>
      <p:sp>
        <p:nvSpPr>
          <p:cNvPr id="4" name="直線圖說文字 1 3"/>
          <p:cNvSpPr/>
          <p:nvPr/>
        </p:nvSpPr>
        <p:spPr>
          <a:xfrm>
            <a:off x="367259" y="2649205"/>
            <a:ext cx="1805205" cy="1731363"/>
          </a:xfrm>
          <a:prstGeom prst="borderCallout1">
            <a:avLst>
              <a:gd name="adj1" fmla="val 6196"/>
              <a:gd name="adj2" fmla="val 114622"/>
              <a:gd name="adj3" fmla="val -36851"/>
              <a:gd name="adj4" fmla="val 198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zh-TW" altLang="en-US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班的同學表現較其他班理想。</a:t>
            </a:r>
            <a:r>
              <a:rPr lang="en-US" altLang="zh-TW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同級可以在共備互相交流，優化整級的學與教。</a:t>
            </a:r>
            <a:endParaRPr lang="zh-TW" altLang="en-US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直線圖說文字 1 8"/>
          <p:cNvSpPr/>
          <p:nvPr/>
        </p:nvSpPr>
        <p:spPr>
          <a:xfrm>
            <a:off x="3632848" y="3050500"/>
            <a:ext cx="1805205" cy="921893"/>
          </a:xfrm>
          <a:prstGeom prst="borderCallout1">
            <a:avLst>
              <a:gd name="adj1" fmla="val 7927"/>
              <a:gd name="adj2" fmla="val 110886"/>
              <a:gd name="adj3" fmla="val -84861"/>
              <a:gd name="adj4" fmla="val 181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這是一條信度及效度高的題目</a:t>
            </a:r>
            <a:r>
              <a:rPr lang="en-US" altLang="zh-TW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老師相信學生而充分掌握立體圖形的頂、棱和面。</a:t>
            </a:r>
            <a:endParaRPr lang="zh-TW" altLang="en-US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84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8"/>
          <p:cNvSpPr txBox="1">
            <a:spLocks noGrp="1"/>
          </p:cNvSpPr>
          <p:nvPr>
            <p:ph type="ctrTitle"/>
          </p:nvPr>
        </p:nvSpPr>
        <p:spPr>
          <a:xfrm flipH="1">
            <a:off x="2260329" y="219380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跟進數據分析報告</a:t>
            </a:r>
          </a:p>
        </p:txBody>
      </p:sp>
      <p:sp>
        <p:nvSpPr>
          <p:cNvPr id="441" name="Google Shape;441;p48"/>
          <p:cNvSpPr txBox="1">
            <a:spLocks noGrp="1"/>
          </p:cNvSpPr>
          <p:nvPr>
            <p:ph type="title" idx="2"/>
          </p:nvPr>
        </p:nvSpPr>
        <p:spPr>
          <a:xfrm flipH="1">
            <a:off x="2260329" y="188198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cxnSp>
        <p:nvCxnSpPr>
          <p:cNvPr id="442" name="Google Shape;442;p48"/>
          <p:cNvCxnSpPr/>
          <p:nvPr/>
        </p:nvCxnSpPr>
        <p:spPr>
          <a:xfrm>
            <a:off x="2162075" y="-35700"/>
            <a:ext cx="0" cy="2382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9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861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跟進數據分析報告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19" y="1214203"/>
            <a:ext cx="6581148" cy="1880328"/>
          </a:xfrm>
          <a:prstGeom prst="rect">
            <a:avLst/>
          </a:prstGeom>
        </p:spPr>
      </p:pic>
      <p:sp>
        <p:nvSpPr>
          <p:cNvPr id="27" name="直線圖說文字 1 26"/>
          <p:cNvSpPr/>
          <p:nvPr/>
        </p:nvSpPr>
        <p:spPr>
          <a:xfrm>
            <a:off x="6640643" y="3594093"/>
            <a:ext cx="1805205" cy="1293208"/>
          </a:xfrm>
          <a:prstGeom prst="borderCallout1">
            <a:avLst>
              <a:gd name="adj1" fmla="val -8754"/>
              <a:gd name="adj2" fmla="val 22033"/>
              <a:gd name="adj3" fmla="val -45308"/>
              <a:gd name="adj4" fmla="val -63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四年級學生在認識八個主要方向表現不理想，科任需要為學生進行鞏固練習。</a:t>
            </a:r>
            <a:endParaRPr lang="zh-TW" altLang="en-US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9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861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跟進數據分析報告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6" y="1214203"/>
            <a:ext cx="8904642" cy="1323420"/>
          </a:xfrm>
          <a:prstGeom prst="rect">
            <a:avLst/>
          </a:prstGeom>
        </p:spPr>
      </p:pic>
      <p:sp>
        <p:nvSpPr>
          <p:cNvPr id="27" name="直線圖說文字 1 26"/>
          <p:cNvSpPr/>
          <p:nvPr/>
        </p:nvSpPr>
        <p:spPr>
          <a:xfrm>
            <a:off x="3777522" y="2829594"/>
            <a:ext cx="3401630" cy="1727416"/>
          </a:xfrm>
          <a:prstGeom prst="borderCallout1">
            <a:avLst>
              <a:gd name="adj1" fmla="val 13434"/>
              <a:gd name="adj2" fmla="val 104382"/>
              <a:gd name="adj3" fmla="val -33251"/>
              <a:gd name="adj4" fmla="val 129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四年級學生進行鞏固練習後，需要進行後測，後測成績「</a:t>
            </a:r>
            <a:r>
              <a:rPr lang="en-US" altLang="zh-TW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SPSS</a:t>
            </a:r>
            <a:r>
              <a:rPr lang="zh-TW" altLang="en-US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」分析。數據反映學生經過老師的回饋跟進後，可以成功掌握「認識八個主要方向」的評估重點。</a:t>
            </a:r>
            <a:endParaRPr lang="zh-TW" altLang="en-US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8153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63" y="1292511"/>
            <a:ext cx="5562600" cy="1419225"/>
          </a:xfrm>
          <a:prstGeom prst="rect">
            <a:avLst/>
          </a:prstGeom>
        </p:spPr>
      </p:pic>
      <p:sp>
        <p:nvSpPr>
          <p:cNvPr id="5" name="Google Shape;448;p49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861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跟進數據分析報告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直線圖說文字 1 5"/>
          <p:cNvSpPr/>
          <p:nvPr/>
        </p:nvSpPr>
        <p:spPr>
          <a:xfrm>
            <a:off x="4901784" y="3166872"/>
            <a:ext cx="3401630" cy="1727416"/>
          </a:xfrm>
          <a:prstGeom prst="borderCallout1">
            <a:avLst>
              <a:gd name="adj1" fmla="val -6959"/>
              <a:gd name="adj2" fmla="val 10959"/>
              <a:gd name="adj3" fmla="val -30647"/>
              <a:gd name="adj4" fmla="val 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四年級學生</a:t>
            </a:r>
            <a:r>
              <a:rPr lang="zh-TW" altLang="en-US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第三學期的考試的數據反映，四年級同學經過第二學期的鞏固練習後，已能掌握這個評估重點。</a:t>
            </a:r>
            <a:endParaRPr lang="zh-TW" altLang="en-US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3847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1"/>
          <p:cNvSpPr txBox="1">
            <a:spLocks noGrp="1"/>
          </p:cNvSpPr>
          <p:nvPr>
            <p:ph type="ctrTitle"/>
          </p:nvPr>
        </p:nvSpPr>
        <p:spPr>
          <a:xfrm flipH="1">
            <a:off x="1698072" y="21784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校本未來的發展方向</a:t>
            </a:r>
          </a:p>
        </p:txBody>
      </p:sp>
      <p:sp>
        <p:nvSpPr>
          <p:cNvPr id="563" name="Google Shape;563;p51"/>
          <p:cNvSpPr txBox="1">
            <a:spLocks noGrp="1"/>
          </p:cNvSpPr>
          <p:nvPr>
            <p:ph type="title" idx="2"/>
          </p:nvPr>
        </p:nvSpPr>
        <p:spPr>
          <a:xfrm flipH="1">
            <a:off x="3914472" y="18666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cxnSp>
        <p:nvCxnSpPr>
          <p:cNvPr id="564" name="Google Shape;564;p51"/>
          <p:cNvCxnSpPr/>
          <p:nvPr/>
        </p:nvCxnSpPr>
        <p:spPr>
          <a:xfrm>
            <a:off x="7015900" y="-35700"/>
            <a:ext cx="0" cy="2382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2"/>
          <p:cNvSpPr txBox="1">
            <a:spLocks noGrp="1"/>
          </p:cNvSpPr>
          <p:nvPr>
            <p:ph type="ctrTitle"/>
          </p:nvPr>
        </p:nvSpPr>
        <p:spPr>
          <a:xfrm>
            <a:off x="1964851" y="136448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校本未來的發展方向</a:t>
            </a:r>
            <a:endParaRPr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6905" y="1197479"/>
            <a:ext cx="66931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建立屬於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中文和英文格式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SPSS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利用評估重點表優化試卷的效度及信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教學法成效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追蹤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讓學生能夠在「評估中學習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繼續利用報告優化教學及同儕分享的氛圍</a:t>
            </a:r>
          </a:p>
        </p:txBody>
      </p:sp>
      <p:grpSp>
        <p:nvGrpSpPr>
          <p:cNvPr id="32" name="Google Shape;4662;p62"/>
          <p:cNvGrpSpPr/>
          <p:nvPr/>
        </p:nvGrpSpPr>
        <p:grpSpPr>
          <a:xfrm>
            <a:off x="7179151" y="3432747"/>
            <a:ext cx="1520758" cy="1295883"/>
            <a:chOff x="-61783350" y="2297100"/>
            <a:chExt cx="316650" cy="316650"/>
          </a:xfrm>
          <a:solidFill>
            <a:schemeClr val="tx1"/>
          </a:solidFill>
        </p:grpSpPr>
        <p:sp>
          <p:nvSpPr>
            <p:cNvPr id="33" name="Google Shape;4663;p62"/>
            <p:cNvSpPr/>
            <p:nvPr/>
          </p:nvSpPr>
          <p:spPr>
            <a:xfrm>
              <a:off x="-61783350" y="2297100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664;p62"/>
            <p:cNvSpPr/>
            <p:nvPr/>
          </p:nvSpPr>
          <p:spPr>
            <a:xfrm>
              <a:off x="-61742375" y="2387675"/>
              <a:ext cx="275675" cy="151250"/>
            </a:xfrm>
            <a:custGeom>
              <a:avLst/>
              <a:gdLst/>
              <a:ahLst/>
              <a:cxnLst/>
              <a:rect l="l" t="t" r="r" b="b"/>
              <a:pathLst>
                <a:path w="11027" h="6050" extrusionOk="0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4319;p61"/>
          <p:cNvGrpSpPr/>
          <p:nvPr/>
        </p:nvGrpSpPr>
        <p:grpSpPr>
          <a:xfrm>
            <a:off x="7179151" y="1669726"/>
            <a:ext cx="920629" cy="813046"/>
            <a:chOff x="3282325" y="2035675"/>
            <a:chExt cx="459575" cy="454825"/>
          </a:xfrm>
          <a:solidFill>
            <a:schemeClr val="tx1"/>
          </a:solidFill>
        </p:grpSpPr>
        <p:sp>
          <p:nvSpPr>
            <p:cNvPr id="36" name="Google Shape;4320;p61"/>
            <p:cNvSpPr/>
            <p:nvPr/>
          </p:nvSpPr>
          <p:spPr>
            <a:xfrm>
              <a:off x="3337050" y="2234125"/>
              <a:ext cx="85925" cy="206325"/>
            </a:xfrm>
            <a:custGeom>
              <a:avLst/>
              <a:gdLst/>
              <a:ahLst/>
              <a:cxnLst/>
              <a:rect l="l" t="t" r="r" b="b"/>
              <a:pathLst>
                <a:path w="3437" h="8253" extrusionOk="0">
                  <a:moveTo>
                    <a:pt x="2305" y="1133"/>
                  </a:moveTo>
                  <a:lnTo>
                    <a:pt x="2305" y="7120"/>
                  </a:lnTo>
                  <a:lnTo>
                    <a:pt x="1133" y="7120"/>
                  </a:lnTo>
                  <a:lnTo>
                    <a:pt x="1133" y="1133"/>
                  </a:lnTo>
                  <a:close/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lnTo>
                    <a:pt x="1" y="7688"/>
                  </a:lnTo>
                  <a:cubicBezTo>
                    <a:pt x="1" y="7999"/>
                    <a:pt x="254" y="8253"/>
                    <a:pt x="568" y="8253"/>
                  </a:cubicBezTo>
                  <a:lnTo>
                    <a:pt x="2869" y="8253"/>
                  </a:lnTo>
                  <a:cubicBezTo>
                    <a:pt x="3183" y="8253"/>
                    <a:pt x="3437" y="7999"/>
                    <a:pt x="3437" y="7688"/>
                  </a:cubicBezTo>
                  <a:lnTo>
                    <a:pt x="3437" y="568"/>
                  </a:lnTo>
                  <a:cubicBezTo>
                    <a:pt x="3437" y="254"/>
                    <a:pt x="3183" y="0"/>
                    <a:pt x="28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" name="Google Shape;4321;p61"/>
            <p:cNvSpPr/>
            <p:nvPr/>
          </p:nvSpPr>
          <p:spPr>
            <a:xfrm>
              <a:off x="3451275" y="2175475"/>
              <a:ext cx="84925" cy="264975"/>
            </a:xfrm>
            <a:custGeom>
              <a:avLst/>
              <a:gdLst/>
              <a:ahLst/>
              <a:cxnLst/>
              <a:rect l="l" t="t" r="r" b="b"/>
              <a:pathLst>
                <a:path w="3397" h="10599" extrusionOk="0">
                  <a:moveTo>
                    <a:pt x="2265" y="1133"/>
                  </a:moveTo>
                  <a:lnTo>
                    <a:pt x="2265" y="9466"/>
                  </a:lnTo>
                  <a:lnTo>
                    <a:pt x="1132" y="9466"/>
                  </a:lnTo>
                  <a:lnTo>
                    <a:pt x="1132" y="1133"/>
                  </a:lnTo>
                  <a:close/>
                  <a:moveTo>
                    <a:pt x="565" y="0"/>
                  </a:moveTo>
                  <a:cubicBezTo>
                    <a:pt x="254" y="0"/>
                    <a:pt x="0" y="254"/>
                    <a:pt x="0" y="565"/>
                  </a:cubicBezTo>
                  <a:lnTo>
                    <a:pt x="0" y="10034"/>
                  </a:lnTo>
                  <a:cubicBezTo>
                    <a:pt x="0" y="10345"/>
                    <a:pt x="254" y="10599"/>
                    <a:pt x="565" y="10599"/>
                  </a:cubicBezTo>
                  <a:lnTo>
                    <a:pt x="2829" y="10599"/>
                  </a:lnTo>
                  <a:cubicBezTo>
                    <a:pt x="3143" y="10599"/>
                    <a:pt x="3397" y="10345"/>
                    <a:pt x="3397" y="10034"/>
                  </a:cubicBezTo>
                  <a:lnTo>
                    <a:pt x="3397" y="565"/>
                  </a:lnTo>
                  <a:cubicBezTo>
                    <a:pt x="3397" y="254"/>
                    <a:pt x="3143" y="0"/>
                    <a:pt x="2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" name="Google Shape;4322;p61"/>
            <p:cNvSpPr/>
            <p:nvPr/>
          </p:nvSpPr>
          <p:spPr>
            <a:xfrm>
              <a:off x="3564500" y="2116825"/>
              <a:ext cx="84950" cy="323625"/>
            </a:xfrm>
            <a:custGeom>
              <a:avLst/>
              <a:gdLst/>
              <a:ahLst/>
              <a:cxnLst/>
              <a:rect l="l" t="t" r="r" b="b"/>
              <a:pathLst>
                <a:path w="3398" h="12945" extrusionOk="0">
                  <a:moveTo>
                    <a:pt x="2265" y="1132"/>
                  </a:moveTo>
                  <a:lnTo>
                    <a:pt x="2265" y="11812"/>
                  </a:lnTo>
                  <a:lnTo>
                    <a:pt x="1133" y="11812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12380"/>
                  </a:lnTo>
                  <a:cubicBezTo>
                    <a:pt x="0" y="12691"/>
                    <a:pt x="254" y="12945"/>
                    <a:pt x="565" y="12945"/>
                  </a:cubicBezTo>
                  <a:lnTo>
                    <a:pt x="2829" y="12945"/>
                  </a:lnTo>
                  <a:cubicBezTo>
                    <a:pt x="3144" y="12945"/>
                    <a:pt x="3397" y="12691"/>
                    <a:pt x="3397" y="12380"/>
                  </a:cubicBezTo>
                  <a:lnTo>
                    <a:pt x="3397" y="565"/>
                  </a:lnTo>
                  <a:cubicBezTo>
                    <a:pt x="3397" y="251"/>
                    <a:pt x="3144" y="0"/>
                    <a:pt x="2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" name="Google Shape;4323;p61"/>
            <p:cNvSpPr/>
            <p:nvPr/>
          </p:nvSpPr>
          <p:spPr>
            <a:xfrm>
              <a:off x="3282325" y="2035675"/>
              <a:ext cx="459575" cy="454825"/>
            </a:xfrm>
            <a:custGeom>
              <a:avLst/>
              <a:gdLst/>
              <a:ahLst/>
              <a:cxnLst/>
              <a:rect l="l" t="t" r="r" b="b"/>
              <a:pathLst>
                <a:path w="18383" h="18193" extrusionOk="0">
                  <a:moveTo>
                    <a:pt x="568" y="0"/>
                  </a:moveTo>
                  <a:cubicBezTo>
                    <a:pt x="254" y="0"/>
                    <a:pt x="1" y="251"/>
                    <a:pt x="1" y="565"/>
                  </a:cubicBezTo>
                  <a:lnTo>
                    <a:pt x="1" y="17625"/>
                  </a:lnTo>
                  <a:cubicBezTo>
                    <a:pt x="1" y="17939"/>
                    <a:pt x="254" y="18192"/>
                    <a:pt x="568" y="18192"/>
                  </a:cubicBezTo>
                  <a:lnTo>
                    <a:pt x="17815" y="18192"/>
                  </a:lnTo>
                  <a:cubicBezTo>
                    <a:pt x="18129" y="18192"/>
                    <a:pt x="18383" y="17939"/>
                    <a:pt x="18383" y="17625"/>
                  </a:cubicBezTo>
                  <a:cubicBezTo>
                    <a:pt x="18383" y="17311"/>
                    <a:pt x="18129" y="17060"/>
                    <a:pt x="17815" y="17060"/>
                  </a:cubicBezTo>
                  <a:lnTo>
                    <a:pt x="1133" y="17060"/>
                  </a:lnTo>
                  <a:lnTo>
                    <a:pt x="1133" y="565"/>
                  </a:lnTo>
                  <a:cubicBezTo>
                    <a:pt x="1133" y="251"/>
                    <a:pt x="879" y="0"/>
                    <a:pt x="5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40" name="Google Shape;403;p45"/>
          <p:cNvCxnSpPr/>
          <p:nvPr/>
        </p:nvCxnSpPr>
        <p:spPr>
          <a:xfrm>
            <a:off x="2450892" y="849189"/>
            <a:ext cx="421973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2"/>
          <p:cNvSpPr txBox="1">
            <a:spLocks noGrp="1"/>
          </p:cNvSpPr>
          <p:nvPr>
            <p:ph type="ctrTitle"/>
          </p:nvPr>
        </p:nvSpPr>
        <p:spPr>
          <a:xfrm>
            <a:off x="1964851" y="136448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QTN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計劃發展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方向</a:t>
            </a:r>
            <a:endParaRPr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6905" y="1197479"/>
            <a:ext cx="66931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與合作學校進行備課，並透過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SPSS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分析報告優化學與教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運用不同的數據分析系統，讓老師可以更了解學生的學習表現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與合作的學校，一起優化評估重點表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更有系統地分析包含多個評估重點題目的學生表現</a:t>
            </a: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2" name="Google Shape;4662;p62"/>
          <p:cNvGrpSpPr/>
          <p:nvPr/>
        </p:nvGrpSpPr>
        <p:grpSpPr>
          <a:xfrm>
            <a:off x="7415955" y="3170419"/>
            <a:ext cx="1267582" cy="786217"/>
            <a:chOff x="-61783350" y="2297100"/>
            <a:chExt cx="316650" cy="316650"/>
          </a:xfrm>
          <a:solidFill>
            <a:schemeClr val="tx1"/>
          </a:solidFill>
        </p:grpSpPr>
        <p:sp>
          <p:nvSpPr>
            <p:cNvPr id="33" name="Google Shape;4663;p62"/>
            <p:cNvSpPr/>
            <p:nvPr/>
          </p:nvSpPr>
          <p:spPr>
            <a:xfrm>
              <a:off x="-61783350" y="2297100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664;p62"/>
            <p:cNvSpPr/>
            <p:nvPr/>
          </p:nvSpPr>
          <p:spPr>
            <a:xfrm>
              <a:off x="-61742375" y="2387675"/>
              <a:ext cx="275675" cy="151250"/>
            </a:xfrm>
            <a:custGeom>
              <a:avLst/>
              <a:gdLst/>
              <a:ahLst/>
              <a:cxnLst/>
              <a:rect l="l" t="t" r="r" b="b"/>
              <a:pathLst>
                <a:path w="11027" h="6050" extrusionOk="0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4319;p61"/>
          <p:cNvGrpSpPr/>
          <p:nvPr/>
        </p:nvGrpSpPr>
        <p:grpSpPr>
          <a:xfrm>
            <a:off x="7711302" y="1444873"/>
            <a:ext cx="920629" cy="813046"/>
            <a:chOff x="3282325" y="2035675"/>
            <a:chExt cx="459575" cy="454825"/>
          </a:xfrm>
          <a:solidFill>
            <a:schemeClr val="tx1"/>
          </a:solidFill>
        </p:grpSpPr>
        <p:sp>
          <p:nvSpPr>
            <p:cNvPr id="36" name="Google Shape;4320;p61"/>
            <p:cNvSpPr/>
            <p:nvPr/>
          </p:nvSpPr>
          <p:spPr>
            <a:xfrm>
              <a:off x="3337050" y="2234125"/>
              <a:ext cx="85925" cy="206325"/>
            </a:xfrm>
            <a:custGeom>
              <a:avLst/>
              <a:gdLst/>
              <a:ahLst/>
              <a:cxnLst/>
              <a:rect l="l" t="t" r="r" b="b"/>
              <a:pathLst>
                <a:path w="3437" h="8253" extrusionOk="0">
                  <a:moveTo>
                    <a:pt x="2305" y="1133"/>
                  </a:moveTo>
                  <a:lnTo>
                    <a:pt x="2305" y="7120"/>
                  </a:lnTo>
                  <a:lnTo>
                    <a:pt x="1133" y="7120"/>
                  </a:lnTo>
                  <a:lnTo>
                    <a:pt x="1133" y="1133"/>
                  </a:lnTo>
                  <a:close/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lnTo>
                    <a:pt x="1" y="7688"/>
                  </a:lnTo>
                  <a:cubicBezTo>
                    <a:pt x="1" y="7999"/>
                    <a:pt x="254" y="8253"/>
                    <a:pt x="568" y="8253"/>
                  </a:cubicBezTo>
                  <a:lnTo>
                    <a:pt x="2869" y="8253"/>
                  </a:lnTo>
                  <a:cubicBezTo>
                    <a:pt x="3183" y="8253"/>
                    <a:pt x="3437" y="7999"/>
                    <a:pt x="3437" y="7688"/>
                  </a:cubicBezTo>
                  <a:lnTo>
                    <a:pt x="3437" y="568"/>
                  </a:lnTo>
                  <a:cubicBezTo>
                    <a:pt x="3437" y="254"/>
                    <a:pt x="3183" y="0"/>
                    <a:pt x="28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" name="Google Shape;4321;p61"/>
            <p:cNvSpPr/>
            <p:nvPr/>
          </p:nvSpPr>
          <p:spPr>
            <a:xfrm>
              <a:off x="3451275" y="2175475"/>
              <a:ext cx="84925" cy="264975"/>
            </a:xfrm>
            <a:custGeom>
              <a:avLst/>
              <a:gdLst/>
              <a:ahLst/>
              <a:cxnLst/>
              <a:rect l="l" t="t" r="r" b="b"/>
              <a:pathLst>
                <a:path w="3397" h="10599" extrusionOk="0">
                  <a:moveTo>
                    <a:pt x="2265" y="1133"/>
                  </a:moveTo>
                  <a:lnTo>
                    <a:pt x="2265" y="9466"/>
                  </a:lnTo>
                  <a:lnTo>
                    <a:pt x="1132" y="9466"/>
                  </a:lnTo>
                  <a:lnTo>
                    <a:pt x="1132" y="1133"/>
                  </a:lnTo>
                  <a:close/>
                  <a:moveTo>
                    <a:pt x="565" y="0"/>
                  </a:moveTo>
                  <a:cubicBezTo>
                    <a:pt x="254" y="0"/>
                    <a:pt x="0" y="254"/>
                    <a:pt x="0" y="565"/>
                  </a:cubicBezTo>
                  <a:lnTo>
                    <a:pt x="0" y="10034"/>
                  </a:lnTo>
                  <a:cubicBezTo>
                    <a:pt x="0" y="10345"/>
                    <a:pt x="254" y="10599"/>
                    <a:pt x="565" y="10599"/>
                  </a:cubicBezTo>
                  <a:lnTo>
                    <a:pt x="2829" y="10599"/>
                  </a:lnTo>
                  <a:cubicBezTo>
                    <a:pt x="3143" y="10599"/>
                    <a:pt x="3397" y="10345"/>
                    <a:pt x="3397" y="10034"/>
                  </a:cubicBezTo>
                  <a:lnTo>
                    <a:pt x="3397" y="565"/>
                  </a:lnTo>
                  <a:cubicBezTo>
                    <a:pt x="3397" y="254"/>
                    <a:pt x="3143" y="0"/>
                    <a:pt x="2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" name="Google Shape;4322;p61"/>
            <p:cNvSpPr/>
            <p:nvPr/>
          </p:nvSpPr>
          <p:spPr>
            <a:xfrm>
              <a:off x="3564500" y="2116825"/>
              <a:ext cx="84950" cy="323625"/>
            </a:xfrm>
            <a:custGeom>
              <a:avLst/>
              <a:gdLst/>
              <a:ahLst/>
              <a:cxnLst/>
              <a:rect l="l" t="t" r="r" b="b"/>
              <a:pathLst>
                <a:path w="3398" h="12945" extrusionOk="0">
                  <a:moveTo>
                    <a:pt x="2265" y="1132"/>
                  </a:moveTo>
                  <a:lnTo>
                    <a:pt x="2265" y="11812"/>
                  </a:lnTo>
                  <a:lnTo>
                    <a:pt x="1133" y="11812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12380"/>
                  </a:lnTo>
                  <a:cubicBezTo>
                    <a:pt x="0" y="12691"/>
                    <a:pt x="254" y="12945"/>
                    <a:pt x="565" y="12945"/>
                  </a:cubicBezTo>
                  <a:lnTo>
                    <a:pt x="2829" y="12945"/>
                  </a:lnTo>
                  <a:cubicBezTo>
                    <a:pt x="3144" y="12945"/>
                    <a:pt x="3397" y="12691"/>
                    <a:pt x="3397" y="12380"/>
                  </a:cubicBezTo>
                  <a:lnTo>
                    <a:pt x="3397" y="565"/>
                  </a:lnTo>
                  <a:cubicBezTo>
                    <a:pt x="3397" y="251"/>
                    <a:pt x="3144" y="0"/>
                    <a:pt x="2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" name="Google Shape;4323;p61"/>
            <p:cNvSpPr/>
            <p:nvPr/>
          </p:nvSpPr>
          <p:spPr>
            <a:xfrm>
              <a:off x="3282325" y="2035675"/>
              <a:ext cx="459575" cy="454825"/>
            </a:xfrm>
            <a:custGeom>
              <a:avLst/>
              <a:gdLst/>
              <a:ahLst/>
              <a:cxnLst/>
              <a:rect l="l" t="t" r="r" b="b"/>
              <a:pathLst>
                <a:path w="18383" h="18193" extrusionOk="0">
                  <a:moveTo>
                    <a:pt x="568" y="0"/>
                  </a:moveTo>
                  <a:cubicBezTo>
                    <a:pt x="254" y="0"/>
                    <a:pt x="1" y="251"/>
                    <a:pt x="1" y="565"/>
                  </a:cubicBezTo>
                  <a:lnTo>
                    <a:pt x="1" y="17625"/>
                  </a:lnTo>
                  <a:cubicBezTo>
                    <a:pt x="1" y="17939"/>
                    <a:pt x="254" y="18192"/>
                    <a:pt x="568" y="18192"/>
                  </a:cubicBezTo>
                  <a:lnTo>
                    <a:pt x="17815" y="18192"/>
                  </a:lnTo>
                  <a:cubicBezTo>
                    <a:pt x="18129" y="18192"/>
                    <a:pt x="18383" y="17939"/>
                    <a:pt x="18383" y="17625"/>
                  </a:cubicBezTo>
                  <a:cubicBezTo>
                    <a:pt x="18383" y="17311"/>
                    <a:pt x="18129" y="17060"/>
                    <a:pt x="17815" y="17060"/>
                  </a:cubicBezTo>
                  <a:lnTo>
                    <a:pt x="1133" y="17060"/>
                  </a:lnTo>
                  <a:lnTo>
                    <a:pt x="1133" y="565"/>
                  </a:lnTo>
                  <a:cubicBezTo>
                    <a:pt x="1133" y="251"/>
                    <a:pt x="879" y="0"/>
                    <a:pt x="5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40" name="Google Shape;403;p45"/>
          <p:cNvCxnSpPr/>
          <p:nvPr/>
        </p:nvCxnSpPr>
        <p:spPr>
          <a:xfrm>
            <a:off x="2450892" y="849189"/>
            <a:ext cx="421973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67039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3"/>
          <p:cNvSpPr txBox="1">
            <a:spLocks noGrp="1"/>
          </p:cNvSpPr>
          <p:nvPr>
            <p:ph type="subTitle" idx="1"/>
          </p:nvPr>
        </p:nvSpPr>
        <p:spPr>
          <a:xfrm>
            <a:off x="2152500" y="2494850"/>
            <a:ext cx="4839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 smtClean="0"/>
              <a:t>Q&amp;A</a:t>
            </a:r>
            <a:endParaRPr sz="4800" dirty="0"/>
          </a:p>
        </p:txBody>
      </p:sp>
      <p:sp>
        <p:nvSpPr>
          <p:cNvPr id="603" name="Google Shape;603;p53"/>
          <p:cNvSpPr txBox="1">
            <a:spLocks noGrp="1"/>
          </p:cNvSpPr>
          <p:nvPr>
            <p:ph type="ctrTitle"/>
          </p:nvPr>
        </p:nvSpPr>
        <p:spPr>
          <a:xfrm flipH="1">
            <a:off x="1974150" y="1161000"/>
            <a:ext cx="5195700" cy="136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謝謝各位</a:t>
            </a:r>
            <a:endParaRPr dirty="0"/>
          </a:p>
        </p:txBody>
      </p:sp>
      <p:cxnSp>
        <p:nvCxnSpPr>
          <p:cNvPr id="604" name="Google Shape;604;p53"/>
          <p:cNvCxnSpPr/>
          <p:nvPr/>
        </p:nvCxnSpPr>
        <p:spPr>
          <a:xfrm rot="10800000">
            <a:off x="8156400" y="630088"/>
            <a:ext cx="1236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7" name="Google Shape;617;p53"/>
          <p:cNvCxnSpPr/>
          <p:nvPr/>
        </p:nvCxnSpPr>
        <p:spPr>
          <a:xfrm rot="10800000">
            <a:off x="-125" y="4765850"/>
            <a:ext cx="958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ctrTitle"/>
          </p:nvPr>
        </p:nvSpPr>
        <p:spPr>
          <a:xfrm>
            <a:off x="3385875" y="2098650"/>
            <a:ext cx="2372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分享流程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5" name="Google Shape;155;p32"/>
          <p:cNvSpPr txBox="1">
            <a:spLocks noGrp="1"/>
          </p:cNvSpPr>
          <p:nvPr>
            <p:ph type="ctrTitle" idx="2"/>
          </p:nvPr>
        </p:nvSpPr>
        <p:spPr>
          <a:xfrm>
            <a:off x="442050" y="544448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學校簡介</a:t>
            </a:r>
            <a:endParaRPr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7" name="Google Shape;157;p32"/>
          <p:cNvSpPr txBox="1">
            <a:spLocks noGrp="1"/>
          </p:cNvSpPr>
          <p:nvPr>
            <p:ph type="ctrTitle" idx="9"/>
          </p:nvPr>
        </p:nvSpPr>
        <p:spPr>
          <a:xfrm>
            <a:off x="442050" y="1486280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發展過程</a:t>
            </a:r>
            <a:endParaRPr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9" name="Google Shape;159;p32"/>
          <p:cNvSpPr txBox="1">
            <a:spLocks noGrp="1"/>
          </p:cNvSpPr>
          <p:nvPr>
            <p:ph type="title" idx="3"/>
          </p:nvPr>
        </p:nvSpPr>
        <p:spPr>
          <a:xfrm>
            <a:off x="2118448" y="54444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60" name="Google Shape;160;p32"/>
          <p:cNvSpPr txBox="1">
            <a:spLocks noGrp="1"/>
          </p:cNvSpPr>
          <p:nvPr>
            <p:ph type="title" idx="5"/>
          </p:nvPr>
        </p:nvSpPr>
        <p:spPr>
          <a:xfrm>
            <a:off x="2105406" y="248716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title" idx="4"/>
          </p:nvPr>
        </p:nvSpPr>
        <p:spPr>
          <a:xfrm>
            <a:off x="2105406" y="151580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cxnSp>
        <p:nvCxnSpPr>
          <p:cNvPr id="162" name="Google Shape;162;p32"/>
          <p:cNvCxnSpPr/>
          <p:nvPr/>
        </p:nvCxnSpPr>
        <p:spPr>
          <a:xfrm>
            <a:off x="3297225" y="0"/>
            <a:ext cx="0" cy="239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32"/>
          <p:cNvCxnSpPr/>
          <p:nvPr/>
        </p:nvCxnSpPr>
        <p:spPr>
          <a:xfrm>
            <a:off x="5861950" y="3131400"/>
            <a:ext cx="0" cy="203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32"/>
          <p:cNvSpPr txBox="1">
            <a:spLocks noGrp="1"/>
          </p:cNvSpPr>
          <p:nvPr>
            <p:ph type="title" idx="6"/>
          </p:nvPr>
        </p:nvSpPr>
        <p:spPr>
          <a:xfrm>
            <a:off x="5922008" y="2092638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title" idx="7"/>
          </p:nvPr>
        </p:nvSpPr>
        <p:spPr>
          <a:xfrm>
            <a:off x="5922008" y="3112336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66" name="Google Shape;166;p32"/>
          <p:cNvSpPr txBox="1">
            <a:spLocks noGrp="1"/>
          </p:cNvSpPr>
          <p:nvPr>
            <p:ph type="title" idx="8"/>
          </p:nvPr>
        </p:nvSpPr>
        <p:spPr>
          <a:xfrm>
            <a:off x="5922008" y="4132033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67" name="Google Shape;167;p32"/>
          <p:cNvSpPr txBox="1">
            <a:spLocks noGrp="1"/>
          </p:cNvSpPr>
          <p:nvPr>
            <p:ph type="ctrTitle" idx="14"/>
          </p:nvPr>
        </p:nvSpPr>
        <p:spPr>
          <a:xfrm>
            <a:off x="442050" y="2428004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校內的發展</a:t>
            </a:r>
            <a:endParaRPr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9" name="Google Shape;169;p32"/>
          <p:cNvSpPr txBox="1">
            <a:spLocks noGrp="1"/>
          </p:cNvSpPr>
          <p:nvPr>
            <p:ph type="ctrTitle" idx="16"/>
          </p:nvPr>
        </p:nvSpPr>
        <p:spPr>
          <a:xfrm>
            <a:off x="6624181" y="2104800"/>
            <a:ext cx="2519819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閱讀數據分析報告</a:t>
            </a:r>
            <a:endParaRPr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1" name="Google Shape;171;p32"/>
          <p:cNvSpPr txBox="1">
            <a:spLocks noGrp="1"/>
          </p:cNvSpPr>
          <p:nvPr>
            <p:ph type="ctrTitle" idx="18"/>
          </p:nvPr>
        </p:nvSpPr>
        <p:spPr>
          <a:xfrm>
            <a:off x="6665559" y="3100174"/>
            <a:ext cx="2266298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跟進數據分析報告</a:t>
            </a:r>
            <a:endParaRPr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3" name="Google Shape;173;p32"/>
          <p:cNvSpPr txBox="1">
            <a:spLocks noGrp="1"/>
          </p:cNvSpPr>
          <p:nvPr>
            <p:ph type="ctrTitle" idx="20"/>
          </p:nvPr>
        </p:nvSpPr>
        <p:spPr>
          <a:xfrm>
            <a:off x="6651881" y="4119871"/>
            <a:ext cx="22799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校本未來的發展方向</a:t>
            </a:r>
            <a:endParaRPr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>
            <a:spLocks noGrp="1"/>
          </p:cNvSpPr>
          <p:nvPr>
            <p:ph type="ctrTitle"/>
          </p:nvPr>
        </p:nvSpPr>
        <p:spPr>
          <a:xfrm flipH="1">
            <a:off x="1147650" y="30851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學校簡介</a:t>
            </a:r>
          </a:p>
        </p:txBody>
      </p:sp>
      <p:sp>
        <p:nvSpPr>
          <p:cNvPr id="180" name="Google Shape;180;p33"/>
          <p:cNvSpPr txBox="1">
            <a:spLocks noGrp="1"/>
          </p:cNvSpPr>
          <p:nvPr>
            <p:ph type="title" idx="2"/>
          </p:nvPr>
        </p:nvSpPr>
        <p:spPr>
          <a:xfrm flipH="1">
            <a:off x="11475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181" name="Google Shape;181;p33"/>
          <p:cNvCxnSpPr/>
          <p:nvPr/>
        </p:nvCxnSpPr>
        <p:spPr>
          <a:xfrm>
            <a:off x="0" y="4028275"/>
            <a:ext cx="1561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2" name="Google Shape;182;p33"/>
          <p:cNvSpPr txBox="1">
            <a:spLocks noGrp="1"/>
          </p:cNvSpPr>
          <p:nvPr>
            <p:ph type="subTitle" idx="1"/>
          </p:nvPr>
        </p:nvSpPr>
        <p:spPr>
          <a:xfrm>
            <a:off x="1147575" y="4028959"/>
            <a:ext cx="527571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QTN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建立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數據分析系統，提升「以評估作為學習」的評估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素養的夥伴學校</a:t>
            </a:r>
            <a:endParaRPr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>
            <a:spLocks noGrp="1"/>
          </p:cNvSpPr>
          <p:nvPr>
            <p:ph type="ctrTitle"/>
          </p:nvPr>
        </p:nvSpPr>
        <p:spPr>
          <a:xfrm>
            <a:off x="5209163" y="839449"/>
            <a:ext cx="3867300" cy="6017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學校簡介</a:t>
            </a:r>
            <a:endParaRPr sz="2800" dirty="0"/>
          </a:p>
        </p:txBody>
      </p:sp>
      <p:sp>
        <p:nvSpPr>
          <p:cNvPr id="188" name="Google Shape;188;p34"/>
          <p:cNvSpPr txBox="1">
            <a:spLocks noGrp="1"/>
          </p:cNvSpPr>
          <p:nvPr>
            <p:ph type="subTitle" idx="1"/>
          </p:nvPr>
        </p:nvSpPr>
        <p:spPr>
          <a:xfrm>
            <a:off x="936885" y="1706593"/>
            <a:ext cx="7974767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en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2018-2019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參加了建立數據分析系統，提升「以評估作為學習」的評估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素養的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QTN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計劃，並學習如何使用「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SPSS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」系統製作學生成績分析報告。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l"/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本年度成為計劃的夥伴學校。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l"/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以掌握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SPSS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進行校內學生表現分析及回饋跟進。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endParaRPr lang="en-US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lvl="0" indent="-228600" algn="l">
              <a:buFont typeface="Arial" panose="020B0604020202020204" pitchFamily="34" charset="0"/>
              <a:buChar char="•"/>
            </a:pPr>
            <a:endParaRPr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89" name="Google Shape;189;p34"/>
          <p:cNvCxnSpPr/>
          <p:nvPr/>
        </p:nvCxnSpPr>
        <p:spPr>
          <a:xfrm>
            <a:off x="4569600" y="1494500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34"/>
          <p:cNvCxnSpPr/>
          <p:nvPr/>
        </p:nvCxnSpPr>
        <p:spPr>
          <a:xfrm>
            <a:off x="0" y="4370149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ctrTitle"/>
          </p:nvPr>
        </p:nvSpPr>
        <p:spPr>
          <a:xfrm flipH="1">
            <a:off x="2747779" y="26356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發展過程</a:t>
            </a:r>
          </a:p>
        </p:txBody>
      </p:sp>
      <p:sp>
        <p:nvSpPr>
          <p:cNvPr id="220" name="Google Shape;220;p36"/>
          <p:cNvSpPr txBox="1">
            <a:spLocks noGrp="1"/>
          </p:cNvSpPr>
          <p:nvPr>
            <p:ph type="title" idx="2"/>
          </p:nvPr>
        </p:nvSpPr>
        <p:spPr>
          <a:xfrm flipH="1">
            <a:off x="49641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cxnSp>
        <p:nvCxnSpPr>
          <p:cNvPr id="221" name="Google Shape;221;p36"/>
          <p:cNvCxnSpPr/>
          <p:nvPr/>
        </p:nvCxnSpPr>
        <p:spPr>
          <a:xfrm>
            <a:off x="7578325" y="4028400"/>
            <a:ext cx="1565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>
            <a:spLocks noGrp="1"/>
          </p:cNvSpPr>
          <p:nvPr>
            <p:ph type="ctrTitle" idx="2"/>
          </p:nvPr>
        </p:nvSpPr>
        <p:spPr>
          <a:xfrm>
            <a:off x="5347849" y="490995"/>
            <a:ext cx="3039148" cy="546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發展過程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" name="Google Shape;1478;p60"/>
          <p:cNvGrpSpPr/>
          <p:nvPr/>
        </p:nvGrpSpPr>
        <p:grpSpPr>
          <a:xfrm>
            <a:off x="2053653" y="1813809"/>
            <a:ext cx="5891134" cy="3043004"/>
            <a:chOff x="5793258" y="2247269"/>
            <a:chExt cx="1174119" cy="629486"/>
          </a:xfrm>
        </p:grpSpPr>
        <p:sp>
          <p:nvSpPr>
            <p:cNvPr id="11" name="Google Shape;1479;p60"/>
            <p:cNvSpPr/>
            <p:nvPr/>
          </p:nvSpPr>
          <p:spPr>
            <a:xfrm>
              <a:off x="5793258" y="2247269"/>
              <a:ext cx="243201" cy="268539"/>
            </a:xfrm>
            <a:custGeom>
              <a:avLst/>
              <a:gdLst/>
              <a:ahLst/>
              <a:cxnLst/>
              <a:rect l="l" t="t" r="r" b="b"/>
              <a:pathLst>
                <a:path w="4732" h="5225" extrusionOk="0">
                  <a:moveTo>
                    <a:pt x="346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46" y="4756"/>
                  </a:cubicBezTo>
                  <a:lnTo>
                    <a:pt x="2046" y="4756"/>
                  </a:lnTo>
                  <a:lnTo>
                    <a:pt x="2366" y="5224"/>
                  </a:lnTo>
                  <a:lnTo>
                    <a:pt x="2687" y="4756"/>
                  </a:lnTo>
                  <a:lnTo>
                    <a:pt x="4387" y="4756"/>
                  </a:lnTo>
                  <a:cubicBezTo>
                    <a:pt x="4572" y="4756"/>
                    <a:pt x="4732" y="4608"/>
                    <a:pt x="4732" y="4423"/>
                  </a:cubicBezTo>
                  <a:lnTo>
                    <a:pt x="4732" y="333"/>
                  </a:lnTo>
                  <a:cubicBezTo>
                    <a:pt x="4732" y="148"/>
                    <a:pt x="4584" y="0"/>
                    <a:pt x="4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80;p60"/>
            <p:cNvSpPr/>
            <p:nvPr/>
          </p:nvSpPr>
          <p:spPr>
            <a:xfrm>
              <a:off x="6248567" y="2247269"/>
              <a:ext cx="242584" cy="268539"/>
            </a:xfrm>
            <a:custGeom>
              <a:avLst/>
              <a:gdLst/>
              <a:ahLst/>
              <a:cxnLst/>
              <a:rect l="l" t="t" r="r" b="b"/>
              <a:pathLst>
                <a:path w="4720" h="5225" extrusionOk="0">
                  <a:moveTo>
                    <a:pt x="333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33" y="4756"/>
                  </a:cubicBezTo>
                  <a:lnTo>
                    <a:pt x="2046" y="4756"/>
                  </a:lnTo>
                  <a:lnTo>
                    <a:pt x="2354" y="5224"/>
                  </a:lnTo>
                  <a:lnTo>
                    <a:pt x="2674" y="4756"/>
                  </a:lnTo>
                  <a:lnTo>
                    <a:pt x="4387" y="4756"/>
                  </a:lnTo>
                  <a:cubicBezTo>
                    <a:pt x="4572" y="4756"/>
                    <a:pt x="4720" y="4608"/>
                    <a:pt x="4720" y="4423"/>
                  </a:cubicBezTo>
                  <a:lnTo>
                    <a:pt x="4720" y="333"/>
                  </a:lnTo>
                  <a:cubicBezTo>
                    <a:pt x="4720" y="148"/>
                    <a:pt x="4572" y="0"/>
                    <a:pt x="4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81;p60"/>
            <p:cNvSpPr/>
            <p:nvPr/>
          </p:nvSpPr>
          <p:spPr>
            <a:xfrm>
              <a:off x="6016775" y="2608216"/>
              <a:ext cx="243253" cy="268539"/>
            </a:xfrm>
            <a:custGeom>
              <a:avLst/>
              <a:gdLst/>
              <a:ahLst/>
              <a:cxnLst/>
              <a:rect l="l" t="t" r="r" b="b"/>
              <a:pathLst>
                <a:path w="4733" h="5225" extrusionOk="0">
                  <a:moveTo>
                    <a:pt x="2367" y="0"/>
                  </a:moveTo>
                  <a:lnTo>
                    <a:pt x="2059" y="469"/>
                  </a:lnTo>
                  <a:lnTo>
                    <a:pt x="346" y="469"/>
                  </a:lnTo>
                  <a:cubicBezTo>
                    <a:pt x="161" y="469"/>
                    <a:pt x="1" y="616"/>
                    <a:pt x="1" y="801"/>
                  </a:cubicBezTo>
                  <a:lnTo>
                    <a:pt x="1" y="4892"/>
                  </a:lnTo>
                  <a:cubicBezTo>
                    <a:pt x="1" y="5077"/>
                    <a:pt x="161" y="5225"/>
                    <a:pt x="346" y="5225"/>
                  </a:cubicBezTo>
                  <a:lnTo>
                    <a:pt x="4400" y="5225"/>
                  </a:lnTo>
                  <a:cubicBezTo>
                    <a:pt x="4584" y="5225"/>
                    <a:pt x="4732" y="5077"/>
                    <a:pt x="4732" y="4892"/>
                  </a:cubicBezTo>
                  <a:lnTo>
                    <a:pt x="4732" y="801"/>
                  </a:lnTo>
                  <a:cubicBezTo>
                    <a:pt x="4732" y="616"/>
                    <a:pt x="4584" y="469"/>
                    <a:pt x="4400" y="469"/>
                  </a:cubicBezTo>
                  <a:lnTo>
                    <a:pt x="2687" y="469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82;p60"/>
            <p:cNvSpPr/>
            <p:nvPr/>
          </p:nvSpPr>
          <p:spPr>
            <a:xfrm>
              <a:off x="6474653" y="2608216"/>
              <a:ext cx="243201" cy="268539"/>
            </a:xfrm>
            <a:custGeom>
              <a:avLst/>
              <a:gdLst/>
              <a:ahLst/>
              <a:cxnLst/>
              <a:rect l="l" t="t" r="r" b="b"/>
              <a:pathLst>
                <a:path w="4732" h="5225" extrusionOk="0">
                  <a:moveTo>
                    <a:pt x="2366" y="0"/>
                  </a:moveTo>
                  <a:lnTo>
                    <a:pt x="2058" y="469"/>
                  </a:lnTo>
                  <a:lnTo>
                    <a:pt x="358" y="469"/>
                  </a:lnTo>
                  <a:cubicBezTo>
                    <a:pt x="350" y="468"/>
                    <a:pt x="343" y="468"/>
                    <a:pt x="336" y="468"/>
                  </a:cubicBezTo>
                  <a:cubicBezTo>
                    <a:pt x="149" y="468"/>
                    <a:pt x="0" y="623"/>
                    <a:pt x="0" y="801"/>
                  </a:cubicBezTo>
                  <a:lnTo>
                    <a:pt x="0" y="4892"/>
                  </a:lnTo>
                  <a:cubicBezTo>
                    <a:pt x="0" y="5077"/>
                    <a:pt x="148" y="5225"/>
                    <a:pt x="333" y="5225"/>
                  </a:cubicBezTo>
                  <a:lnTo>
                    <a:pt x="4387" y="5225"/>
                  </a:lnTo>
                  <a:cubicBezTo>
                    <a:pt x="4572" y="5225"/>
                    <a:pt x="4732" y="5077"/>
                    <a:pt x="4732" y="4892"/>
                  </a:cubicBezTo>
                  <a:lnTo>
                    <a:pt x="4732" y="801"/>
                  </a:lnTo>
                  <a:cubicBezTo>
                    <a:pt x="4732" y="616"/>
                    <a:pt x="4572" y="469"/>
                    <a:pt x="4387" y="469"/>
                  </a:cubicBezTo>
                  <a:lnTo>
                    <a:pt x="2674" y="469"/>
                  </a:lnTo>
                  <a:lnTo>
                    <a:pt x="2366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83;p60"/>
            <p:cNvSpPr/>
            <p:nvPr/>
          </p:nvSpPr>
          <p:spPr>
            <a:xfrm>
              <a:off x="6703875" y="2247269"/>
              <a:ext cx="243253" cy="268539"/>
            </a:xfrm>
            <a:custGeom>
              <a:avLst/>
              <a:gdLst/>
              <a:ahLst/>
              <a:cxnLst/>
              <a:rect l="l" t="t" r="r" b="b"/>
              <a:pathLst>
                <a:path w="4733" h="5225" extrusionOk="0">
                  <a:moveTo>
                    <a:pt x="346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46" y="4756"/>
                  </a:cubicBezTo>
                  <a:lnTo>
                    <a:pt x="2046" y="4756"/>
                  </a:lnTo>
                  <a:lnTo>
                    <a:pt x="2366" y="5224"/>
                  </a:lnTo>
                  <a:lnTo>
                    <a:pt x="2674" y="4756"/>
                  </a:lnTo>
                  <a:lnTo>
                    <a:pt x="4387" y="4756"/>
                  </a:lnTo>
                  <a:cubicBezTo>
                    <a:pt x="4394" y="4757"/>
                    <a:pt x="4400" y="4757"/>
                    <a:pt x="4407" y="4757"/>
                  </a:cubicBezTo>
                  <a:cubicBezTo>
                    <a:pt x="4583" y="4757"/>
                    <a:pt x="4732" y="4602"/>
                    <a:pt x="4732" y="4423"/>
                  </a:cubicBezTo>
                  <a:lnTo>
                    <a:pt x="4732" y="333"/>
                  </a:lnTo>
                  <a:cubicBezTo>
                    <a:pt x="4732" y="148"/>
                    <a:pt x="4572" y="0"/>
                    <a:pt x="4387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84;p60"/>
            <p:cNvSpPr/>
            <p:nvPr/>
          </p:nvSpPr>
          <p:spPr>
            <a:xfrm>
              <a:off x="5808471" y="2556590"/>
              <a:ext cx="1158906" cy="10844"/>
            </a:xfrm>
            <a:custGeom>
              <a:avLst/>
              <a:gdLst/>
              <a:ahLst/>
              <a:cxnLst/>
              <a:rect l="l" t="t" r="r" b="b"/>
              <a:pathLst>
                <a:path w="22549" h="211" extrusionOk="0">
                  <a:moveTo>
                    <a:pt x="0" y="1"/>
                  </a:moveTo>
                  <a:lnTo>
                    <a:pt x="0" y="210"/>
                  </a:lnTo>
                  <a:lnTo>
                    <a:pt x="22548" y="210"/>
                  </a:lnTo>
                  <a:lnTo>
                    <a:pt x="22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85;p60"/>
            <p:cNvSpPr/>
            <p:nvPr/>
          </p:nvSpPr>
          <p:spPr>
            <a:xfrm>
              <a:off x="5876210" y="2539861"/>
              <a:ext cx="58950" cy="50675"/>
            </a:xfrm>
            <a:custGeom>
              <a:avLst/>
              <a:gdLst/>
              <a:ahLst/>
              <a:cxnLst/>
              <a:rect l="l" t="t" r="r" b="b"/>
              <a:pathLst>
                <a:path w="1147" h="986" extrusionOk="0">
                  <a:moveTo>
                    <a:pt x="643" y="0"/>
                  </a:moveTo>
                  <a:cubicBezTo>
                    <a:pt x="525" y="0"/>
                    <a:pt x="406" y="42"/>
                    <a:pt x="309" y="135"/>
                  </a:cubicBezTo>
                  <a:cubicBezTo>
                    <a:pt x="1" y="443"/>
                    <a:pt x="210" y="973"/>
                    <a:pt x="654" y="985"/>
                  </a:cubicBezTo>
                  <a:cubicBezTo>
                    <a:pt x="925" y="985"/>
                    <a:pt x="1134" y="764"/>
                    <a:pt x="1146" y="492"/>
                  </a:cubicBezTo>
                  <a:cubicBezTo>
                    <a:pt x="1146" y="197"/>
                    <a:pt x="898" y="0"/>
                    <a:pt x="643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86;p60"/>
            <p:cNvSpPr/>
            <p:nvPr/>
          </p:nvSpPr>
          <p:spPr>
            <a:xfrm>
              <a:off x="6104815" y="2539912"/>
              <a:ext cx="58950" cy="50624"/>
            </a:xfrm>
            <a:custGeom>
              <a:avLst/>
              <a:gdLst/>
              <a:ahLst/>
              <a:cxnLst/>
              <a:rect l="l" t="t" r="r" b="b"/>
              <a:pathLst>
                <a:path w="1147" h="985" extrusionOk="0">
                  <a:moveTo>
                    <a:pt x="656" y="0"/>
                  </a:moveTo>
                  <a:cubicBezTo>
                    <a:pt x="534" y="0"/>
                    <a:pt x="409" y="46"/>
                    <a:pt x="309" y="146"/>
                  </a:cubicBezTo>
                  <a:cubicBezTo>
                    <a:pt x="1" y="454"/>
                    <a:pt x="222" y="984"/>
                    <a:pt x="654" y="984"/>
                  </a:cubicBezTo>
                  <a:cubicBezTo>
                    <a:pt x="925" y="984"/>
                    <a:pt x="1147" y="763"/>
                    <a:pt x="1147" y="491"/>
                  </a:cubicBezTo>
                  <a:cubicBezTo>
                    <a:pt x="1147" y="193"/>
                    <a:pt x="906" y="0"/>
                    <a:pt x="656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87;p60"/>
            <p:cNvSpPr/>
            <p:nvPr/>
          </p:nvSpPr>
          <p:spPr>
            <a:xfrm>
              <a:off x="6333420" y="2539809"/>
              <a:ext cx="58950" cy="50470"/>
            </a:xfrm>
            <a:custGeom>
              <a:avLst/>
              <a:gdLst/>
              <a:ahLst/>
              <a:cxnLst/>
              <a:rect l="l" t="t" r="r" b="b"/>
              <a:pathLst>
                <a:path w="1147" h="982" extrusionOk="0">
                  <a:moveTo>
                    <a:pt x="666" y="1"/>
                  </a:moveTo>
                  <a:cubicBezTo>
                    <a:pt x="222" y="1"/>
                    <a:pt x="1" y="530"/>
                    <a:pt x="309" y="838"/>
                  </a:cubicBezTo>
                  <a:cubicBezTo>
                    <a:pt x="408" y="938"/>
                    <a:pt x="530" y="982"/>
                    <a:pt x="650" y="982"/>
                  </a:cubicBezTo>
                  <a:cubicBezTo>
                    <a:pt x="903" y="982"/>
                    <a:pt x="1147" y="786"/>
                    <a:pt x="1147" y="493"/>
                  </a:cubicBezTo>
                  <a:cubicBezTo>
                    <a:pt x="1147" y="222"/>
                    <a:pt x="925" y="1"/>
                    <a:pt x="666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88;p60"/>
            <p:cNvSpPr/>
            <p:nvPr/>
          </p:nvSpPr>
          <p:spPr>
            <a:xfrm>
              <a:off x="6562642" y="2539912"/>
              <a:ext cx="58333" cy="50624"/>
            </a:xfrm>
            <a:custGeom>
              <a:avLst/>
              <a:gdLst/>
              <a:ahLst/>
              <a:cxnLst/>
              <a:rect l="l" t="t" r="r" b="b"/>
              <a:pathLst>
                <a:path w="1135" h="985" extrusionOk="0">
                  <a:moveTo>
                    <a:pt x="653" y="0"/>
                  </a:moveTo>
                  <a:cubicBezTo>
                    <a:pt x="533" y="0"/>
                    <a:pt x="410" y="46"/>
                    <a:pt x="309" y="146"/>
                  </a:cubicBezTo>
                  <a:cubicBezTo>
                    <a:pt x="1" y="454"/>
                    <a:pt x="210" y="984"/>
                    <a:pt x="654" y="984"/>
                  </a:cubicBezTo>
                  <a:cubicBezTo>
                    <a:pt x="925" y="984"/>
                    <a:pt x="1135" y="763"/>
                    <a:pt x="1135" y="491"/>
                  </a:cubicBezTo>
                  <a:cubicBezTo>
                    <a:pt x="1135" y="193"/>
                    <a:pt x="900" y="0"/>
                    <a:pt x="653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89;p60"/>
            <p:cNvSpPr/>
            <p:nvPr/>
          </p:nvSpPr>
          <p:spPr>
            <a:xfrm>
              <a:off x="6799521" y="2539809"/>
              <a:ext cx="58950" cy="50470"/>
            </a:xfrm>
            <a:custGeom>
              <a:avLst/>
              <a:gdLst/>
              <a:ahLst/>
              <a:cxnLst/>
              <a:rect l="l" t="t" r="r" b="b"/>
              <a:pathLst>
                <a:path w="1147" h="982" extrusionOk="0">
                  <a:moveTo>
                    <a:pt x="493" y="1"/>
                  </a:moveTo>
                  <a:cubicBezTo>
                    <a:pt x="222" y="1"/>
                    <a:pt x="0" y="222"/>
                    <a:pt x="0" y="493"/>
                  </a:cubicBezTo>
                  <a:cubicBezTo>
                    <a:pt x="0" y="786"/>
                    <a:pt x="244" y="982"/>
                    <a:pt x="497" y="982"/>
                  </a:cubicBezTo>
                  <a:cubicBezTo>
                    <a:pt x="617" y="982"/>
                    <a:pt x="739" y="938"/>
                    <a:pt x="838" y="838"/>
                  </a:cubicBezTo>
                  <a:cubicBezTo>
                    <a:pt x="1146" y="530"/>
                    <a:pt x="924" y="1"/>
                    <a:pt x="493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2" name="Google Shape;221;p36"/>
          <p:cNvCxnSpPr/>
          <p:nvPr/>
        </p:nvCxnSpPr>
        <p:spPr>
          <a:xfrm>
            <a:off x="6206717" y="1026826"/>
            <a:ext cx="293728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文字方塊 4"/>
          <p:cNvSpPr txBox="1"/>
          <p:nvPr/>
        </p:nvSpPr>
        <p:spPr>
          <a:xfrm>
            <a:off x="3179293" y="3656484"/>
            <a:ext cx="1216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2018-2019:</a:t>
            </a:r>
            <a:br>
              <a:rPr lang="en-US" altLang="zh-TW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數學科五年級嘗試運用「</a:t>
            </a:r>
            <a:r>
              <a:rPr lang="en-US" altLang="zh-TW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SPSS</a:t>
            </a:r>
            <a:r>
              <a:rPr lang="zh-TW" altLang="en-US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」數據分析系統進行成績分析</a:t>
            </a:r>
            <a:endParaRPr lang="zh-TW" altLang="en-US" sz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3653" y="1843789"/>
            <a:ext cx="12171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2018-2019:</a:t>
            </a:r>
            <a:b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數學科五</a:t>
            </a:r>
            <a:r>
              <a:rPr lang="zh-TW" altLang="en-US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年級科任參加工作坊學習閱讀報告的技巧</a:t>
            </a:r>
            <a:endParaRPr lang="zh-TW" altLang="en-US" sz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66310" y="3656483"/>
            <a:ext cx="11563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2019-2020:</a:t>
            </a:r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zh-TW" altLang="en-US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學科六年級以「以評估作為學習」設計課堂，並進行公開課。</a:t>
            </a:r>
            <a:endParaRPr lang="en-US" altLang="zh-TW" sz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335073" y="1802826"/>
            <a:ext cx="1156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2019-2020:</a:t>
            </a:r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數學科五</a:t>
            </a:r>
            <a:r>
              <a:rPr lang="zh-TW" altLang="en-US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年級及六年級</a:t>
            </a:r>
            <a:endParaRPr lang="en-US" altLang="zh-TW" sz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運用</a:t>
            </a:r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SPSS</a:t>
            </a:r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」數據分析系統進行成績分析</a:t>
            </a:r>
          </a:p>
        </p:txBody>
      </p:sp>
      <p:sp>
        <p:nvSpPr>
          <p:cNvPr id="28" name="矩形 27"/>
          <p:cNvSpPr/>
          <p:nvPr/>
        </p:nvSpPr>
        <p:spPr>
          <a:xfrm>
            <a:off x="6605294" y="1790287"/>
            <a:ext cx="1156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2020-2021:</a:t>
            </a:r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推行校本發展，在中、英、數及常進行成績分析並進行回饋跟進</a:t>
            </a:r>
            <a:endParaRPr lang="zh-TW" altLang="en-US" sz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1"/>
          <p:cNvSpPr txBox="1">
            <a:spLocks noGrp="1"/>
          </p:cNvSpPr>
          <p:nvPr>
            <p:ph type="ctrTitle"/>
          </p:nvPr>
        </p:nvSpPr>
        <p:spPr>
          <a:xfrm flipH="1">
            <a:off x="2754543" y="1347038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校內的發展</a:t>
            </a:r>
          </a:p>
        </p:txBody>
      </p:sp>
      <p:sp>
        <p:nvSpPr>
          <p:cNvPr id="318" name="Google Shape;318;p41"/>
          <p:cNvSpPr txBox="1">
            <a:spLocks noGrp="1"/>
          </p:cNvSpPr>
          <p:nvPr>
            <p:ph type="title" idx="2"/>
          </p:nvPr>
        </p:nvSpPr>
        <p:spPr>
          <a:xfrm flipH="1">
            <a:off x="4970943" y="1035213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319" name="Google Shape;319;p41"/>
          <p:cNvCxnSpPr/>
          <p:nvPr/>
        </p:nvCxnSpPr>
        <p:spPr>
          <a:xfrm>
            <a:off x="7626825" y="2744700"/>
            <a:ext cx="156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 txBox="1">
            <a:spLocks noGrp="1"/>
          </p:cNvSpPr>
          <p:nvPr>
            <p:ph type="ctrTitle"/>
          </p:nvPr>
        </p:nvSpPr>
        <p:spPr>
          <a:xfrm>
            <a:off x="0" y="465277"/>
            <a:ext cx="2314841" cy="6964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校內的發展</a:t>
            </a:r>
            <a:endParaRPr dirty="0"/>
          </a:p>
        </p:txBody>
      </p:sp>
      <p:cxnSp>
        <p:nvCxnSpPr>
          <p:cNvPr id="338" name="Google Shape;338;p42"/>
          <p:cNvCxnSpPr/>
          <p:nvPr/>
        </p:nvCxnSpPr>
        <p:spPr>
          <a:xfrm flipH="1">
            <a:off x="-49600" y="1093138"/>
            <a:ext cx="236444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" name="群組 14"/>
          <p:cNvGrpSpPr/>
          <p:nvPr/>
        </p:nvGrpSpPr>
        <p:grpSpPr>
          <a:xfrm>
            <a:off x="692725" y="1666829"/>
            <a:ext cx="6082829" cy="3040081"/>
            <a:chOff x="2699668" y="2071564"/>
            <a:chExt cx="3810820" cy="1932545"/>
          </a:xfrm>
        </p:grpSpPr>
        <p:sp>
          <p:nvSpPr>
            <p:cNvPr id="83" name="Google Shape;453;p49"/>
            <p:cNvSpPr/>
            <p:nvPr/>
          </p:nvSpPr>
          <p:spPr>
            <a:xfrm rot="10800000" flipH="1">
              <a:off x="2699668" y="2071564"/>
              <a:ext cx="782515" cy="792615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FFFFFF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4" name="Google Shape;454;p49"/>
            <p:cNvCxnSpPr/>
            <p:nvPr/>
          </p:nvCxnSpPr>
          <p:spPr>
            <a:xfrm>
              <a:off x="3481975" y="2453275"/>
              <a:ext cx="1093500" cy="1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455;p49"/>
            <p:cNvCxnSpPr/>
            <p:nvPr/>
          </p:nvCxnSpPr>
          <p:spPr>
            <a:xfrm>
              <a:off x="4572775" y="2453000"/>
              <a:ext cx="0" cy="757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" name="Google Shape;456;p49"/>
            <p:cNvSpPr/>
            <p:nvPr/>
          </p:nvSpPr>
          <p:spPr>
            <a:xfrm>
              <a:off x="4215083" y="3211494"/>
              <a:ext cx="782515" cy="792615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FFFFFF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7" name="Google Shape;457;p49"/>
            <p:cNvCxnSpPr/>
            <p:nvPr/>
          </p:nvCxnSpPr>
          <p:spPr>
            <a:xfrm rot="10800000" flipH="1">
              <a:off x="4996522" y="3625550"/>
              <a:ext cx="1090200" cy="6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459;p49"/>
            <p:cNvCxnSpPr/>
            <p:nvPr/>
          </p:nvCxnSpPr>
          <p:spPr>
            <a:xfrm rot="10800000">
              <a:off x="6088196" y="2864986"/>
              <a:ext cx="0" cy="76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9" name="Google Shape;460;p49"/>
            <p:cNvSpPr/>
            <p:nvPr/>
          </p:nvSpPr>
          <p:spPr>
            <a:xfrm rot="10800000" flipH="1">
              <a:off x="5728088" y="2072574"/>
              <a:ext cx="782400" cy="7926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FFFFFF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465;p49"/>
          <p:cNvSpPr txBox="1"/>
          <p:nvPr/>
        </p:nvSpPr>
        <p:spPr>
          <a:xfrm>
            <a:off x="729059" y="2069615"/>
            <a:ext cx="117638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Exo 2"/>
                <a:sym typeface="Exo 2"/>
              </a:rPr>
              <a:t>第一學期</a:t>
            </a:r>
            <a:endParaRPr sz="1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Exo 2"/>
              <a:sym typeface="Exo 2"/>
            </a:endParaRPr>
          </a:p>
        </p:txBody>
      </p:sp>
      <p:sp>
        <p:nvSpPr>
          <p:cNvPr id="98" name="Google Shape;465;p49"/>
          <p:cNvSpPr txBox="1"/>
          <p:nvPr/>
        </p:nvSpPr>
        <p:spPr>
          <a:xfrm>
            <a:off x="3125980" y="3914150"/>
            <a:ext cx="1113194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Exo 2"/>
                <a:sym typeface="Exo 2"/>
              </a:rPr>
              <a:t>第二學期</a:t>
            </a:r>
            <a:endParaRPr sz="1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Exo 2"/>
              <a:sym typeface="Exo 2"/>
            </a:endParaRPr>
          </a:p>
        </p:txBody>
      </p:sp>
      <p:sp>
        <p:nvSpPr>
          <p:cNvPr id="99" name="Google Shape;465;p49"/>
          <p:cNvSpPr txBox="1"/>
          <p:nvPr/>
        </p:nvSpPr>
        <p:spPr>
          <a:xfrm>
            <a:off x="5591439" y="2090629"/>
            <a:ext cx="1119364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Exo 2"/>
                <a:sym typeface="Exo 2"/>
              </a:rPr>
              <a:t>第三學期</a:t>
            </a:r>
            <a:endParaRPr sz="1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Exo 2"/>
              <a:sym typeface="Exo 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1927985" y="1093138"/>
            <a:ext cx="1712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由負責計劃的老師為各科主席舉辦工作坊，讓各科主席懂得基本報告分析的技巧，並於</a:t>
            </a:r>
            <a:r>
              <a:rPr lang="en-US" altLang="zh-TW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P6</a:t>
            </a:r>
            <a:r>
              <a:rPr lang="zh-TW" altLang="en-US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第一次的考試嘗試進行成績分析。</a:t>
            </a:r>
            <a:endParaRPr lang="zh-TW" altLang="en-US" sz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4358961" y="3260495"/>
            <a:ext cx="1712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由科主席將技巧擴展至全校的同事，並於第二學期進行成績分析及填寫報告。</a:t>
            </a:r>
            <a:endParaRPr lang="zh-TW" altLang="en-US" sz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6775554" y="2377820"/>
            <a:ext cx="1712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第三學期進行成績分析及填寫報告，並會根據報告進行回饋跟進。</a:t>
            </a:r>
            <a:endParaRPr lang="zh-TW" altLang="en-US" sz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5"/>
          <p:cNvSpPr txBox="1">
            <a:spLocks noGrp="1"/>
          </p:cNvSpPr>
          <p:nvPr>
            <p:ph type="ctrTitle"/>
          </p:nvPr>
        </p:nvSpPr>
        <p:spPr>
          <a:xfrm flipH="1">
            <a:off x="1180003" y="1347038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閱讀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數據分析報告</a:t>
            </a:r>
          </a:p>
        </p:txBody>
      </p:sp>
      <p:sp>
        <p:nvSpPr>
          <p:cNvPr id="402" name="Google Shape;402;p45"/>
          <p:cNvSpPr txBox="1">
            <a:spLocks noGrp="1"/>
          </p:cNvSpPr>
          <p:nvPr>
            <p:ph type="title" idx="2"/>
          </p:nvPr>
        </p:nvSpPr>
        <p:spPr>
          <a:xfrm flipH="1">
            <a:off x="1180003" y="1035213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403" name="Google Shape;403;p45"/>
          <p:cNvCxnSpPr/>
          <p:nvPr/>
        </p:nvCxnSpPr>
        <p:spPr>
          <a:xfrm>
            <a:off x="0" y="2737950"/>
            <a:ext cx="1676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ech Newsletter by Slidesgo">
  <a:themeElements>
    <a:clrScheme name="Simple Light">
      <a:dk1>
        <a:srgbClr val="FFFFFF"/>
      </a:dk1>
      <a:lt1>
        <a:srgbClr val="0A3455"/>
      </a:lt1>
      <a:dk2>
        <a:srgbClr val="6EBDC4"/>
      </a:dk2>
      <a:lt2>
        <a:srgbClr val="416D90"/>
      </a:lt2>
      <a:accent1>
        <a:srgbClr val="B4EBF0"/>
      </a:accent1>
      <a:accent2>
        <a:srgbClr val="7CC5CC"/>
      </a:accent2>
      <a:accent3>
        <a:srgbClr val="61A6B5"/>
      </a:accent3>
      <a:accent4>
        <a:srgbClr val="548FA6"/>
      </a:accent4>
      <a:accent5>
        <a:srgbClr val="2E5F80"/>
      </a:accent5>
      <a:accent6>
        <a:srgbClr val="17436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</TotalTime>
  <Words>526</Words>
  <Application>Microsoft Office PowerPoint</Application>
  <PresentationFormat>如螢幕大小 (16:9)</PresentationFormat>
  <Paragraphs>78</Paragraphs>
  <Slides>19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Roboto Condensed Light</vt:lpstr>
      <vt:lpstr>Fira Sans Extra Condensed Medium</vt:lpstr>
      <vt:lpstr>Exo 2</vt:lpstr>
      <vt:lpstr>Squada One</vt:lpstr>
      <vt:lpstr>Roboto Condensed</vt:lpstr>
      <vt:lpstr>Arial</vt:lpstr>
      <vt:lpstr>標楷體</vt:lpstr>
      <vt:lpstr>Tech Newsletter by Slidesgo</vt:lpstr>
      <vt:lpstr>天主教領島學校</vt:lpstr>
      <vt:lpstr>分享流程</vt:lpstr>
      <vt:lpstr>學校簡介</vt:lpstr>
      <vt:lpstr>學校簡介</vt:lpstr>
      <vt:lpstr>發展過程</vt:lpstr>
      <vt:lpstr>發展過程</vt:lpstr>
      <vt:lpstr>校內的發展</vt:lpstr>
      <vt:lpstr>校內的發展</vt:lpstr>
      <vt:lpstr>閱讀數據分析報告</vt:lpstr>
      <vt:lpstr>閱讀數據分析報告</vt:lpstr>
      <vt:lpstr>閱讀數據分析報告</vt:lpstr>
      <vt:lpstr>跟進數據分析報告</vt:lpstr>
      <vt:lpstr>跟進數據分析報告</vt:lpstr>
      <vt:lpstr>跟進數據分析報告</vt:lpstr>
      <vt:lpstr>跟進數據分析報告</vt:lpstr>
      <vt:lpstr>校本未來的發展方向</vt:lpstr>
      <vt:lpstr>校本未來的發展方向</vt:lpstr>
      <vt:lpstr>QTN計劃發展方向</vt:lpstr>
      <vt:lpstr>謝謝各位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天主教領島學校</dc:title>
  <dc:creator>Wong, Yuk Chun</dc:creator>
  <cp:lastModifiedBy>黃旭俊</cp:lastModifiedBy>
  <cp:revision>14</cp:revision>
  <dcterms:modified xsi:type="dcterms:W3CDTF">2021-07-02T00:28:19Z</dcterms:modified>
</cp:coreProperties>
</file>