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embeddedFontLst>
    <p:embeddedFont>
      <p:font typeface="DFKai-SB" panose="03000509000000000000" pitchFamily="65" charset="-120"/>
      <p:regular r:id="rId20"/>
    </p:embeddedFont>
    <p:embeddedFont>
      <p:font typeface="Garamond" panose="02020404030301010803" pitchFamily="18" charset="0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regular r:id="rId25"/>
      <p:bold r:id="rId26"/>
    </p:embeddedFont>
    <p:embeddedFont>
      <p:font typeface="新細明體" panose="02020500000000000000" pitchFamily="18" charset="-120"/>
      <p:regular r:id="rId27"/>
    </p:embeddedFont>
    <p:embeddedFont>
      <p:font typeface="微軟正黑體" panose="020B0604030504040204" pitchFamily="34" charset="-12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K8f9nZtphH50QSLtqIRhRFNN6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35c7756d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35c7756d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35c7756de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35c7756de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35c7756de_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35c7756de_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35c7756de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35c7756de_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427b84f5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427b84f5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35c7756de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35c7756de_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35acf76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35acf76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35acf76d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35acf76d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8471588510146c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8471588510146c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25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6990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8311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7527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5763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75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586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89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5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21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4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9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1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54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75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537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7591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2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17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zh-TW" sz="4000" b="1" dirty="0">
                <a:latin typeface="Calibri"/>
                <a:ea typeface="Calibri"/>
                <a:cs typeface="Calibri"/>
                <a:sym typeface="Calibri"/>
              </a:rPr>
              <a:t>優質教育基金　主題網絡計劃 </a:t>
            </a: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sz="3000" dirty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3000" i="1" dirty="0"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sz="3000" i="1" dirty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3000" b="1" dirty="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建立數據分析系統，</a:t>
            </a:r>
            <a:br>
              <a:rPr lang="zh-TW" sz="3000" b="1" dirty="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zh-TW" sz="3000" b="1" dirty="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提升「以評估作為學習」的評估素養（2020/21）</a:t>
            </a:r>
            <a:br>
              <a:rPr lang="zh-TW" sz="3000" b="1" dirty="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zh-TW" sz="3000" dirty="0">
                <a:solidFill>
                  <a:srgbClr val="FF9933"/>
                </a:solidFill>
                <a:latin typeface="Arial Black"/>
                <a:ea typeface="Arial Black"/>
                <a:cs typeface="Arial Black"/>
                <a:sym typeface="Arial Black"/>
              </a:rPr>
              <a:t>Systematic Analysis for Enhancing Assessment Literacy through Assessment as Learning (2019/20)</a:t>
            </a:r>
            <a:endParaRPr sz="3000" dirty="0">
              <a:solidFill>
                <a:srgbClr val="FF993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subTitle" idx="1"/>
          </p:nvPr>
        </p:nvSpPr>
        <p:spPr>
          <a:xfrm>
            <a:off x="1524000" y="4634144"/>
            <a:ext cx="9144000" cy="160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000"/>
              <a:buNone/>
            </a:pPr>
            <a:r>
              <a:rPr lang="zh-TW" sz="3000" i="1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伊斯蘭鮑伯濤紀念小學</a:t>
            </a:r>
            <a:endParaRPr sz="5100" i="1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3000"/>
              <a:buNone/>
            </a:pPr>
            <a:r>
              <a:rPr lang="zh-TW" sz="3000" i="1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20-21年度 總結分享</a:t>
            </a:r>
            <a:endParaRPr sz="3000" i="1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3000"/>
              <a:buNone/>
            </a:pPr>
            <a:r>
              <a:rPr lang="zh-TW" sz="3000" i="1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余國健老師，謝穎婷老師，潘靖堃老師</a:t>
            </a:r>
            <a:endParaRPr sz="3000" i="1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6" y="47052"/>
            <a:ext cx="2476870" cy="842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471588510146cf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00FF"/>
                </a:solidFill>
                <a:latin typeface="Times New Roman"/>
                <a:cs typeface="Times New Roman"/>
              </a:rPr>
              <a:t>學生表現</a:t>
            </a:r>
            <a:endParaRPr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146" name="Google Shape;146;g48471588510146cf_0"/>
          <p:cNvSpPr txBox="1">
            <a:spLocks noGrp="1"/>
          </p:cNvSpPr>
          <p:nvPr>
            <p:ph idx="1"/>
          </p:nvPr>
        </p:nvSpPr>
        <p:spPr>
          <a:xfrm>
            <a:off x="1081773" y="189557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大致表現良好，能準確辨認垂直線。</a:t>
            </a:r>
            <a:b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經練習後學生能準確繪畫垂直線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7" name="Google Shape;147;g48471588510146cf_0"/>
          <p:cNvPicPr preferRelativeResize="0"/>
          <p:nvPr/>
        </p:nvPicPr>
        <p:blipFill rotWithShape="1">
          <a:blip r:embed="rId3">
            <a:alphaModFix/>
          </a:blip>
          <a:srcRect l="12358" t="20749" r="10830" b="19194"/>
          <a:stretch/>
        </p:blipFill>
        <p:spPr>
          <a:xfrm>
            <a:off x="7259575" y="1063600"/>
            <a:ext cx="4207950" cy="2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48471588510146cf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400" y="3670413"/>
            <a:ext cx="4368900" cy="239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48471588510146cf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1773" y="3109914"/>
            <a:ext cx="5686425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35c7756de_4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00FF"/>
                </a:solidFill>
                <a:latin typeface="Times New Roman"/>
                <a:cs typeface="Times New Roman"/>
                <a:sym typeface="Arial"/>
              </a:rPr>
              <a:t>學教評循環</a:t>
            </a:r>
            <a:r>
              <a:rPr lang="en-US" altLang="zh-TW" dirty="0">
                <a:solidFill>
                  <a:srgbClr val="FF00FF"/>
                </a:solidFill>
                <a:latin typeface="Times New Roman"/>
                <a:cs typeface="Times New Roman"/>
                <a:sym typeface="Arial"/>
              </a:rPr>
              <a:t>2</a:t>
            </a:r>
            <a:r>
              <a:rPr lang="zh-TW" altLang="en-US" dirty="0">
                <a:solidFill>
                  <a:srgbClr val="FF00FF"/>
                </a:solidFill>
                <a:latin typeface="Times New Roman"/>
                <a:cs typeface="Times New Roman"/>
                <a:sym typeface="Arial"/>
              </a:rPr>
              <a:t>（下學期）</a:t>
            </a:r>
            <a:endParaRPr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155" name="Google Shape;155;ge35c7756de_4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•共備學校：聖公會天水圍靈愛小學，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              </a:t>
            </a: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香港四邑商工會總會新會商會小學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•課題：容量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•教授模式：實體教學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•教授日期：</a:t>
            </a: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月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35c7756de_4_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00FF"/>
                </a:solidFill>
                <a:latin typeface="Times New Roman"/>
                <a:cs typeface="Times New Roman"/>
                <a:sym typeface="Arial"/>
              </a:rPr>
              <a:t>簡介</a:t>
            </a:r>
            <a:endParaRPr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161" name="Google Shape;161;ge35c7756de_4_8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教學難點：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）課題概念抽象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）欠缺量感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7E46F1-5CFA-4749-A602-D38463967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6281" y="2560320"/>
            <a:ext cx="5743032" cy="3310128"/>
          </a:xfrm>
        </p:spPr>
        <p:txBody>
          <a:bodyPr/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•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教學策略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）利用實作操作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倒水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深化學習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）以工作紙作記錄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）不同層次的提問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35c7756de_4_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e35c7756de_4_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ge35c7756de_4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242816" y="164592"/>
            <a:ext cx="1709928" cy="4297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35c7756de_4_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dirty="0">
                <a:solidFill>
                  <a:srgbClr val="FF00FF"/>
                </a:solidFill>
                <a:latin typeface="Times New Roman"/>
                <a:cs typeface="Times New Roman"/>
                <a:sym typeface="Arial"/>
              </a:rPr>
              <a:t>學生表現</a:t>
            </a:r>
            <a:endParaRPr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174" name="Google Shape;174;ge35c7756de_4_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•大致上能透過口頭描述及記錄，透過中間人比較不同量杯容量的大小。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•課堂期間，學生能完成活動的要求，能完成活動及在工作紙上作紀錄。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•課業裏能展示所學。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427b84f58_0_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e427b84f58_0_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ge427b84f58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277" y="225427"/>
            <a:ext cx="7145401" cy="6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35c7756de_6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e35c7756de_6_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ge35c7756de_6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575" y="243188"/>
            <a:ext cx="9744850" cy="63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000"/>
              <a:buFont typeface="Times New Roman"/>
              <a:buNone/>
            </a:pPr>
            <a:r>
              <a:rPr lang="zh-TW" sz="4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計劃如何推動學校在「評估素養」中的發展</a:t>
            </a:r>
            <a:endParaRPr sz="4000"/>
          </a:p>
        </p:txBody>
      </p:sp>
      <p:sp>
        <p:nvSpPr>
          <p:cNvPr id="194" name="Google Shape;194;p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來年本校就會嘗試運用程式來製作評估報告，分析考試數據</a:t>
            </a:r>
            <a:endParaRPr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來年</a:t>
            </a:r>
            <a:r>
              <a:rPr 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計劃在數學科其他年級推行</a:t>
            </a:r>
            <a:endParaRPr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亦計劃在中文科推行</a:t>
            </a:r>
            <a:endParaRPr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400"/>
              <a:buFont typeface="Times New Roman"/>
              <a:buNone/>
            </a:pPr>
            <a:r>
              <a:rPr lang="zh-TW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學校對評估素養的認識有沒有提升？</a:t>
            </a:r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idx="1"/>
          </p:nvPr>
        </p:nvSpPr>
        <p:spPr>
          <a:xfrm>
            <a:off x="838200" y="1818163"/>
            <a:ext cx="10515600" cy="464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zh-TW" sz="3200" b="0" i="0" u="none" strike="noStrik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背景</a:t>
            </a:r>
            <a:endParaRPr sz="3200" b="0" i="0" u="none" strike="noStrik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學習社群 (夥伴學校)</a:t>
            </a:r>
            <a:endParaRPr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zh-TW" sz="3200" b="0" i="0" u="none" strike="noStrik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去年二年級及今年三年級數學科參加這個評估素養計劃</a:t>
            </a:r>
            <a:endParaRPr sz="3200" b="0" i="0" u="none" strike="noStrik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zh-TW" sz="3200" b="0" i="0" u="none" strike="noStrik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今年進行兩次</a:t>
            </a:r>
            <a:r>
              <a:rPr 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的數學測考評估、</a:t>
            </a:r>
            <a:r>
              <a:rPr 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兩次</a:t>
            </a:r>
            <a:r>
              <a:rPr 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「學教評」循環</a:t>
            </a:r>
            <a:endParaRPr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000" dirty="0"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sz="2000" dirty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000" dirty="0"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sz="2000" dirty="0">
                <a:latin typeface="DFKai-SB"/>
                <a:ea typeface="DFKai-SB"/>
                <a:cs typeface="DFKai-SB"/>
                <a:sym typeface="DFKai-SB"/>
              </a:rPr>
            </a:br>
            <a:endParaRPr sz="2000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400"/>
              <a:buFont typeface="Times New Roman"/>
              <a:buNone/>
            </a:pPr>
            <a:r>
              <a:rPr lang="zh-TW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學校對評估素養的認識有沒有提升？</a:t>
            </a:r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idx="1"/>
          </p:nvPr>
        </p:nvSpPr>
        <p:spPr>
          <a:xfrm>
            <a:off x="838200" y="1983054"/>
            <a:ext cx="10515600" cy="464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 u="none" strike="noStrike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數學科老師對評估素養的認識加深</a:t>
            </a:r>
            <a:endParaRPr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DFKai-SB"/>
            </a:endParaRP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按學生能力、課程的學習目標設計評估試卷，評估課堂的教與學，考核學生掌握數學的能力，認識學生的學習難點，改善學生的學習及老師的教學技巧</a:t>
            </a:r>
            <a:endParaRPr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DFKai-SB"/>
            </a:endParaRP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閱讀評估數據報告，了解學生的強項及學習難點，改善教學</a:t>
            </a:r>
            <a:endParaRPr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DFKai-SB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000" dirty="0"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sz="2000" dirty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000" dirty="0"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sz="2000" dirty="0">
                <a:latin typeface="DFKai-SB"/>
                <a:ea typeface="DFKai-SB"/>
                <a:cs typeface="DFKai-SB"/>
                <a:sym typeface="DFKai-SB"/>
              </a:rPr>
            </a:br>
            <a:endParaRPr sz="2000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400"/>
              <a:buFont typeface="Times New Roman"/>
              <a:buNone/>
            </a:pPr>
            <a:r>
              <a:rPr lang="zh-TW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從計劃中所獲得的得着、成果等</a:t>
            </a:r>
            <a:br>
              <a:rPr lang="zh-TW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116" name="Google Shape;116;p6"/>
          <p:cNvSpPr txBox="1">
            <a:spLocks noGrp="1"/>
          </p:cNvSpPr>
          <p:nvPr>
            <p:ph idx="1"/>
          </p:nvPr>
        </p:nvSpPr>
        <p:spPr>
          <a:xfrm>
            <a:off x="838200" y="1634065"/>
            <a:ext cx="10515600" cy="47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857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本年度聖公會天水圍靈愛小學製作兩次評估報告</a:t>
            </a:r>
            <a:endParaRPr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lvl="0" indent="-247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zh-TW" b="0" i="0" u="none" strike="noStrik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六月</a:t>
            </a:r>
            <a:r>
              <a:rPr 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中</a:t>
            </a:r>
            <a:r>
              <a:rPr lang="zh-TW" b="0" i="0" u="none" strike="noStrik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聖公會天水圍靈愛小學</a:t>
            </a:r>
            <a:r>
              <a:rPr 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的</a:t>
            </a:r>
            <a:r>
              <a:rPr lang="zh-TW" b="0" i="0" u="none" strike="noStrik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陳主任及</a:t>
            </a:r>
            <a:r>
              <a:rPr lang="zh-TW" altLang="en-US" b="0" i="0" u="none" strike="noStrik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技術支援人員</a:t>
            </a:r>
            <a:r>
              <a:rPr lang="zh-TW" b="0" i="0" u="none" strike="noStrik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親臨本校教授運用</a:t>
            </a:r>
            <a:r>
              <a:rPr 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SPSS程式</a:t>
            </a:r>
            <a:r>
              <a:rPr lang="zh-TW" b="0" i="0" u="none" strike="noStrik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製作評估報告</a:t>
            </a:r>
            <a:endParaRPr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zh-TW" b="0" i="0" u="none" strike="noStrik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本年度進行兩次測考分析會議</a:t>
            </a:r>
            <a:r>
              <a:rPr lang="zh-TW" altLang="en-US" b="0" i="0" u="none" strike="noStrik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，第二次試後分析會議讓本校老師嘗試帶領進行試後分析</a:t>
            </a:r>
            <a:endParaRPr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zh-TW" b="0" i="0" u="none" strike="noStrik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評估數據，作出對評估試卷改善建議，以及提供教學策略提升學生難點的表現</a:t>
            </a:r>
            <a:r>
              <a:rPr lang="zh-TW" sz="1200" dirty="0"/>
              <a:t/>
            </a:r>
            <a:br>
              <a:rPr lang="zh-TW" sz="1200" dirty="0"/>
            </a:br>
            <a:r>
              <a:rPr lang="zh-TW" sz="1200" dirty="0"/>
              <a:t/>
            </a:r>
            <a:br>
              <a:rPr lang="zh-TW" sz="1200" dirty="0"/>
            </a:br>
            <a:r>
              <a:rPr lang="zh-TW" sz="1200" dirty="0"/>
              <a:t/>
            </a:r>
            <a:br>
              <a:rPr lang="zh-TW" sz="1200" dirty="0"/>
            </a:br>
            <a:endParaRPr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400"/>
              <a:buFont typeface="Times New Roman"/>
              <a:buNone/>
            </a:pPr>
            <a:r>
              <a:rPr lang="zh-TW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從計劃中所獲得的得着、成果等。</a:t>
            </a:r>
            <a:br>
              <a:rPr lang="zh-TW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idx="1"/>
          </p:nvPr>
        </p:nvSpPr>
        <p:spPr>
          <a:xfrm>
            <a:off x="838200" y="1509041"/>
            <a:ext cx="10515600" cy="47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47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zh-TW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在試後測考分析會議中，得知每班及SEN學生在每題題目表現</a:t>
            </a:r>
            <a:endParaRPr sz="27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marR="0" lvl="0" indent="-247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zh-TW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知道每班在四大範疇中的強項及學習難點，了解每班老師運用什麼教學策略令學生的表現進步，吸收其他老師經驗，提升教學能力</a:t>
            </a:r>
            <a:endParaRPr sz="27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marR="0" lvl="0" indent="-247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zh-TW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老師能夠知道學生學習難點，亦在考試後老師針對學生難點準備跟進工作紙，</a:t>
            </a: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微調教學內容，</a:t>
            </a:r>
            <a:r>
              <a:rPr lang="zh-TW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提升學習表現</a:t>
            </a:r>
            <a:endParaRPr sz="27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marR="0" lvl="0" indent="-247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檢討會議中列明 ，讓來年度的科任可以得悉學生情況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228600" marR="0" lvl="0" indent="-247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建立評估重點庫</a:t>
            </a:r>
            <a:r>
              <a:rPr lang="zh-TW" sz="1200" dirty="0"/>
              <a:t/>
            </a:r>
            <a:br>
              <a:rPr lang="zh-TW" sz="1200" dirty="0"/>
            </a:br>
            <a:r>
              <a:rPr lang="zh-TW" sz="1200" dirty="0"/>
              <a:t/>
            </a:r>
            <a:br>
              <a:rPr lang="zh-TW" sz="1200" dirty="0"/>
            </a:br>
            <a:r>
              <a:rPr lang="zh-TW" sz="1200" dirty="0"/>
              <a:t/>
            </a:r>
            <a:br>
              <a:rPr lang="zh-TW" sz="1200" dirty="0"/>
            </a:br>
            <a:endParaRPr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400"/>
              <a:buFont typeface="Times New Roman"/>
              <a:buNone/>
            </a:pPr>
            <a:r>
              <a:rPr lang="zh-TW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從計劃中所獲得的得着、成果等。</a:t>
            </a:r>
            <a:endParaRPr dirty="0"/>
          </a:p>
        </p:txBody>
      </p:sp>
      <p:sp>
        <p:nvSpPr>
          <p:cNvPr id="128" name="Google Shape;128;p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zh-TW" sz="2800" dirty="0">
                <a:solidFill>
                  <a:srgbClr val="000000"/>
                </a:solidFill>
                <a:latin typeface="+mj-ea"/>
                <a:ea typeface="+mj-ea"/>
                <a:cs typeface="DFKai-SB"/>
                <a:sym typeface="DFKai-SB"/>
              </a:rPr>
              <a:t>學習社群 (夥伴學校)</a:t>
            </a:r>
            <a:endParaRPr sz="2800" b="0" i="0" u="none" strike="noStrike" dirty="0">
              <a:solidFill>
                <a:srgbClr val="00000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0" i="0" u="none" strike="noStrike" dirty="0">
              <a:solidFill>
                <a:srgbClr val="00000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zh-TW" sz="2800" b="0" i="0" u="none" strike="noStrike" dirty="0">
                <a:solidFill>
                  <a:srgbClr val="000000"/>
                </a:solidFill>
                <a:latin typeface="+mj-ea"/>
                <a:ea typeface="+mj-ea"/>
                <a:cs typeface="DFKai-SB"/>
                <a:sym typeface="DFKai-SB"/>
              </a:rPr>
              <a:t>本年度進行兩次同儕觀課，</a:t>
            </a:r>
            <a:endParaRPr sz="2800" dirty="0">
              <a:solidFill>
                <a:srgbClr val="00000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68580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zh-TW" sz="2400" dirty="0">
                <a:solidFill>
                  <a:srgbClr val="000000"/>
                </a:solidFill>
                <a:latin typeface="+mj-ea"/>
                <a:ea typeface="+mj-ea"/>
                <a:cs typeface="DFKai-SB"/>
                <a:sym typeface="DFKai-SB"/>
              </a:rPr>
              <a:t>12月 (垂直線)</a:t>
            </a:r>
            <a:endParaRPr sz="2400" dirty="0">
              <a:solidFill>
                <a:srgbClr val="00000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68580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zh-TW" sz="2400" dirty="0">
                <a:solidFill>
                  <a:srgbClr val="000000"/>
                </a:solidFill>
                <a:latin typeface="+mj-ea"/>
                <a:ea typeface="+mj-ea"/>
                <a:cs typeface="DFKai-SB"/>
                <a:sym typeface="DFKai-SB"/>
              </a:rPr>
              <a:t>5月 (容量)</a:t>
            </a:r>
            <a:endParaRPr sz="2400" dirty="0">
              <a:solidFill>
                <a:srgbClr val="00000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zh-TW" sz="2800" dirty="0">
                <a:solidFill>
                  <a:srgbClr val="000000"/>
                </a:solidFill>
                <a:latin typeface="+mj-ea"/>
                <a:ea typeface="+mj-ea"/>
                <a:cs typeface="DFKai-SB"/>
                <a:sym typeface="DFKai-SB"/>
              </a:rPr>
              <a:t>與</a:t>
            </a:r>
            <a:r>
              <a:rPr lang="zh-TW" sz="2800" dirty="0">
                <a:latin typeface="+mj-ea"/>
                <a:ea typeface="+mj-ea"/>
                <a:cs typeface="DFKai-SB"/>
                <a:sym typeface="DFKai-SB"/>
              </a:rPr>
              <a:t>聖公會天水圍靈愛小學及</a:t>
            </a:r>
            <a:r>
              <a:rPr lang="zh-TW" sz="2800" dirty="0">
                <a:solidFill>
                  <a:srgbClr val="000000"/>
                </a:solidFill>
                <a:latin typeface="+mj-ea"/>
                <a:ea typeface="+mj-ea"/>
                <a:cs typeface="DFKai-SB"/>
                <a:sym typeface="DFKai-SB"/>
              </a:rPr>
              <a:t>香港四邑商工總會新會商會學校共同備課</a:t>
            </a:r>
            <a:r>
              <a:rPr lang="zh-TW" sz="2800" b="0" i="0" u="none" strike="noStrike" dirty="0">
                <a:solidFill>
                  <a:srgbClr val="000000"/>
                </a:solidFill>
                <a:latin typeface="+mj-ea"/>
                <a:ea typeface="+mj-ea"/>
                <a:cs typeface="DFKai-SB"/>
                <a:sym typeface="DFKai-SB"/>
              </a:rPr>
              <a:t>，</a:t>
            </a:r>
            <a:r>
              <a:rPr lang="zh-TW" sz="2800" dirty="0">
                <a:solidFill>
                  <a:srgbClr val="000000"/>
                </a:solidFill>
                <a:latin typeface="+mj-ea"/>
                <a:ea typeface="+mj-ea"/>
                <a:cs typeface="DFKai-SB"/>
                <a:sym typeface="DFKai-SB"/>
              </a:rPr>
              <a:t>改善</a:t>
            </a:r>
            <a:r>
              <a:rPr lang="zh-TW" sz="2800" b="0" i="0" u="none" strike="noStrike" dirty="0">
                <a:solidFill>
                  <a:srgbClr val="000000"/>
                </a:solidFill>
                <a:latin typeface="+mj-ea"/>
                <a:ea typeface="+mj-ea"/>
                <a:cs typeface="DFKai-SB"/>
                <a:sym typeface="DFKai-SB"/>
              </a:rPr>
              <a:t>老師教學策略</a:t>
            </a:r>
            <a:endParaRPr sz="2800" b="0" i="0" u="none" strike="noStrike" dirty="0">
              <a:solidFill>
                <a:srgbClr val="00000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35acf76d6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00FF"/>
                </a:solidFill>
                <a:latin typeface="Times New Roman"/>
                <a:cs typeface="Times New Roman"/>
              </a:rPr>
              <a:t>學教評循環</a:t>
            </a:r>
            <a:r>
              <a:rPr lang="en-US" altLang="zh-TW" dirty="0">
                <a:solidFill>
                  <a:srgbClr val="FF00FF"/>
                </a:solidFill>
                <a:latin typeface="Times New Roman"/>
                <a:cs typeface="Times New Roman"/>
              </a:rPr>
              <a:t>1</a:t>
            </a:r>
            <a:r>
              <a:rPr lang="zh-TW" altLang="en-US" dirty="0">
                <a:solidFill>
                  <a:srgbClr val="FF00FF"/>
                </a:solidFill>
                <a:latin typeface="Times New Roman"/>
                <a:cs typeface="Times New Roman"/>
              </a:rPr>
              <a:t>（上學期）</a:t>
            </a:r>
            <a:endParaRPr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134" name="Google Shape;134;ge35acf76d6_0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800" dirty="0">
                <a:latin typeface="+mj-ea"/>
                <a:ea typeface="+mj-ea"/>
              </a:rPr>
              <a:t>共備學校：聖公會天水圍靈愛小學，</a:t>
            </a:r>
            <a:r>
              <a:rPr lang="en-US" altLang="zh-TW" sz="2800" dirty="0">
                <a:latin typeface="+mj-ea"/>
                <a:ea typeface="+mj-ea"/>
              </a:rPr>
              <a:t/>
            </a:r>
            <a:br>
              <a:rPr lang="en-US" altLang="zh-TW" sz="2800" dirty="0">
                <a:latin typeface="+mj-ea"/>
                <a:ea typeface="+mj-ea"/>
              </a:rPr>
            </a:br>
            <a:r>
              <a:rPr lang="en-US" altLang="zh-TW" sz="2800" dirty="0">
                <a:latin typeface="+mj-ea"/>
                <a:ea typeface="+mj-ea"/>
              </a:rPr>
              <a:t>                    </a:t>
            </a:r>
            <a:r>
              <a:rPr lang="zh-TW" sz="2800" dirty="0">
                <a:latin typeface="+mj-ea"/>
                <a:ea typeface="+mj-ea"/>
              </a:rPr>
              <a:t>香港四邑商工會總會新會商會小學</a:t>
            </a:r>
            <a:endParaRPr sz="2800" dirty="0">
              <a:latin typeface="+mj-ea"/>
              <a:ea typeface="+mj-e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800" dirty="0">
                <a:latin typeface="+mj-ea"/>
                <a:ea typeface="+mj-ea"/>
              </a:rPr>
              <a:t>課題：垂直線</a:t>
            </a:r>
            <a:endParaRPr sz="2800" dirty="0">
              <a:latin typeface="+mj-ea"/>
              <a:ea typeface="+mj-e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800" dirty="0">
                <a:latin typeface="+mj-ea"/>
                <a:ea typeface="+mj-ea"/>
              </a:rPr>
              <a:t>教授模式：zoom</a:t>
            </a:r>
            <a:endParaRPr sz="2800" dirty="0">
              <a:latin typeface="+mj-ea"/>
              <a:ea typeface="+mj-e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800" dirty="0">
                <a:latin typeface="+mj-ea"/>
                <a:ea typeface="+mj-ea"/>
              </a:rPr>
              <a:t>教授日期：12月</a:t>
            </a:r>
            <a:endParaRPr sz="2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35acf76d6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00FF"/>
                </a:solidFill>
                <a:latin typeface="Times New Roman"/>
                <a:cs typeface="Times New Roman"/>
              </a:rPr>
              <a:t>簡介</a:t>
            </a:r>
            <a:endParaRPr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140" name="Google Shape;140;ge35acf76d6_0_5"/>
          <p:cNvSpPr txBox="1">
            <a:spLocks noGrp="1"/>
          </p:cNvSpPr>
          <p:nvPr>
            <p:ph idx="1"/>
          </p:nvPr>
        </p:nvSpPr>
        <p:spPr>
          <a:xfrm>
            <a:off x="1154632" y="2543161"/>
            <a:ext cx="11517000" cy="507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教學難點：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1）以zoom形式授課，增加教授及考評學生能力的難度 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2）以正確工具繪畫垂直線 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3）善用直角分辨及繪畫正確的垂直線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D0D237-B57C-452B-BDE2-C0434D77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solidFill>
                  <a:srgbClr val="FF00FF"/>
                </a:solidFill>
                <a:latin typeface="Times New Roman"/>
                <a:cs typeface="Times New Roman"/>
              </a:rPr>
              <a:t>簡介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363A21-63D6-4EC4-97D4-56B22AD3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964404"/>
            <a:ext cx="9601196" cy="331893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altLang="en-US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教學策略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）於學始授課前提供工作紙及三角尺給學生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）善用電子器材</a:t>
            </a:r>
            <a:r>
              <a:rPr lang="en-US" altLang="zh-TW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projector</a:t>
            </a:r>
            <a:r>
              <a:rPr lang="zh-TW" altLang="en-US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逐步示範利用三角尺辨認垂直線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）拍攝短片供學生於課後複習繪畫技巧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）教授學生利用「說數」方法表達各步驟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）網上互動平台</a:t>
            </a:r>
            <a:r>
              <a:rPr lang="en-US" altLang="zh-TW" sz="1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nearpod</a:t>
            </a:r>
            <a:r>
              <a:rPr lang="en-US" altLang="zh-TW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檢視學生繪畫垂直線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）線上小測試及於測驗中評核學生表現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9472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有機</Template>
  <TotalTime>18</TotalTime>
  <Words>852</Words>
  <Application>Microsoft Office PowerPoint</Application>
  <PresentationFormat>Widescreen</PresentationFormat>
  <Paragraphs>81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DFKai-SB</vt:lpstr>
      <vt:lpstr>Garamond</vt:lpstr>
      <vt:lpstr>Arial Black</vt:lpstr>
      <vt:lpstr>Arial</vt:lpstr>
      <vt:lpstr>新細明體</vt:lpstr>
      <vt:lpstr>微軟正黑體</vt:lpstr>
      <vt:lpstr>Calibri</vt:lpstr>
      <vt:lpstr>Times New Roman</vt:lpstr>
      <vt:lpstr>有機</vt:lpstr>
      <vt:lpstr>優質教育基金　主題網絡計劃   建立數據分析系統， 提升「以評估作為學習」的評估素養（2020/21） Systematic Analysis for Enhancing Assessment Literacy through Assessment as Learning (2019/20)</vt:lpstr>
      <vt:lpstr>學校對評估素養的認識有沒有提升？</vt:lpstr>
      <vt:lpstr>學校對評估素養的認識有沒有提升？</vt:lpstr>
      <vt:lpstr>從計劃中所獲得的得着、成果等 </vt:lpstr>
      <vt:lpstr>從計劃中所獲得的得着、成果等。 </vt:lpstr>
      <vt:lpstr>從計劃中所獲得的得着、成果等。</vt:lpstr>
      <vt:lpstr>學教評循環1（上學期）</vt:lpstr>
      <vt:lpstr>簡介</vt:lpstr>
      <vt:lpstr>簡介</vt:lpstr>
      <vt:lpstr>學生表現</vt:lpstr>
      <vt:lpstr>學教評循環2（下學期）</vt:lpstr>
      <vt:lpstr>簡介</vt:lpstr>
      <vt:lpstr>PowerPoint Presentation</vt:lpstr>
      <vt:lpstr>學生表現</vt:lpstr>
      <vt:lpstr>PowerPoint Presentation</vt:lpstr>
      <vt:lpstr>PowerPoint Presentation</vt:lpstr>
      <vt:lpstr>計劃如何推動學校在「評估素養」中的發展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優質教育基金　主題網絡計劃   建立數據分析系統， 提升「以評估作為學習」的評估素養（2020/21） Systematic Analysis for Enhancing Assessment Literacy through Assessment as Learning (2019/20)</dc:title>
  <dc:creator>Chen See Wan</dc:creator>
  <cp:lastModifiedBy>YUEN, Ka-wing Gigi</cp:lastModifiedBy>
  <cp:revision>5</cp:revision>
  <dcterms:created xsi:type="dcterms:W3CDTF">2020-05-25T02:25:17Z</dcterms:created>
  <dcterms:modified xsi:type="dcterms:W3CDTF">2021-09-16T03:13:10Z</dcterms:modified>
</cp:coreProperties>
</file>