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00"/>
    <a:srgbClr val="CC00CC"/>
    <a:srgbClr val="FFFFFF"/>
    <a:srgbClr val="FFEFEF"/>
    <a:srgbClr val="FFE1E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整體而言，我對參與是次工作坊感到滿意</a:t>
            </a:r>
            <a:endParaRPr 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AB-4F44-9D53-0B0846EBCE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AB-4F44-9D53-0B0846EBCEB0}"/>
              </c:ext>
            </c:extLst>
          </c:dPt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工作表1!$C$3:$D$3</c:f>
              <c:strCache>
                <c:ptCount val="2"/>
                <c:pt idx="0">
                  <c:v>十分同意</c:v>
                </c:pt>
                <c:pt idx="1">
                  <c:v>同意</c:v>
                </c:pt>
              </c:strCache>
            </c:strRef>
          </c:cat>
          <c:val>
            <c:numRef>
              <c:f>工作表1!$C$4:$D$4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B-4F44-9D53-0B0846EBCEB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C2DE8B-17DC-494F-81AE-18C61A4B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796378-D895-499B-BC36-C7EDCA405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FEE700-B034-4E8C-958D-0DDB3871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C186E4-C492-45AD-84BE-AF273206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715786-FB32-419E-B905-2F1B726D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16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58059-119B-48A9-9D13-FACE2234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0DD0CE-5475-46B5-8083-F12F85EF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372B66-BA8D-4765-9C51-7EF2275E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6BE7C2-2955-4FC7-8B99-3EBDA011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5682B8-EDE2-48E3-8EE1-AC41AF40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1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5BBDC69-59A8-46C5-BB7C-34673DEA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DDD1718-9248-4307-96D6-C1C0F5308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D074E4-6D20-4CCC-9B39-55D30449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75B0EA-4D77-4118-A851-61AB4F47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8578A1-44AD-4230-83DA-7EE45AA4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93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8F4138-D108-4E9F-BEA5-7DBA4684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F70958-96EA-4D99-8007-5367757F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817B0-5A99-48C1-B456-AFE9B577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D41809-6C28-457C-93C1-7383DC1A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2E0600-9621-4FAC-9444-EA89F5DE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506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B88F30-8662-40E1-B9EF-3124DBCD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7B47E0-5C1A-477E-AF28-A27C8E3D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56C16C-58BF-4FA0-89B7-7402CB3F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51DA71-11D5-48BB-B52A-41BDB0C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ED00A6-06F7-453D-A7DA-E1377B9B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662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06913D-1846-42BE-9D23-7872847B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7E2476-02E1-4592-9C02-0FE006D88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CFAE05-0EC4-44D3-A298-F04248E32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5C5F6F-86D6-457E-AFD0-21A9EF47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15922D-B229-4377-B9AF-F6898DB3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3C0538-130D-4C18-AC0C-3F122A07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4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3BB97-18AC-49FF-9963-35C589DE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9B32DE-D5B5-47AA-8A84-33C444F7D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3E932-AE9C-42AC-8F14-5D0CD45F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57ADC3-3814-44AA-A20C-5AA7DCE96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B0DFC4-8FCE-41F1-B149-4B465AEE4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28947CE-F48D-4515-8921-A42ED5EB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1B6362F-8F74-41C4-A650-C278B815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8D23238-262A-4CDB-9B3F-B7823882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54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E94B8-133E-4618-9EB6-47E327B4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5D23E9-BEAA-43AC-ABE0-DECCF6BF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CC05F4-5BB3-4BC5-81F4-4B436384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7B0C7F-DA9D-4FE2-B8F4-6DF67362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951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6289E26-0B58-47F0-B733-E0DCD524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B71904E-3976-4755-986D-F50779F1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D8D20E-8C97-427E-8D88-1A783B4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5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F9DD6-5288-4E70-820A-A14FCBE3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A0A038-711D-4145-80BD-38068747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3C640B-9FD8-44DD-805A-ADB609FDE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245967-4E03-4599-81D4-DF7B6C92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0C0436-CEF5-4E91-811F-A7BBFE56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92E606-B309-4843-8DE4-5ACDD151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34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CE6F0B-F27A-4C40-89B7-4B080C8C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F60037-40E4-4457-BA83-C690B17DB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30BB2F1-470F-4ECD-AC9A-AC53D32BC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254ACB-E3B7-4CE4-B0AE-CF9715CE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BA480F5-086A-497E-99B9-908D2AD2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45901D-3293-400A-BB13-572487CC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3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BA500C-FC6F-47F2-9DBB-EC0479E3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ADD2FE-879D-4557-B65B-C4F8EB0D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141279-9416-4B23-BC5D-958E0147D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DD7B-475F-4461-84DA-B907A1EA8140}" type="datetimeFigureOut">
              <a:rPr lang="zh-HK" altLang="en-US" smtClean="0"/>
              <a:t>7/7/2021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038960-BBBB-4E60-8A6F-0DAF5187D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DFED74-AF4B-4CD0-BC30-8CBC3D1DB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E6DF-CD05-4647-A51F-670C543E7C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5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9BF7249-223B-4448-9D57-2FFCC6A7B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547" y="3754092"/>
            <a:ext cx="7563041" cy="2446774"/>
          </a:xfrm>
          <a:solidFill>
            <a:srgbClr val="FFEFEF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HK" sz="5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建立數據分析系統，提升「以評估作為學習」的評估素養（</a:t>
            </a:r>
            <a:r>
              <a:rPr lang="en-US" altLang="zh-HK" sz="5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2020/21</a:t>
            </a:r>
            <a:r>
              <a:rPr lang="zh-TW" altLang="zh-HK" sz="5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zh-TW" altLang="zh-HK" sz="5500" b="1" kern="10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HK" sz="3600" b="1" kern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Systematic Analysis for Enhancing Assessment Literacy through Assessment as Learning (2020/21)</a:t>
            </a:r>
          </a:p>
          <a:p>
            <a:pPr algn="r">
              <a:lnSpc>
                <a:spcPct val="120000"/>
              </a:lnSpc>
            </a:pPr>
            <a:r>
              <a:rPr lang="zh-TW" altLang="zh-HK" sz="3200" dirty="0">
                <a:effectLst/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聖公會天水圍靈愛小學</a:t>
            </a:r>
            <a:endParaRPr lang="en-US" altLang="zh-TW" sz="3200" dirty="0">
              <a:effectLst/>
              <a:latin typeface="Cooper Black" panose="0208090404030B0204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HK" sz="32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S.K.H. Tin </a:t>
            </a:r>
            <a:r>
              <a:rPr lang="en-US" altLang="zh-HK" sz="3200" dirty="0" err="1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shui</a:t>
            </a:r>
            <a:r>
              <a:rPr lang="en-US" altLang="zh-HK" sz="32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HK" sz="3200" dirty="0" err="1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wai</a:t>
            </a:r>
            <a:r>
              <a:rPr lang="en-US" altLang="zh-HK" sz="32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Ling oi primary school</a:t>
            </a:r>
          </a:p>
          <a:p>
            <a:endParaRPr lang="zh-HK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BB72F4-31D8-4C37-BFE5-A35EEF81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45" y="1326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04BFCFC-568F-4EEC-BC27-31FE46C29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47552"/>
              </p:ext>
            </p:extLst>
          </p:nvPr>
        </p:nvGraphicFramePr>
        <p:xfrm>
          <a:off x="100013" y="111125"/>
          <a:ext cx="21605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956960" imgH="627840" progId="Word.Picture.8">
                  <p:embed/>
                </p:oleObj>
              </mc:Choice>
              <mc:Fallback>
                <p:oleObj name="Picture" r:id="rId3" imgW="1956960" imgH="6278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11125"/>
                        <a:ext cx="2160587" cy="654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F7CFB9C-E9E0-4602-BE89-88398231816B}"/>
              </a:ext>
            </a:extLst>
          </p:cNvPr>
          <p:cNvSpPr txBox="1"/>
          <p:nvPr/>
        </p:nvSpPr>
        <p:spPr>
          <a:xfrm>
            <a:off x="2171167" y="1326524"/>
            <a:ext cx="6769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HK" sz="3000" b="1" kern="100" dirty="0"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優質教育基金</a:t>
            </a:r>
            <a:r>
              <a:rPr lang="zh-TW" altLang="zh-HK" sz="3000" b="1" kern="0" dirty="0"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「主題網絡計劃」</a:t>
            </a:r>
            <a:r>
              <a:rPr lang="en-US" altLang="zh-HK" sz="3000" b="1" kern="0" dirty="0">
                <a:latin typeface="Comic Sans MS" panose="030F0702030302020204" pitchFamily="66" charset="0"/>
                <a:ea typeface="標楷體" panose="03000509000000000000" pitchFamily="65" charset="-120"/>
              </a:rPr>
              <a:t>(QTN)</a:t>
            </a:r>
            <a:endParaRPr lang="zh-HK" alt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6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97432F-4537-4B15-B64B-C085623C846D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本年度計劃</a:t>
            </a:r>
            <a:endParaRPr lang="zh-HK" altLang="en-US" sz="5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5DE910-1F27-41DC-A5E0-F99204CBE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6" y="1899973"/>
            <a:ext cx="4427052" cy="35459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8254880-C959-43B7-BD95-A7BD9D3CE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33" y="2314972"/>
            <a:ext cx="3890798" cy="19990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7971252-2E20-4031-BD29-6E1448D9F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982" y="1879838"/>
            <a:ext cx="5539386" cy="3948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2770423-BF58-42D7-8E1B-267C8BA83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276" y="2229145"/>
            <a:ext cx="3890798" cy="20296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6F4816-4FF5-43D6-AC20-A8DBB5CF7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41" y="4354424"/>
            <a:ext cx="5867959" cy="35459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A555D57-C1E9-4A79-8FC7-CB8928EF7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439" y="4709018"/>
            <a:ext cx="4257019" cy="210854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65302AF-3920-4402-AD87-990504792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0338" y="4354424"/>
            <a:ext cx="4453110" cy="39503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1232ACF-510F-4269-B961-E510A90302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0338" y="4845088"/>
            <a:ext cx="4098379" cy="18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>
            <a:extLst>
              <a:ext uri="{FF2B5EF4-FFF2-40B4-BE49-F238E27FC236}">
                <a16:creationId xmlns:a16="http://schemas.microsoft.com/office/drawing/2014/main" id="{2127B0C1-90D4-4FF8-B6BA-19F6E8FFE7E4}"/>
              </a:ext>
            </a:extLst>
          </p:cNvPr>
          <p:cNvSpPr txBox="1">
            <a:spLocks/>
          </p:cNvSpPr>
          <p:nvPr/>
        </p:nvSpPr>
        <p:spPr>
          <a:xfrm>
            <a:off x="1984754" y="2316448"/>
            <a:ext cx="7563041" cy="30683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TW" altLang="zh-HK" sz="2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建立數據分析系統，</a:t>
            </a:r>
            <a:endParaRPr lang="en-US" altLang="zh-TW" sz="2500" b="1" kern="0" dirty="0">
              <a:solidFill>
                <a:srgbClr val="00B0F0"/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TW" altLang="zh-HK" sz="2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提升「以評估作為學習」的評估素養（</a:t>
            </a:r>
            <a:r>
              <a:rPr lang="en-US" altLang="zh-HK" sz="2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2020/21</a:t>
            </a:r>
            <a:r>
              <a:rPr lang="zh-TW" altLang="zh-HK" sz="2500" b="1" kern="0" dirty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500" b="1" kern="0" dirty="0">
              <a:solidFill>
                <a:srgbClr val="00B0F0"/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5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統籌學校：</a:t>
            </a:r>
            <a:r>
              <a:rPr lang="zh-TW" altLang="zh-HK" sz="25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聖公會天水圍靈愛小學</a:t>
            </a:r>
            <a:endParaRPr lang="en-US" altLang="zh-TW" sz="2500" dirty="0">
              <a:latin typeface="Cooper Black" panose="0208090404030B0204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5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聯絡電話：</a:t>
            </a:r>
            <a:r>
              <a:rPr lang="en-US" altLang="zh-TW" sz="25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2446 1633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500" dirty="0">
                <a:latin typeface="Cooper Black" panose="0208090404030B0204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聯絡人：陳詩韻主任</a:t>
            </a:r>
            <a:endParaRPr lang="en-US" altLang="zh-TW" sz="2500" dirty="0">
              <a:latin typeface="Cooper Black" panose="0208090404030B0204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2C09428-4CC1-4FE9-B4F2-6AD1F6B7B4BA}"/>
              </a:ext>
            </a:extLst>
          </p:cNvPr>
          <p:cNvSpPr txBox="1"/>
          <p:nvPr/>
        </p:nvSpPr>
        <p:spPr>
          <a:xfrm>
            <a:off x="2381374" y="161151"/>
            <a:ext cx="6769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HK" sz="3000" b="1" kern="100" dirty="0"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優質教育基金</a:t>
            </a:r>
            <a:r>
              <a:rPr lang="zh-TW" altLang="zh-HK" sz="3000" b="1" kern="0" dirty="0"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「主題網絡計劃」</a:t>
            </a:r>
            <a:r>
              <a:rPr lang="en-US" altLang="zh-HK" sz="3000" b="1" kern="0" dirty="0">
                <a:latin typeface="Comic Sans MS" panose="030F0702030302020204" pitchFamily="66" charset="0"/>
                <a:ea typeface="標楷體" panose="03000509000000000000" pitchFamily="65" charset="-120"/>
              </a:rPr>
              <a:t>(QTN)</a:t>
            </a:r>
            <a:endParaRPr lang="zh-HK" altLang="en-US" sz="3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C6ACE91-A003-40EE-99E6-8CAFADF37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86418"/>
              </p:ext>
            </p:extLst>
          </p:nvPr>
        </p:nvGraphicFramePr>
        <p:xfrm>
          <a:off x="100013" y="111125"/>
          <a:ext cx="21605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956960" imgH="627840" progId="Word.Picture.8">
                  <p:embed/>
                </p:oleObj>
              </mc:Choice>
              <mc:Fallback>
                <p:oleObj name="Picture" r:id="rId3" imgW="1956960" imgH="627840" progId="Word.Picture.8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204BFCFC-568F-4EEC-BC27-31FE46C29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11125"/>
                        <a:ext cx="2160587" cy="654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84E14B0D-8427-420A-8F9C-9FC97C998924}"/>
              </a:ext>
            </a:extLst>
          </p:cNvPr>
          <p:cNvSpPr txBox="1"/>
          <p:nvPr/>
        </p:nvSpPr>
        <p:spPr>
          <a:xfrm>
            <a:off x="9839472" y="2782273"/>
            <a:ext cx="1723549" cy="55399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分享內容</a:t>
            </a:r>
            <a:endParaRPr lang="zh-HK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2F7BB7-20F8-4CD7-AEC3-81FA7B5E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145" y="111124"/>
            <a:ext cx="2634205" cy="2634205"/>
          </a:xfrm>
          <a:prstGeom prst="rect">
            <a:avLst/>
          </a:prstGeom>
        </p:spPr>
      </p:pic>
      <p:pic>
        <p:nvPicPr>
          <p:cNvPr id="2050" name="Picture 2" descr="giphy (1) – Youth Council Next Generation">
            <a:extLst>
              <a:ext uri="{FF2B5EF4-FFF2-40B4-BE49-F238E27FC236}">
                <a16:creationId xmlns:a16="http://schemas.microsoft.com/office/drawing/2014/main" id="{CF2AB4B0-2724-4B80-8177-8274857EB6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12" y="3954516"/>
            <a:ext cx="3216460" cy="18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BA538D-2FD8-47D9-9BB0-C779BB5D2606}"/>
              </a:ext>
            </a:extLst>
          </p:cNvPr>
          <p:cNvSpPr txBox="1">
            <a:spLocks/>
          </p:cNvSpPr>
          <p:nvPr/>
        </p:nvSpPr>
        <p:spPr>
          <a:xfrm>
            <a:off x="3213946" y="575734"/>
            <a:ext cx="7250853" cy="76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參與學校</a:t>
            </a:r>
            <a:r>
              <a:rPr lang="zh-TW" altLang="en-US" sz="1500" i="1" dirty="0"/>
              <a:t>（</a:t>
            </a:r>
            <a:r>
              <a:rPr lang="zh-TW" altLang="en-US" sz="2000" i="1" dirty="0"/>
              <a:t>排列先後次序依學校英文名稱排列）</a:t>
            </a:r>
            <a:endParaRPr lang="zh-HK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9">
            <a:extLst>
              <a:ext uri="{FF2B5EF4-FFF2-40B4-BE49-F238E27FC236}">
                <a16:creationId xmlns:a16="http://schemas.microsoft.com/office/drawing/2014/main" id="{A8AE236E-9614-49DE-90A1-B5BDA642B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12099"/>
              </p:ext>
            </p:extLst>
          </p:nvPr>
        </p:nvGraphicFramePr>
        <p:xfrm>
          <a:off x="581890" y="1733203"/>
          <a:ext cx="1102821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67">
                  <a:extLst>
                    <a:ext uri="{9D8B030D-6E8A-4147-A177-3AD203B41FA5}">
                      <a16:colId xmlns:a16="http://schemas.microsoft.com/office/drawing/2014/main" val="4048046277"/>
                    </a:ext>
                  </a:extLst>
                </a:gridCol>
                <a:gridCol w="3952982">
                  <a:extLst>
                    <a:ext uri="{9D8B030D-6E8A-4147-A177-3AD203B41FA5}">
                      <a16:colId xmlns:a16="http://schemas.microsoft.com/office/drawing/2014/main" val="2702250865"/>
                    </a:ext>
                  </a:extLst>
                </a:gridCol>
                <a:gridCol w="2749028">
                  <a:extLst>
                    <a:ext uri="{9D8B030D-6E8A-4147-A177-3AD203B41FA5}">
                      <a16:colId xmlns:a16="http://schemas.microsoft.com/office/drawing/2014/main" val="1577008129"/>
                    </a:ext>
                  </a:extLst>
                </a:gridCol>
                <a:gridCol w="2387842">
                  <a:extLst>
                    <a:ext uri="{9D8B030D-6E8A-4147-A177-3AD203B41FA5}">
                      <a16:colId xmlns:a16="http://schemas.microsoft.com/office/drawing/2014/main" val="1093384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zh-TW" altLang="en-US" sz="2000" b="1" dirty="0"/>
                        <a:t>核心學校</a:t>
                      </a:r>
                      <a:endParaRPr lang="zh-HK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開始參與年度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本年度參與科目及年級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合作模式</a:t>
                      </a:r>
                      <a:endParaRPr lang="zh-HK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3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2020-21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聖公會基顯小學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P.4</a:t>
                      </a:r>
                      <a:r>
                        <a:rPr lang="zh-TW" altLang="en-US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英文科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跟天靈合作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3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2020-21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聖公會聖馬太小學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P.6</a:t>
                      </a:r>
                      <a:r>
                        <a:rPr lang="zh-TW" altLang="en-US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中文科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跟天靈合作</a:t>
                      </a:r>
                      <a:endParaRPr lang="zh-HK" altLang="en-US" sz="20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49940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0975882-EFE5-4CB6-A3EF-F8BB9ECD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59481"/>
              </p:ext>
            </p:extLst>
          </p:nvPr>
        </p:nvGraphicFramePr>
        <p:xfrm>
          <a:off x="581891" y="3425613"/>
          <a:ext cx="1102821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67">
                  <a:extLst>
                    <a:ext uri="{9D8B030D-6E8A-4147-A177-3AD203B41FA5}">
                      <a16:colId xmlns:a16="http://schemas.microsoft.com/office/drawing/2014/main" val="4048046277"/>
                    </a:ext>
                  </a:extLst>
                </a:gridCol>
                <a:gridCol w="3932916">
                  <a:extLst>
                    <a:ext uri="{9D8B030D-6E8A-4147-A177-3AD203B41FA5}">
                      <a16:colId xmlns:a16="http://schemas.microsoft.com/office/drawing/2014/main" val="2702250865"/>
                    </a:ext>
                  </a:extLst>
                </a:gridCol>
                <a:gridCol w="2779127">
                  <a:extLst>
                    <a:ext uri="{9D8B030D-6E8A-4147-A177-3AD203B41FA5}">
                      <a16:colId xmlns:a16="http://schemas.microsoft.com/office/drawing/2014/main" val="1577008129"/>
                    </a:ext>
                  </a:extLst>
                </a:gridCol>
                <a:gridCol w="2377808">
                  <a:extLst>
                    <a:ext uri="{9D8B030D-6E8A-4147-A177-3AD203B41FA5}">
                      <a16:colId xmlns:a16="http://schemas.microsoft.com/office/drawing/2014/main" val="1093384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zh-TW" altLang="en-US" sz="2000" b="1" dirty="0"/>
                        <a:t>核心學校及夥伴學校</a:t>
                      </a:r>
                      <a:endParaRPr lang="zh-HK" alt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開始參與年度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本年度參與科目及年級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合作模式</a:t>
                      </a:r>
                      <a:endParaRPr lang="zh-HK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73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2019-20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天主教領島學校</a:t>
                      </a:r>
                      <a:endParaRPr lang="zh-HK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P.4 + P.3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數學科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夥伴學校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93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2018-19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香海正覺蓮社佛教黃藻森學校</a:t>
                      </a:r>
                      <a:endParaRPr lang="zh-HK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P.3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數學科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核心學校</a:t>
                      </a:r>
                      <a:endParaRPr lang="zh-HK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5949940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F2F8909-7993-4011-B2EA-4FACED751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89146"/>
              </p:ext>
            </p:extLst>
          </p:nvPr>
        </p:nvGraphicFramePr>
        <p:xfrm>
          <a:off x="581891" y="5118023"/>
          <a:ext cx="1102821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67">
                  <a:extLst>
                    <a:ext uri="{9D8B030D-6E8A-4147-A177-3AD203B41FA5}">
                      <a16:colId xmlns:a16="http://schemas.microsoft.com/office/drawing/2014/main" val="4048046277"/>
                    </a:ext>
                  </a:extLst>
                </a:gridCol>
                <a:gridCol w="3932916">
                  <a:extLst>
                    <a:ext uri="{9D8B030D-6E8A-4147-A177-3AD203B41FA5}">
                      <a16:colId xmlns:a16="http://schemas.microsoft.com/office/drawing/2014/main" val="2702250865"/>
                    </a:ext>
                  </a:extLst>
                </a:gridCol>
                <a:gridCol w="2779127">
                  <a:extLst>
                    <a:ext uri="{9D8B030D-6E8A-4147-A177-3AD203B41FA5}">
                      <a16:colId xmlns:a16="http://schemas.microsoft.com/office/drawing/2014/main" val="1577008129"/>
                    </a:ext>
                  </a:extLst>
                </a:gridCol>
                <a:gridCol w="2377808">
                  <a:extLst>
                    <a:ext uri="{9D8B030D-6E8A-4147-A177-3AD203B41FA5}">
                      <a16:colId xmlns:a16="http://schemas.microsoft.com/office/drawing/2014/main" val="1093384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zh-TW" altLang="en-US" sz="2000" b="1" dirty="0"/>
                        <a:t>夥伴學校</a:t>
                      </a:r>
                      <a:endParaRPr lang="zh-HK" alt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開始參與年度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本年度參與科目及年級</a:t>
                      </a:r>
                      <a:endParaRPr lang="zh-HK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合作模式</a:t>
                      </a:r>
                      <a:endParaRPr lang="zh-HK" altLang="en-US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473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2018-19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香港四邑商工總會新會商會學校</a:t>
                      </a:r>
                      <a:endParaRPr lang="zh-HK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P.3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數學科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學習社群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193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2019-20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伊斯蘭鮑伯濤紀念小學</a:t>
                      </a:r>
                      <a:endParaRPr lang="zh-HK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P.3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數學科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學習社群</a:t>
                      </a:r>
                      <a:endParaRPr lang="zh-HK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594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8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B0B0E76F-4182-466D-94D3-CB7F85625AD9}"/>
              </a:ext>
            </a:extLst>
          </p:cNvPr>
          <p:cNvSpPr txBox="1">
            <a:spLocks/>
          </p:cNvSpPr>
          <p:nvPr/>
        </p:nvSpPr>
        <p:spPr>
          <a:xfrm>
            <a:off x="419947" y="1964267"/>
            <a:ext cx="11382586" cy="4673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zh-HK" sz="30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提升學校的「評估素養」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善用不同的</a:t>
            </a:r>
            <a:r>
              <a:rPr lang="zh-TW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HK" sz="3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學教評</a:t>
            </a:r>
            <a:r>
              <a:rPr lang="zh-TW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HK" sz="3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，推廣</a:t>
            </a:r>
            <a:r>
              <a:rPr lang="zh-TW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「多元化的評估模式」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建立及鞏固校內</a:t>
            </a:r>
            <a:r>
              <a:rPr lang="zh-TW" altLang="en-US" sz="30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「學教評」循環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3000" b="1" kern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共同設計課堂教學</a:t>
            </a:r>
            <a:r>
              <a:rPr lang="zh-TW" altLang="zh-HK" sz="3000" b="1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，優化課程，推動</a:t>
            </a:r>
            <a:r>
              <a:rPr lang="zh-TW" altLang="zh-HK" sz="3000" b="1" kern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「促進學習的評估」</a:t>
            </a:r>
            <a:r>
              <a:rPr lang="zh-TW" altLang="zh-HK" sz="3000" b="1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，讓學生</a:t>
            </a:r>
            <a:r>
              <a:rPr lang="zh-TW" altLang="zh-HK" sz="3000" b="1" kern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正面地面對學習</a:t>
            </a:r>
            <a:r>
              <a:rPr lang="zh-TW" altLang="en-US" sz="3000" b="1" ker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，更</a:t>
            </a: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期望學生能從而</a:t>
            </a:r>
            <a:r>
              <a:rPr lang="zh-TW" altLang="zh-HK" sz="30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反思、自我檢測學習</a:t>
            </a: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培養</a:t>
            </a: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學生的</a:t>
            </a:r>
            <a:r>
              <a:rPr lang="zh-TW" altLang="zh-HK" sz="3000" b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堅毅和自我提升的精神</a:t>
            </a:r>
            <a:r>
              <a:rPr lang="zh-TW" altLang="zh-HK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HK" sz="3000" b="1" kern="1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在「學教評」的循環中，</a:t>
            </a:r>
            <a:r>
              <a:rPr lang="zh-TW" alt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建立校本評估重點</a:t>
            </a:r>
            <a:r>
              <a:rPr lang="zh-TW" altLang="en-US" sz="3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3000" b="1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針對特定能力範疇的學習重點建立</a:t>
            </a:r>
            <a:r>
              <a:rPr lang="zh-TW" altLang="zh-HK" sz="3000" b="1" kern="10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數據分析系統</a:t>
            </a:r>
            <a:r>
              <a:rPr lang="zh-TW" altLang="zh-HK" sz="3000" b="1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3000" b="1" kern="10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運用評估資料回饋學與教</a:t>
            </a:r>
            <a:r>
              <a:rPr lang="zh-TW" altLang="en-US" sz="3000" b="1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3000" b="1" kern="10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分析學與教的成效，檢視課程發展</a:t>
            </a:r>
            <a:r>
              <a:rPr lang="zh-TW" altLang="zh-HK" sz="3000" b="1" kern="1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000" b="1" kern="1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7F7CD00-2D5D-45AC-98FC-E64C833772C3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本年度計劃目標</a:t>
            </a:r>
            <a:endParaRPr lang="zh-HK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3370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1DAA7F-AD99-4177-9E92-BC4015DD77B2}"/>
              </a:ext>
            </a:extLst>
          </p:cNvPr>
          <p:cNvSpPr txBox="1">
            <a:spLocks/>
          </p:cNvSpPr>
          <p:nvPr/>
        </p:nvSpPr>
        <p:spPr>
          <a:xfrm>
            <a:off x="3295535" y="205152"/>
            <a:ext cx="4880187" cy="79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本年度計劃內容</a:t>
            </a:r>
            <a:endParaRPr lang="zh-HK" altLang="en-US" sz="50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5C0AA3B-C878-43CF-B5FF-258E3F779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2569"/>
              </p:ext>
            </p:extLst>
          </p:nvPr>
        </p:nvGraphicFramePr>
        <p:xfrm>
          <a:off x="386211" y="1073096"/>
          <a:ext cx="11419577" cy="557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92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舉行形式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計劃簡介會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4/9/2020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（五）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評估數據研讀及分析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SPSS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）教師工作坊</a:t>
                      </a:r>
                      <a:endParaRPr lang="zh-HK" altLang="en-US" sz="1800" b="1" i="0" kern="12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18/9/2020</a:t>
                      </a:r>
                      <a:r>
                        <a:rPr lang="zh-TW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（五）</a:t>
                      </a:r>
                      <a:endParaRPr lang="zh-HK" altLang="en-US" sz="18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評估數據研讀、分析及報告製作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AQP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）教師工作坊</a:t>
                      </a:r>
                      <a:endParaRPr lang="zh-HK" altLang="en-US" sz="1800" b="1" i="0" kern="12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25/9/2020</a:t>
                      </a:r>
                      <a:r>
                        <a:rPr lang="zh-TW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（五）</a:t>
                      </a:r>
                      <a:endParaRPr lang="zh-HK" altLang="en-US" sz="18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評估數據報告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製作（</a:t>
                      </a:r>
                      <a:r>
                        <a:rPr lang="en-US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SPSS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）工作坊</a:t>
                      </a:r>
                      <a:endParaRPr lang="zh-HK" altLang="en-US" sz="1800" b="1" i="0" kern="12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endParaRPr lang="zh-HK" altLang="en-US" sz="18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錄影</a:t>
                      </a:r>
                      <a:endParaRPr lang="zh-HK" altLang="en-US" sz="18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 Meeting 1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25/11/2020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（三）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上學期</a:t>
                      </a:r>
                      <a:r>
                        <a:rPr lang="zh-TW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共同備課會議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及反思（核心 </a:t>
                      </a:r>
                      <a:r>
                        <a:rPr lang="en-US" altLang="zh-TW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統籌）</a:t>
                      </a:r>
                      <a:endParaRPr lang="en-US" altLang="zh-TW" sz="1800" b="1" i="0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下學期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跨校</a:t>
                      </a:r>
                      <a:r>
                        <a:rPr lang="zh-TW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共同備課會議、</a:t>
                      </a:r>
                      <a:r>
                        <a:rPr lang="zh-TW" altLang="en-US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循環</a:t>
                      </a:r>
                      <a:r>
                        <a:rPr lang="zh-TW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觀課及評課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（學習社群）</a:t>
                      </a:r>
                      <a:endParaRPr lang="zh-HK" altLang="en-US" sz="1800" b="1" i="0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10/2020</a:t>
                      </a:r>
                      <a:r>
                        <a:rPr lang="zh-TW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1/2021</a:t>
                      </a:r>
                      <a:endParaRPr lang="zh-HK" altLang="en-US" sz="1800" b="1" i="0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到校</a:t>
                      </a:r>
                      <a:endParaRPr lang="zh-HK" altLang="en-US" sz="1800" b="1" i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上學期考試分析會議</a:t>
                      </a:r>
                      <a:r>
                        <a:rPr lang="zh-TW" altLang="en-US" sz="1800" b="1" i="1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（如沒有，改為共同備課）</a:t>
                      </a:r>
                      <a:endParaRPr lang="zh-HK" altLang="en-US" sz="1800" b="1" i="1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12/2020</a:t>
                      </a:r>
                      <a:r>
                        <a:rPr lang="zh-TW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TW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altLang="zh-TW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HK" altLang="en-US" sz="1800" b="1" i="0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下學期</a:t>
                      </a:r>
                      <a:r>
                        <a:rPr lang="zh-TW" altLang="zh-HK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跨校</a:t>
                      </a:r>
                      <a:r>
                        <a:rPr lang="zh-TW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共同備課會議、</a:t>
                      </a:r>
                      <a:r>
                        <a:rPr lang="zh-TW" altLang="en-US" sz="1800" b="1" i="0" kern="12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循環</a:t>
                      </a:r>
                      <a:r>
                        <a:rPr lang="zh-TW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觀課及評課</a:t>
                      </a:r>
                      <a:endParaRPr lang="en-US" altLang="zh-TW" sz="1800" b="1" i="0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（核心 </a:t>
                      </a:r>
                      <a:r>
                        <a:rPr lang="en-US" altLang="zh-TW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夥伴 </a:t>
                      </a:r>
                      <a:r>
                        <a:rPr lang="en-US" altLang="zh-TW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統籌）</a:t>
                      </a:r>
                      <a:endParaRPr lang="en-US" altLang="zh-TW" sz="1800" b="1" i="0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1/2021</a:t>
                      </a:r>
                      <a:r>
                        <a:rPr lang="zh-TW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HK" sz="18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6/2021</a:t>
                      </a:r>
                      <a:endParaRPr lang="zh-HK" altLang="en-US" sz="1800" b="1" i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到校</a:t>
                      </a:r>
                      <a:endParaRPr lang="zh-HK" altLang="en-US" sz="1800" b="1" i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EC Meeting 2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13/5/2021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（四）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聖公會天水圍靈愛小學</a:t>
                      </a:r>
                      <a:endParaRPr lang="zh-HK" altLang="en-US" sz="1800" b="1" i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專題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講座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浸大教育學系特邀副教授　鄧國俊博士</a:t>
                      </a:r>
                      <a:endParaRPr lang="en-US" altLang="zh-TW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TW" altLang="en-US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應用「評估分析工具庫」提升教師以評估促進學生學習的知識和技能</a:t>
                      </a:r>
                      <a:r>
                        <a:rPr lang="en-US" altLang="zh-TW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》</a:t>
                      </a:r>
                      <a:endParaRPr lang="zh-HK" altLang="en-US" sz="16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11/6/2021</a:t>
                      </a:r>
                      <a:r>
                        <a:rPr lang="zh-TW" alt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（五）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聖公會天水圍靈愛小學</a:t>
                      </a:r>
                      <a:endParaRPr lang="zh-HK" altLang="en-US" sz="1800" b="1" i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下學期考試分析會議</a:t>
                      </a:r>
                      <a:endParaRPr lang="zh-HK" altLang="en-US" sz="1800" b="1" i="0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6/2020</a:t>
                      </a:r>
                      <a:r>
                        <a:rPr lang="zh-TW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7/2021</a:t>
                      </a:r>
                      <a:endParaRPr lang="zh-HK" altLang="en-US" sz="1800" b="1" i="0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1" i="0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Zoom</a:t>
                      </a:r>
                      <a:endParaRPr lang="zh-HK" altLang="en-US" sz="1800" b="1" i="0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總結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分享會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7/7/2021</a:t>
                      </a:r>
                      <a:r>
                        <a:rPr lang="zh-TW" altLang="zh-HK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（三）</a:t>
                      </a:r>
                      <a:endParaRPr lang="zh-HK" altLang="en-US" sz="1800" b="1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聖公會基顯小學</a:t>
                      </a:r>
                      <a:endParaRPr lang="zh-HK" altLang="en-US" sz="1800" b="1" i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2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EEB32-BCB8-4504-BA44-D126243D1506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其他合作內容</a:t>
            </a:r>
            <a:endParaRPr lang="zh-HK" altLang="en-US" sz="5000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50DEFD4-5846-45D0-BEA0-21515A965B41}"/>
              </a:ext>
            </a:extLst>
          </p:cNvPr>
          <p:cNvGrpSpPr/>
          <p:nvPr/>
        </p:nvGrpSpPr>
        <p:grpSpPr>
          <a:xfrm>
            <a:off x="273141" y="1864592"/>
            <a:ext cx="11658521" cy="4871166"/>
            <a:chOff x="273141" y="1864592"/>
            <a:chExt cx="11658521" cy="487116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7093C5B-C046-42AB-B062-646A2AB4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4802" y="2934043"/>
              <a:ext cx="6796860" cy="3801715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D14B726-7908-4ACB-8DF3-D1A3F75888FF}"/>
                </a:ext>
              </a:extLst>
            </p:cNvPr>
            <p:cNvSpPr txBox="1"/>
            <p:nvPr/>
          </p:nvSpPr>
          <p:spPr>
            <a:xfrm>
              <a:off x="273141" y="1864592"/>
              <a:ext cx="51860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形式：到校講座</a:t>
              </a:r>
              <a:r>
                <a:rPr lang="en-US" altLang="zh-TW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工作坊</a:t>
              </a:r>
              <a:endPara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對象：</a:t>
              </a:r>
              <a:r>
                <a:rPr lang="zh-TW" altLang="zh-HK" sz="3000" b="1" kern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伊斯蘭鮑伯濤紀念小學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日期：</a:t>
              </a:r>
              <a:r>
                <a:rPr lang="en-US" altLang="zh-TW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9/2/2021</a:t>
              </a:r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（二）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C4E004-13AB-46C2-9076-E727C0300883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其他合作內容</a:t>
            </a:r>
            <a:endParaRPr lang="zh-HK" altLang="en-US" sz="50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B45C870-E074-4890-A304-F90EED2D67C3}"/>
              </a:ext>
            </a:extLst>
          </p:cNvPr>
          <p:cNvGrpSpPr/>
          <p:nvPr/>
        </p:nvGrpSpPr>
        <p:grpSpPr>
          <a:xfrm>
            <a:off x="205639" y="1843571"/>
            <a:ext cx="11764754" cy="4893931"/>
            <a:chOff x="205639" y="1843571"/>
            <a:chExt cx="11764754" cy="489393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F398707-C46E-4080-9F32-3FA98886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318" y="3320899"/>
              <a:ext cx="4555471" cy="3416603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E6D9BFE-B325-4561-9F5A-AF19142A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764179" y="2531288"/>
              <a:ext cx="4807101" cy="3605326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EB11E07-9FC9-41ED-8102-A1F4558CA5C7}"/>
                </a:ext>
              </a:extLst>
            </p:cNvPr>
            <p:cNvSpPr txBox="1"/>
            <p:nvPr/>
          </p:nvSpPr>
          <p:spPr>
            <a:xfrm>
              <a:off x="205639" y="1843571"/>
              <a:ext cx="890500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形式：到校技術支援</a:t>
              </a:r>
              <a:endPara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對象：聖公會聖馬太小學、</a:t>
              </a:r>
              <a:r>
                <a:rPr lang="zh-TW" altLang="zh-HK" sz="3000" b="1" kern="1200" dirty="0"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伊斯蘭鮑伯濤紀念小學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日期：</a:t>
              </a:r>
              <a:r>
                <a:rPr lang="en-US" altLang="zh-TW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16/6/2021</a:t>
              </a:r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（三） 、</a:t>
              </a:r>
              <a:r>
                <a:rPr lang="en-US" altLang="zh-TW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22/6/2021</a:t>
              </a:r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（二）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5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4280B-85BA-4640-B094-F5E0F99FAAAA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其他合作內容</a:t>
            </a:r>
            <a:endParaRPr lang="zh-HK" altLang="en-US" sz="5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E4A5389-E994-4948-9EC9-C343BD7C4C5D}"/>
              </a:ext>
            </a:extLst>
          </p:cNvPr>
          <p:cNvGrpSpPr/>
          <p:nvPr/>
        </p:nvGrpSpPr>
        <p:grpSpPr>
          <a:xfrm>
            <a:off x="504825" y="1951672"/>
            <a:ext cx="11182350" cy="4539615"/>
            <a:chOff x="504825" y="1951672"/>
            <a:chExt cx="11182350" cy="453961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7A78B24-E241-4F33-A539-5188D9C37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825" y="3700462"/>
              <a:ext cx="11182350" cy="2790825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609D5EFD-DFE7-464D-8E5A-D6F664191D4C}"/>
                </a:ext>
              </a:extLst>
            </p:cNvPr>
            <p:cNvSpPr txBox="1"/>
            <p:nvPr/>
          </p:nvSpPr>
          <p:spPr>
            <a:xfrm>
              <a:off x="567589" y="1951672"/>
              <a:ext cx="51860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形式：校本評估重點計劃會議</a:t>
              </a:r>
              <a:endParaRPr lang="en-US" altLang="zh-TW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對象：天主教領島學校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日期：</a:t>
              </a:r>
              <a:r>
                <a:rPr lang="en-US" altLang="zh-TW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25/6/2021</a:t>
              </a:r>
              <a:r>
                <a:rPr lang="zh-TW" altLang="en-US" sz="3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（五）</a:t>
              </a:r>
              <a:endParaRPr lang="zh-HK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87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71C1C4-725C-4B7A-96C6-C736B18CFB1B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前期準備工作坊</a:t>
            </a:r>
            <a:endParaRPr lang="zh-HK" altLang="en-US" sz="50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E5E1338-1294-4B3A-B173-5A190369D97B}"/>
              </a:ext>
            </a:extLst>
          </p:cNvPr>
          <p:cNvGrpSpPr/>
          <p:nvPr/>
        </p:nvGrpSpPr>
        <p:grpSpPr>
          <a:xfrm>
            <a:off x="230570" y="1816151"/>
            <a:ext cx="11537746" cy="4956370"/>
            <a:chOff x="230570" y="1816151"/>
            <a:chExt cx="11537746" cy="495637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ADA938C-2B6B-49EC-B967-D11167B3D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70" y="2709456"/>
              <a:ext cx="3848100" cy="2657475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1A69612C-BF29-4F5F-8E37-D6DE51366CD5}"/>
                </a:ext>
              </a:extLst>
            </p:cNvPr>
            <p:cNvSpPr txBox="1"/>
            <p:nvPr/>
          </p:nvSpPr>
          <p:spPr>
            <a:xfrm>
              <a:off x="829989" y="2001570"/>
              <a:ext cx="26492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評估數據研讀及分析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(SPSS)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教師工作坊</a:t>
              </a:r>
              <a:endParaRPr lang="zh-HK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8E7C915-0453-47BF-A981-AF2521D71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61"/>
            <a:stretch/>
          </p:blipFill>
          <p:spPr>
            <a:xfrm>
              <a:off x="7747811" y="2745537"/>
              <a:ext cx="4020505" cy="421671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587FF6F-82B7-47AE-985B-8F01B3B3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6650" y="3101749"/>
              <a:ext cx="3815783" cy="207296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BA040FA-A5F5-4308-BDF4-6C597A43D158}"/>
                </a:ext>
              </a:extLst>
            </p:cNvPr>
            <p:cNvSpPr txBox="1"/>
            <p:nvPr/>
          </p:nvSpPr>
          <p:spPr>
            <a:xfrm>
              <a:off x="8493097" y="1816151"/>
              <a:ext cx="26492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評估數據研讀、分析及報告製作（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AQP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）教師工作坊</a:t>
              </a:r>
              <a:endParaRPr lang="zh-HK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圖表 10">
              <a:extLst>
                <a:ext uri="{FF2B5EF4-FFF2-40B4-BE49-F238E27FC236}">
                  <a16:creationId xmlns:a16="http://schemas.microsoft.com/office/drawing/2014/main" id="{B9819E98-0AC5-416B-9E9B-2FC515B98D7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1786236"/>
                </p:ext>
              </p:extLst>
            </p:nvPr>
          </p:nvGraphicFramePr>
          <p:xfrm>
            <a:off x="3773476" y="3600929"/>
            <a:ext cx="3773476" cy="3171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155BF3B-6C06-404D-9322-2AE6B3BAAC3B}"/>
                </a:ext>
              </a:extLst>
            </p:cNvPr>
            <p:cNvSpPr txBox="1"/>
            <p:nvPr/>
          </p:nvSpPr>
          <p:spPr>
            <a:xfrm>
              <a:off x="4335582" y="2903128"/>
              <a:ext cx="26492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評估數據報告製作</a:t>
              </a: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(SPSS)</a:t>
              </a:r>
              <a:r>
                <a:rPr lang="zh-TW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工作坊</a:t>
              </a:r>
              <a:endParaRPr lang="zh-HK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5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A831E84C-CFBE-4B4F-B2E1-BEEBD2583B42}"/>
              </a:ext>
            </a:extLst>
          </p:cNvPr>
          <p:cNvSpPr txBox="1">
            <a:spLocks/>
          </p:cNvSpPr>
          <p:nvPr/>
        </p:nvSpPr>
        <p:spPr>
          <a:xfrm>
            <a:off x="3366347" y="472869"/>
            <a:ext cx="4998720" cy="8309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其他工作坊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講座</a:t>
            </a:r>
            <a:endParaRPr lang="zh-HK" altLang="en-US" sz="50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F631BBD-13B7-49FB-8D88-DBEE0BCE30B4}"/>
              </a:ext>
            </a:extLst>
          </p:cNvPr>
          <p:cNvGrpSpPr/>
          <p:nvPr/>
        </p:nvGrpSpPr>
        <p:grpSpPr>
          <a:xfrm>
            <a:off x="537833" y="2149224"/>
            <a:ext cx="10958187" cy="3980771"/>
            <a:chOff x="537833" y="2149224"/>
            <a:chExt cx="10958187" cy="3980771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F28C82D-D5C9-485C-9D72-C84FA666F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01" r="940" b="-1"/>
            <a:stretch/>
          </p:blipFill>
          <p:spPr>
            <a:xfrm>
              <a:off x="695980" y="3166406"/>
              <a:ext cx="4493830" cy="420414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978A0C7-495A-4294-BBC3-DDE6BEC5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833" y="3586820"/>
              <a:ext cx="4810125" cy="2543175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1C58526-EAE2-4E57-8343-ABED8987C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5395" y="3577295"/>
              <a:ext cx="5000625" cy="25527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D35B04F-519E-44D3-93A5-E7E8A633D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01" r="940" b="-1"/>
            <a:stretch/>
          </p:blipFill>
          <p:spPr>
            <a:xfrm>
              <a:off x="6653543" y="3166406"/>
              <a:ext cx="4493830" cy="420414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5EB9425-2190-4251-AB14-6465CF2C12F0}"/>
                </a:ext>
              </a:extLst>
            </p:cNvPr>
            <p:cNvSpPr txBox="1"/>
            <p:nvPr/>
          </p:nvSpPr>
          <p:spPr>
            <a:xfrm>
              <a:off x="1157121" y="2457001"/>
              <a:ext cx="3571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一個好的評估課堂應用元素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教師工作坊</a:t>
              </a:r>
              <a:endParaRPr lang="zh-HK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0B56EB0-FDF9-4049-A62A-1DE17A3E8FA2}"/>
                </a:ext>
              </a:extLst>
            </p:cNvPr>
            <p:cNvSpPr txBox="1"/>
            <p:nvPr/>
          </p:nvSpPr>
          <p:spPr>
            <a:xfrm>
              <a:off x="6713240" y="2149224"/>
              <a:ext cx="43744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i="0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000" b="1" i="0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應用「評估分析工具庫」提升教師以評估促進學生學習的知識和技能</a:t>
              </a:r>
              <a:r>
                <a:rPr lang="en-US" altLang="zh-TW" sz="2000" b="1" i="0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000" b="1" i="0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教師講座</a:t>
              </a:r>
              <a:endParaRPr lang="zh-HK" altLang="en-US" sz="2000" b="1" i="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8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817</Words>
  <Application>Microsoft Office PowerPoint</Application>
  <PresentationFormat>寬螢幕</PresentationFormat>
  <Paragraphs>120</Paragraphs>
  <Slides>11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標楷體</vt:lpstr>
      <vt:lpstr>Arial</vt:lpstr>
      <vt:lpstr>Calibri</vt:lpstr>
      <vt:lpstr>Calibri Light</vt:lpstr>
      <vt:lpstr>Comic Sans MS</vt:lpstr>
      <vt:lpstr>Cooper Black</vt:lpstr>
      <vt:lpstr>Times New Roman</vt:lpstr>
      <vt:lpstr>Wingdings</vt:lpstr>
      <vt:lpstr>Office 佈景主題</vt:lpstr>
      <vt:lpstr>Picture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 See Wan</dc:creator>
  <cp:lastModifiedBy>Chen See Wan</cp:lastModifiedBy>
  <cp:revision>20</cp:revision>
  <dcterms:created xsi:type="dcterms:W3CDTF">2021-07-06T03:02:31Z</dcterms:created>
  <dcterms:modified xsi:type="dcterms:W3CDTF">2021-07-06T21:24:33Z</dcterms:modified>
</cp:coreProperties>
</file>