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E356-3C32-4B98-881D-BED53EC23FF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E0826-F6EF-46B1-874B-C6E36326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30D20A-88C8-40BC-AA75-6275787F5FC4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1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80" y="802299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5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23" indent="0" algn="ctr">
              <a:buNone/>
              <a:defRPr sz="18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08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4"/>
            <a:ext cx="811019" cy="503578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8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40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40" y="3806196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40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8" y="804890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9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7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4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0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4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2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02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4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6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2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2" y="3205492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35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4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8" y="482171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90" y="1122543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3" y="5469857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1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3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5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18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2" y="798974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4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4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2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4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4C43-8D6A-4A71-82BB-E9AC22D2D09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CF7D-A611-434F-9A1A-F6D0EC72A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3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8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4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5" Type="http://schemas.openxmlformats.org/officeDocument/2006/relationships/image" Target="../media/image10.png"/><Relationship Id="rId10" Type="http://schemas.openxmlformats.org/officeDocument/2006/relationships/slide" Target="slide2.xml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E9228-2326-43B8-9F8A-88CEC83B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683" y="19825"/>
            <a:ext cx="6119131" cy="2138400"/>
          </a:xfrm>
        </p:spPr>
        <p:txBody>
          <a:bodyPr>
            <a:normAutofit/>
          </a:bodyPr>
          <a:lstStyle/>
          <a:p>
            <a:r>
              <a:rPr lang="en-US" altLang="zh-HK" dirty="0"/>
              <a:t>《</a:t>
            </a:r>
            <a:r>
              <a:rPr lang="zh-HK" altLang="en-US" dirty="0"/>
              <a:t>共建卓越校園</a:t>
            </a:r>
            <a:r>
              <a:rPr lang="en-US" altLang="zh-HK" dirty="0"/>
              <a:t>》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E38445A-3E11-4AAA-A465-F3CAB6DB1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576" y="3910658"/>
            <a:ext cx="7852906" cy="1998830"/>
          </a:xfrm>
        </p:spPr>
        <p:txBody>
          <a:bodyPr>
            <a:normAutofit/>
          </a:bodyPr>
          <a:lstStyle/>
          <a:p>
            <a:r>
              <a:rPr lang="zh-HK" altLang="en-US" sz="2800" dirty="0"/>
              <a:t>香志偉老師 </a:t>
            </a:r>
            <a:r>
              <a:rPr lang="en-US" altLang="zh-HK" sz="2800" dirty="0"/>
              <a:t>&amp; </a:t>
            </a:r>
            <a:r>
              <a:rPr lang="zh-HK" altLang="en-US" sz="2800" dirty="0"/>
              <a:t>周雅欣社工</a:t>
            </a:r>
            <a:endParaRPr lang="en-US" altLang="zh-TW" sz="2800" dirty="0"/>
          </a:p>
          <a:p>
            <a:r>
              <a:rPr lang="zh-TW" altLang="en-US" sz="2800" dirty="0"/>
              <a:t>地利亞修女紀念學校</a:t>
            </a:r>
            <a:r>
              <a:rPr lang="en-US" altLang="zh-TW" sz="2800" dirty="0"/>
              <a:t>(</a:t>
            </a:r>
            <a:r>
              <a:rPr lang="zh-TW" altLang="en-US" sz="2800" dirty="0"/>
              <a:t>協和二中</a:t>
            </a:r>
            <a:r>
              <a:rPr lang="en-US" altLang="zh-TW" sz="2800" dirty="0"/>
              <a:t>)</a:t>
            </a:r>
            <a:endParaRPr lang="zh-HK" altLang="en-US" sz="2800" dirty="0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D075382C-8F78-4D25-9C7B-22DB89583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9" r="39792" b="-1"/>
          <a:stretch/>
        </p:blipFill>
        <p:spPr>
          <a:xfrm>
            <a:off x="21" y="11"/>
            <a:ext cx="3863955" cy="6857989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6" y="3571876"/>
            <a:ext cx="2218373" cy="2137409"/>
          </a:xfrm>
          <a:prstGeom prst="rect">
            <a:avLst/>
          </a:prstGeom>
        </p:spPr>
      </p:pic>
      <p:pic>
        <p:nvPicPr>
          <p:cNvPr id="6" name="Slide Zoom 5">
            <a:hlinkClick r:id="rId5" action="ppaction://hlinksldjump"/>
            <a:extLst>
              <a:ext uri="{FF2B5EF4-FFF2-40B4-BE49-F238E27FC236}">
                <a16:creationId xmlns:a16="http://schemas.microsoft.com/office/drawing/2014/main" id="{7FDF3CA3-C03F-4E0B-B3B0-A3FA1559DE81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5886" y="101242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8" name="Slide Zoom 7">
            <a:hlinkClick r:id="" action="ppaction://noaction"/>
            <a:extLst>
              <a:ext uri="{FF2B5EF4-FFF2-40B4-BE49-F238E27FC236}">
                <a16:creationId xmlns:a16="http://schemas.microsoft.com/office/drawing/2014/main" id="{E092DA52-2E6E-4ACB-B11E-176B7BD4B622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286" y="102766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0" name="Slide Zoom 9">
            <a:hlinkClick r:id="rId8" action="ppaction://hlinksldjump"/>
            <a:extLst>
              <a:ext uri="{FF2B5EF4-FFF2-40B4-BE49-F238E27FC236}">
                <a16:creationId xmlns:a16="http://schemas.microsoft.com/office/drawing/2014/main" id="{24D8C3C2-08F2-475F-80F1-35331C9081BF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0686" y="104290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2" name="Slide Zoom 11">
            <a:hlinkClick r:id="rId10" action="ppaction://hlinksldjump"/>
            <a:extLst>
              <a:ext uri="{FF2B5EF4-FFF2-40B4-BE49-F238E27FC236}">
                <a16:creationId xmlns:a16="http://schemas.microsoft.com/office/drawing/2014/main" id="{07F3B5C0-A1DF-4AC1-8953-49896CD0BB2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3086" y="105814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4" name="Slide Zoom 13">
            <a:hlinkClick r:id="" action="ppaction://noaction"/>
            <a:extLst>
              <a:ext uri="{FF2B5EF4-FFF2-40B4-BE49-F238E27FC236}">
                <a16:creationId xmlns:a16="http://schemas.microsoft.com/office/drawing/2014/main" id="{220D2A18-51C3-45DB-B542-9FC82AD998F0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5486" y="107338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6" name="Slide Zoom 15">
            <a:hlinkClick r:id="rId13" action="ppaction://hlinksldjump"/>
            <a:extLst>
              <a:ext uri="{FF2B5EF4-FFF2-40B4-BE49-F238E27FC236}">
                <a16:creationId xmlns:a16="http://schemas.microsoft.com/office/drawing/2014/main" id="{210166B3-AE0C-4D8F-9292-A98B1479B0D3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7886" y="108862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18" name="Slide Zoom 17">
            <a:hlinkClick r:id="" action="ppaction://noaction"/>
            <a:extLst>
              <a:ext uri="{FF2B5EF4-FFF2-40B4-BE49-F238E27FC236}">
                <a16:creationId xmlns:a16="http://schemas.microsoft.com/office/drawing/2014/main" id="{E155DC36-12A7-40A4-BB19-FC0486A0F7A8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0286" y="110386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20" name="Slide Zoom 19">
            <a:hlinkClick r:id="" action="ppaction://noaction"/>
            <a:extLst>
              <a:ext uri="{FF2B5EF4-FFF2-40B4-BE49-F238E27FC236}">
                <a16:creationId xmlns:a16="http://schemas.microsoft.com/office/drawing/2014/main" id="{870461B4-B33D-4AC9-B7B2-4E93F29688F6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02686" y="111910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22" name="Slide Zoom 21">
            <a:hlinkClick r:id="rId17" action="ppaction://hlinksldjump"/>
            <a:extLst>
              <a:ext uri="{FF2B5EF4-FFF2-40B4-BE49-F238E27FC236}">
                <a16:creationId xmlns:a16="http://schemas.microsoft.com/office/drawing/2014/main" id="{865EDADB-496F-4F7D-B334-30CAED78B4A4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55086" y="113434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  <p:pic>
        <p:nvPicPr>
          <p:cNvPr id="24" name="Slide Zoom 23">
            <a:hlinkClick r:id="" action="ppaction://noaction"/>
            <a:extLst>
              <a:ext uri="{FF2B5EF4-FFF2-40B4-BE49-F238E27FC236}">
                <a16:creationId xmlns:a16="http://schemas.microsoft.com/office/drawing/2014/main" id="{4DECCB59-EDBF-4998-9BA6-404774187252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07486" y="11495831"/>
            <a:ext cx="3048000" cy="1714500"/>
          </a:xfrm>
          <a:prstGeom prst="rect">
            <a:avLst/>
          </a:prstGeom>
          <a:ln w="3175">
            <a:solidFill>
              <a:prstClr val="ltGray"/>
            </a:solidFill>
          </a:ln>
        </p:spPr>
      </p:pic>
    </p:spTree>
    <p:extLst>
      <p:ext uri="{BB962C8B-B14F-4D97-AF65-F5344CB8AC3E}">
        <p14:creationId xmlns:p14="http://schemas.microsoft.com/office/powerpoint/2010/main" val="248610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3F7FE2-9F2C-4304-B7BE-1AF2E8A2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《</a:t>
            </a:r>
            <a:r>
              <a:rPr lang="zh-HK" altLang="en-US" dirty="0"/>
              <a:t>共建卓越校園</a:t>
            </a:r>
            <a:r>
              <a:rPr lang="en-US" altLang="zh-HK" dirty="0"/>
              <a:t>》(Out of the Dark) </a:t>
            </a:r>
            <a:r>
              <a:rPr lang="zh-TW" altLang="zh-HK" b="0" i="0" dirty="0">
                <a:solidFill>
                  <a:srgbClr val="000000"/>
                </a:solidFill>
                <a:effectLst/>
                <a:ea typeface="Linux Libertine"/>
              </a:rPr>
              <a:t>焦點小組</a:t>
            </a:r>
            <a:r>
              <a:rPr lang="zh-HK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面談</a:t>
            </a:r>
            <a:r>
              <a:rPr lang="zh-TW" altLang="zh-HK" b="0" i="0" dirty="0">
                <a:solidFill>
                  <a:srgbClr val="000000"/>
                </a:solidFill>
                <a:effectLst/>
                <a:ea typeface="Linux Libertine"/>
              </a:rPr>
              <a:t/>
            </a:r>
            <a:br>
              <a:rPr lang="zh-TW" altLang="zh-HK" b="0" i="0" dirty="0">
                <a:solidFill>
                  <a:srgbClr val="000000"/>
                </a:solidFill>
                <a:effectLst/>
                <a:ea typeface="Linux Libertine"/>
              </a:rPr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1A9A0-5DB4-4359-A150-278D6D63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日期：</a:t>
            </a:r>
            <a:r>
              <a:rPr lang="en-US" altLang="zh-TW" dirty="0"/>
              <a:t>31.5.2021(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時間：約</a:t>
            </a:r>
            <a:r>
              <a:rPr lang="en-US" altLang="zh-TW" dirty="0"/>
              <a:t>35 </a:t>
            </a:r>
            <a:r>
              <a:rPr lang="zh-TW" altLang="en-US" dirty="0"/>
              <a:t>至</a:t>
            </a:r>
            <a:r>
              <a:rPr lang="en-US" altLang="zh-TW" dirty="0"/>
              <a:t>45</a:t>
            </a:r>
            <a:r>
              <a:rPr lang="zh-TW" altLang="en-US" dirty="0"/>
              <a:t>分鐘 </a:t>
            </a:r>
            <a:r>
              <a:rPr lang="en-US" altLang="zh-TW" dirty="0"/>
              <a:t>(</a:t>
            </a:r>
            <a:r>
              <a:rPr lang="zh-TW" altLang="en-US" dirty="0"/>
              <a:t>共四組</a:t>
            </a:r>
            <a:r>
              <a:rPr lang="en-US" altLang="zh-TW" dirty="0"/>
              <a:t>)</a:t>
            </a:r>
          </a:p>
          <a:p>
            <a:endParaRPr lang="en-US" altLang="zh-HK" dirty="0"/>
          </a:p>
          <a:p>
            <a:r>
              <a:rPr lang="zh-TW" altLang="en-US" dirty="0"/>
              <a:t>學校需安排 </a:t>
            </a:r>
            <a:r>
              <a:rPr lang="en-US" altLang="zh-TW" dirty="0"/>
              <a:t>12 -16  </a:t>
            </a:r>
            <a:r>
              <a:rPr lang="zh-TW" altLang="en-US" dirty="0"/>
              <a:t>位 同學 及 其中兩級的班主任進行</a:t>
            </a:r>
            <a:r>
              <a:rPr lang="zh-TW" altLang="zh-HK" dirty="0">
                <a:solidFill>
                  <a:srgbClr val="000000"/>
                </a:solidFill>
                <a:ea typeface="Linux Libertine"/>
              </a:rPr>
              <a:t>焦點小組</a:t>
            </a:r>
            <a:r>
              <a:rPr lang="zh-HK" altLang="en-US" dirty="0">
                <a:solidFill>
                  <a:srgbClr val="202122"/>
                </a:solidFill>
                <a:latin typeface="Arial" panose="020B0604020202020204" pitchFamily="34" charset="0"/>
              </a:rPr>
              <a:t>面談</a:t>
            </a:r>
            <a:r>
              <a:rPr lang="zh-TW" altLang="en-US" dirty="0">
                <a:solidFill>
                  <a:srgbClr val="202122"/>
                </a:solidFill>
                <a:latin typeface="Arial" panose="020B0604020202020204" pitchFamily="34" charset="0"/>
              </a:rPr>
              <a:t>。</a:t>
            </a:r>
            <a:endParaRPr lang="en-US" altLang="zh-TW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en-US" altLang="zh-TW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zh-TW" altLang="en-US" dirty="0"/>
              <a:t>香港大學 香港賽馬會防止自殺研究中心會到校進行焦點小組面談。</a:t>
            </a:r>
            <a:endParaRPr lang="en-US" altLang="zh-TW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25781"/>
          <a:stretch/>
        </p:blipFill>
        <p:spPr bwMode="auto">
          <a:xfrm>
            <a:off x="9486902" y="3601205"/>
            <a:ext cx="2457450" cy="226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3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地利亞修女紀念學校（協和二中）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780" y="1925977"/>
            <a:ext cx="11021775" cy="408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地利亞修女紀念學校（協和二中）是地利亞教育機構旗下的一間直資學校。自</a:t>
            </a:r>
            <a:r>
              <a:rPr lang="en-US" altLang="zh-TW" dirty="0"/>
              <a:t>2018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日始，學校名稱由地利亞修女紀念學校（利瑪竇）改為地利亞修女紀念學校（協和二中）。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本校自</a:t>
            </a:r>
            <a:r>
              <a:rPr lang="en-US" altLang="zh-TW" dirty="0"/>
              <a:t>1984</a:t>
            </a:r>
            <a:r>
              <a:rPr lang="zh-TW" altLang="en-US" dirty="0"/>
              <a:t>年成立以來，一直秉承我們的使命</a:t>
            </a:r>
            <a:r>
              <a:rPr lang="en-US" altLang="zh-TW" dirty="0"/>
              <a:t>-</a:t>
            </a:r>
            <a:r>
              <a:rPr lang="zh-TW" altLang="en-US" dirty="0"/>
              <a:t>「用心對學生進行教育，不論其國籍，宗教，家庭背景和學術水平如何。」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TW" altLang="en-US" dirty="0"/>
              <a:t>我們學校提供香港本地中學課程，無論他們的國籍，種族，種族，宗教和家庭的社會經濟背景如何，都可以選擇中文或英語的教學模式。我校現時的華語生及非華語生各佔一半。該課程將報考香港中學文憑考試（</a:t>
            </a:r>
            <a:r>
              <a:rPr lang="en-US" altLang="zh-TW" dirty="0"/>
              <a:t>HKDSE</a:t>
            </a:r>
            <a:r>
              <a:rPr lang="zh-TW" altLang="en-US" dirty="0"/>
              <a:t>）。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614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28594-2193-4C02-855B-3DFC5E01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計劃時間表 </a:t>
            </a:r>
            <a:r>
              <a:rPr lang="en-US" altLang="zh-HK" dirty="0"/>
              <a:t>(2020-2021)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05" y="3456071"/>
            <a:ext cx="1591408" cy="6286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00B0F0"/>
                </a:solidFill>
                <a:latin typeface="Segoe UI" panose="020B0502040204020203" pitchFamily="34" charset="0"/>
              </a:rPr>
              <a:t>8</a:t>
            </a:r>
            <a:r>
              <a:rPr lang="en-US" altLang="zh-TW" b="1" baseline="30000" dirty="0">
                <a:solidFill>
                  <a:srgbClr val="00B0F0"/>
                </a:solidFill>
                <a:latin typeface="Segoe UI" panose="020B0502040204020203" pitchFamily="34" charset="0"/>
              </a:rPr>
              <a:t>th</a:t>
            </a:r>
            <a:r>
              <a:rPr lang="en-US" altLang="zh-TW" b="1" dirty="0">
                <a:solidFill>
                  <a:srgbClr val="00B0F0"/>
                </a:solidFill>
                <a:latin typeface="Segoe UI" panose="020B0502040204020203" pitchFamily="34" charset="0"/>
              </a:rPr>
              <a:t> Sep, 2020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Segoe UI" panose="020B0502040204020203" pitchFamily="34" charset="0"/>
              </a:rPr>
              <a:t>社工培訓</a:t>
            </a:r>
            <a:endParaRPr lang="en-US" altLang="zh-HK" b="1" dirty="0">
              <a:solidFill>
                <a:srgbClr val="00B0F0"/>
              </a:solidFill>
            </a:endParaRPr>
          </a:p>
          <a:p>
            <a:endParaRPr lang="zh-HK" altLang="en-US" dirty="0"/>
          </a:p>
        </p:txBody>
      </p:sp>
      <p:sp>
        <p:nvSpPr>
          <p:cNvPr id="6" name="向右箭號 5"/>
          <p:cNvSpPr/>
          <p:nvPr/>
        </p:nvSpPr>
        <p:spPr>
          <a:xfrm>
            <a:off x="700089" y="2257426"/>
            <a:ext cx="10429875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zh-HK" altLang="en-US">
              <a:solidFill>
                <a:srgbClr val="FFFFFF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871538" y="2970296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072417" y="2928938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1628040" y="3449554"/>
            <a:ext cx="1363541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00B0F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24</a:t>
            </a:r>
            <a:r>
              <a:rPr lang="en-US" altLang="zh-TW" sz="1300" b="1" baseline="30000" dirty="0">
                <a:solidFill>
                  <a:srgbClr val="00B0F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th</a:t>
            </a:r>
            <a:r>
              <a:rPr lang="en-US" altLang="zh-TW" sz="1300" b="1" dirty="0">
                <a:solidFill>
                  <a:srgbClr val="00B0F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Mar, 2021</a:t>
            </a:r>
          </a:p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00B0F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全體教師培訓</a:t>
            </a:r>
            <a:endParaRPr lang="en-US" altLang="zh-HK" sz="1300" b="1" dirty="0">
              <a:solidFill>
                <a:srgbClr val="00B0F0"/>
              </a:solidFill>
              <a:latin typeface="Segoe UI" panose="020B0502040204020203" pitchFamily="34" charset="0"/>
              <a:ea typeface="新細明體" panose="02020500000000000000" pitchFamily="18" charset="-120"/>
            </a:endParaRPr>
          </a:p>
          <a:p>
            <a:pPr marL="228611" indent="-228611" defTabSz="914446">
              <a:buClr>
                <a:srgbClr val="93A299"/>
              </a:buClr>
            </a:pPr>
            <a:endParaRPr lang="zh-HK" altLang="en-US" b="1" dirty="0">
              <a:solidFill>
                <a:srgbClr val="00B0F0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830273" y="2928938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4385896" y="3449554"/>
            <a:ext cx="1514475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16</a:t>
            </a:r>
            <a:r>
              <a:rPr lang="en-US" altLang="zh-TW" sz="1300" b="1" baseline="30000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th</a:t>
            </a:r>
            <a:r>
              <a:rPr lang="en-US" altLang="zh-TW" sz="1300" b="1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Apr, 2021</a:t>
            </a:r>
          </a:p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前測及幸褔感問卷</a:t>
            </a:r>
            <a:endParaRPr lang="en-US" altLang="zh-HK" sz="1300" b="1" dirty="0">
              <a:solidFill>
                <a:srgbClr val="FF0000"/>
              </a:solidFill>
              <a:latin typeface="Segoe UI" panose="020B0502040204020203" pitchFamily="34" charset="0"/>
              <a:ea typeface="新細明體" panose="02020500000000000000" pitchFamily="18" charset="-120"/>
            </a:endParaRPr>
          </a:p>
          <a:p>
            <a:pPr marL="228611" indent="-228611" defTabSz="914446">
              <a:buClr>
                <a:srgbClr val="93A299"/>
              </a:buClr>
            </a:pPr>
            <a:endParaRPr lang="zh-HK" altLang="en-US" b="1" dirty="0">
              <a:solidFill>
                <a:srgbClr val="FF0000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3359027" y="2928938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2914650" y="3449554"/>
            <a:ext cx="1514475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14</a:t>
            </a:r>
            <a:r>
              <a:rPr lang="en-US" altLang="zh-TW" sz="1300" b="1" baseline="300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th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Apr, 2021</a:t>
            </a:r>
          </a:p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簡介及共同備課</a:t>
            </a:r>
          </a:p>
          <a:p>
            <a:pPr marL="228611" indent="-228611" defTabSz="914446">
              <a:buClr>
                <a:srgbClr val="93A299"/>
              </a:buClr>
            </a:pPr>
            <a:endParaRPr lang="zh-HK" altLang="en-US" dirty="0">
              <a:solidFill>
                <a:srgbClr val="292934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6130428" y="2928938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5838450" y="3452812"/>
            <a:ext cx="1514475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21</a:t>
            </a:r>
            <a:r>
              <a:rPr lang="en-US" altLang="zh-TW" sz="1300" b="1" baseline="300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st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Apr, 2021 -</a:t>
            </a:r>
          </a:p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第一節 活動 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- </a:t>
            </a:r>
            <a:endParaRPr lang="en-US" altLang="zh-HK" sz="1300" b="1" dirty="0">
              <a:solidFill>
                <a:srgbClr val="303030"/>
              </a:solidFill>
              <a:latin typeface="Segoe UI" panose="020B0502040204020203" pitchFamily="34" charset="0"/>
              <a:ea typeface="新細明體" panose="02020500000000000000" pitchFamily="18" charset="-120"/>
            </a:endParaRPr>
          </a:p>
          <a:p>
            <a:pPr marL="228611" indent="-228611" defTabSz="914446">
              <a:buClr>
                <a:srgbClr val="93A299"/>
              </a:buClr>
            </a:pPr>
            <a:endParaRPr lang="zh-HK" altLang="en-US" dirty="0">
              <a:solidFill>
                <a:srgbClr val="292934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7024312" y="3449554"/>
            <a:ext cx="1514475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26</a:t>
            </a:r>
            <a:r>
              <a:rPr lang="en-US" altLang="zh-TW" sz="1300" b="1" baseline="300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th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May, 2021</a:t>
            </a:r>
          </a:p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第四節 活動 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觀課</a:t>
            </a:r>
            <a:r>
              <a:rPr lang="en-US" altLang="zh-TW" sz="1300" b="1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)</a:t>
            </a:r>
            <a:endParaRPr lang="en-US" altLang="zh-HK" sz="1300" b="1" dirty="0">
              <a:solidFill>
                <a:srgbClr val="303030"/>
              </a:solidFill>
              <a:latin typeface="Segoe UI" panose="020B0502040204020203" pitchFamily="34" charset="0"/>
              <a:ea typeface="新細明體" panose="02020500000000000000" pitchFamily="18" charset="-120"/>
            </a:endParaRPr>
          </a:p>
          <a:p>
            <a:pPr marL="228611" indent="-228611" defTabSz="914446">
              <a:buClr>
                <a:srgbClr val="93A299"/>
              </a:buClr>
            </a:pPr>
            <a:endParaRPr lang="zh-HK" altLang="en-US" dirty="0">
              <a:solidFill>
                <a:srgbClr val="292934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V="1">
            <a:off x="8868860" y="2903620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8424483" y="3424236"/>
            <a:ext cx="1514475" cy="708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31</a:t>
            </a:r>
            <a:r>
              <a:rPr lang="en-US" altLang="zh-TW" sz="1300" baseline="300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st</a:t>
            </a:r>
            <a:r>
              <a:rPr lang="en-US" altLang="zh-TW" sz="1300" dirty="0">
                <a:solidFill>
                  <a:srgbClr val="30303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 May, 2021</a:t>
            </a:r>
          </a:p>
          <a:p>
            <a:pPr marL="0" indent="0" defTabSz="914446">
              <a:buClr>
                <a:srgbClr val="93A299"/>
              </a:buClr>
              <a:buNone/>
            </a:pPr>
            <a:r>
              <a:rPr lang="zh-TW" altLang="zh-HK" sz="1400" dirty="0">
                <a:solidFill>
                  <a:srgbClr val="000000"/>
                </a:solidFill>
                <a:latin typeface="Gill Sans MT" panose="020B0502020104020203"/>
                <a:ea typeface="Linux Libertine"/>
              </a:rPr>
              <a:t>焦點小組</a:t>
            </a:r>
            <a:r>
              <a:rPr lang="zh-HK" altLang="en-US" sz="1400" dirty="0">
                <a:solidFill>
                  <a:srgbClr val="20212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面談</a:t>
            </a:r>
            <a:endParaRPr lang="en-US" altLang="zh-HK" sz="1400" dirty="0">
              <a:solidFill>
                <a:srgbClr val="202122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228611" indent="-228611" defTabSz="914446">
              <a:buClr>
                <a:srgbClr val="93A299"/>
              </a:buClr>
            </a:pPr>
            <a:endParaRPr lang="zh-HK" altLang="en-US" dirty="0">
              <a:solidFill>
                <a:srgbClr val="292934"/>
              </a:solidFill>
              <a:latin typeface="Gill Sans MT" panose="020B0502020104020203"/>
              <a:ea typeface="新細明體" panose="02020500000000000000" pitchFamily="18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10212968" y="2906630"/>
            <a:ext cx="0" cy="523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310A3C05-5BAF-4A76-A5C9-504CE9307FE0}"/>
              </a:ext>
            </a:extLst>
          </p:cNvPr>
          <p:cNvSpPr txBox="1">
            <a:spLocks/>
          </p:cNvSpPr>
          <p:nvPr/>
        </p:nvSpPr>
        <p:spPr>
          <a:xfrm>
            <a:off x="9539261" y="3427246"/>
            <a:ext cx="3062292" cy="70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46">
              <a:lnSpc>
                <a:spcPct val="100000"/>
              </a:lnSpc>
              <a:buClr>
                <a:srgbClr val="93A299"/>
              </a:buClr>
              <a:buNone/>
            </a:pPr>
            <a:r>
              <a:rPr lang="en-US" altLang="zh-TW" sz="1300" b="1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27th May, 2021 – 2nd June, 2021</a:t>
            </a:r>
          </a:p>
          <a:p>
            <a:pPr marL="0" indent="0" defTabSz="914446">
              <a:buClr>
                <a:srgbClr val="93A299"/>
              </a:buClr>
              <a:buNone/>
            </a:pPr>
            <a:r>
              <a:rPr lang="zh-TW" alt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新細明體" panose="02020500000000000000" pitchFamily="18" charset="-120"/>
              </a:rPr>
              <a:t>活動後測</a:t>
            </a:r>
            <a:endParaRPr lang="zh-HK" altLang="en-US" sz="1300" b="1" dirty="0">
              <a:solidFill>
                <a:srgbClr val="FF0000"/>
              </a:solidFill>
              <a:latin typeface="Segoe UI" panose="020B0502040204020203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9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28" r="38587" b="9082"/>
          <a:stretch/>
        </p:blipFill>
        <p:spPr bwMode="auto">
          <a:xfrm>
            <a:off x="8662986" y="3147579"/>
            <a:ext cx="3529014" cy="29960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8285AF3-0417-45FB-8371-33F07E28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b="1" dirty="0">
                <a:solidFill>
                  <a:srgbClr val="002060"/>
                </a:solidFill>
              </a:rPr>
              <a:t>《</a:t>
            </a:r>
            <a:r>
              <a:rPr lang="zh-HK" altLang="en-US" b="1" dirty="0">
                <a:solidFill>
                  <a:srgbClr val="002060"/>
                </a:solidFill>
              </a:rPr>
              <a:t>共建卓越校園</a:t>
            </a:r>
            <a:r>
              <a:rPr lang="en-US" altLang="zh-HK" b="1" dirty="0">
                <a:solidFill>
                  <a:srgbClr val="002060"/>
                </a:solidFill>
              </a:rPr>
              <a:t>》(Out of the Dark) </a:t>
            </a:r>
            <a:br>
              <a:rPr lang="en-US" altLang="zh-HK" b="1" dirty="0">
                <a:solidFill>
                  <a:srgbClr val="002060"/>
                </a:solidFill>
              </a:rPr>
            </a:br>
            <a:r>
              <a:rPr lang="zh-TW" altLang="en-US" b="1" dirty="0">
                <a:solidFill>
                  <a:srgbClr val="002060"/>
                </a:solidFill>
              </a:rPr>
              <a:t>專業</a:t>
            </a:r>
            <a:r>
              <a:rPr lang="zh-HK" altLang="en-US" b="1" dirty="0">
                <a:solidFill>
                  <a:srgbClr val="002060"/>
                </a:solidFill>
              </a:rPr>
              <a:t>培訓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898121-8A68-4E7F-A82F-60E8A1D03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42" y="1909364"/>
            <a:ext cx="9603275" cy="34506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b="1" dirty="0"/>
              <a:t>社工培訓</a:t>
            </a:r>
            <a:endParaRPr lang="en-US" altLang="zh-TW" b="1" dirty="0"/>
          </a:p>
          <a:p>
            <a:r>
              <a:rPr lang="zh-TW" altLang="en-US" dirty="0"/>
              <a:t>駐校社工們參加了由香港大學香港賽馬會防止自殺研究中心舉辦的 </a:t>
            </a:r>
            <a:r>
              <a:rPr lang="en-US" altLang="zh-HK" dirty="0"/>
              <a:t>Out of the Dark </a:t>
            </a:r>
            <a:r>
              <a:rPr lang="zh-TW" altLang="en-US" dirty="0"/>
              <a:t>課程的簡介。</a:t>
            </a:r>
            <a:endParaRPr lang="en-US" altLang="zh-TW" dirty="0"/>
          </a:p>
          <a:p>
            <a:r>
              <a:rPr lang="zh-TW" altLang="en-US" dirty="0"/>
              <a:t>該課程有助社工們了解課程的要點及應用。</a:t>
            </a:r>
            <a:endParaRPr lang="en-US" altLang="zh-HK" dirty="0"/>
          </a:p>
          <a:p>
            <a:pPr marL="0" indent="0">
              <a:buNone/>
            </a:pPr>
            <a:r>
              <a:rPr lang="zh-TW" altLang="en-US" b="1" dirty="0"/>
              <a:t>教職員培訓 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在輔導心理學家帶領下，我校教職員</a:t>
            </a:r>
            <a:endParaRPr lang="en-US" altLang="zh-TW" dirty="0"/>
          </a:p>
          <a:p>
            <a:r>
              <a:rPr lang="zh-TW" altLang="en-US" dirty="0"/>
              <a:t>加深對正向教育的認識</a:t>
            </a:r>
            <a:endParaRPr lang="en-US" altLang="zh-TW" dirty="0"/>
          </a:p>
          <a:p>
            <a:r>
              <a:rPr lang="zh-TW" altLang="en-US" dirty="0"/>
              <a:t>加深了解人的</a:t>
            </a:r>
            <a:r>
              <a:rPr lang="en-US" altLang="zh-TW" dirty="0"/>
              <a:t>24 </a:t>
            </a:r>
            <a:r>
              <a:rPr lang="zh-TW" altLang="en-US" dirty="0"/>
              <a:t>個性格特質</a:t>
            </a:r>
            <a:endParaRPr lang="en-US" altLang="zh-TW" dirty="0"/>
          </a:p>
          <a:p>
            <a:r>
              <a:rPr lang="zh-TW" altLang="en-US" dirty="0"/>
              <a:t>體驗正向教育活動，讓教職員更了解自己及自己的性格特質並善用強項及改善弱項。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5391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2336EE-1859-4D80-A632-B56362D4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 of the Dark</a:t>
            </a:r>
            <a:r>
              <a:rPr lang="zh-HK" altLang="en-US" dirty="0"/>
              <a:t>活動前測 </a:t>
            </a:r>
            <a:r>
              <a:rPr lang="en-US" altLang="zh-HK" dirty="0"/>
              <a:t>&amp; </a:t>
            </a:r>
            <a:r>
              <a:rPr lang="zh-HK" altLang="en-US" dirty="0"/>
              <a:t>幸福感問卷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BF1F1-7057-406A-A0CA-4DC2C5BE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前測問卷及幸褔感問卷由香港大學 香港賽馬會防止自殺研究中心提供。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兩份問卷都為網上問卷，備中、英文版。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學校只需把問卷的連結轉為</a:t>
            </a:r>
            <a:r>
              <a:rPr lang="en-US" altLang="zh-TW" dirty="0"/>
              <a:t>QR code </a:t>
            </a:r>
            <a:r>
              <a:rPr lang="zh-TW" altLang="en-US" dirty="0"/>
              <a:t>展示於屏幕上，同學再用個人手提電話掃描</a:t>
            </a:r>
            <a:r>
              <a:rPr lang="en-US" altLang="zh-TW" dirty="0"/>
              <a:t>QR code </a:t>
            </a:r>
            <a:r>
              <a:rPr lang="zh-TW" altLang="en-US" dirty="0"/>
              <a:t>，按指示完成即可。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完成問卷約需</a:t>
            </a:r>
            <a:r>
              <a:rPr lang="en-US" altLang="zh-TW" dirty="0"/>
              <a:t>15 </a:t>
            </a:r>
            <a:r>
              <a:rPr lang="zh-TW" altLang="en-US" dirty="0"/>
              <a:t>至</a:t>
            </a:r>
            <a:r>
              <a:rPr lang="en-US" altLang="zh-TW" dirty="0"/>
              <a:t>20 </a:t>
            </a:r>
            <a:r>
              <a:rPr lang="zh-TW" altLang="en-US" dirty="0"/>
              <a:t>分鐘。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4" y="4171951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8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7EE62-D5E6-4D9F-96DE-6C59114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《</a:t>
            </a:r>
            <a:r>
              <a:rPr lang="zh-HK" altLang="en-US" dirty="0"/>
              <a:t>共建卓越校園</a:t>
            </a:r>
            <a:r>
              <a:rPr lang="en-US" altLang="zh-HK" dirty="0"/>
              <a:t>》(Out of the Dark)</a:t>
            </a:r>
            <a:r>
              <a:rPr lang="zh-HK" altLang="en-US" dirty="0"/>
              <a:t>課程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08E7D0-F7BB-415D-AE16-38714DEA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04" y="2001446"/>
            <a:ext cx="10464196" cy="3899293"/>
          </a:xfrm>
        </p:spPr>
        <p:txBody>
          <a:bodyPr>
            <a:noAutofit/>
          </a:bodyPr>
          <a:lstStyle/>
          <a:p>
            <a:r>
              <a:rPr lang="zh-TW" altLang="en-US" b="1" dirty="0"/>
              <a:t>第一節：認識情緒和情緒調節</a:t>
            </a:r>
            <a:endParaRPr lang="en-US" altLang="zh-TW" b="1" dirty="0"/>
          </a:p>
          <a:p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簡介及共同備課 日期：</a:t>
            </a:r>
            <a:r>
              <a:rPr lang="en-US" altLang="zh-TW" dirty="0">
                <a:solidFill>
                  <a:srgbClr val="303030"/>
                </a:solidFill>
                <a:latin typeface="Segoe UI" panose="020B0502040204020203" pitchFamily="34" charset="0"/>
              </a:rPr>
              <a:t>14.4.2021</a:t>
            </a:r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     課堂</a:t>
            </a:r>
            <a:r>
              <a:rPr lang="zh-TW" altLang="en-US" dirty="0"/>
              <a:t>日期：</a:t>
            </a:r>
            <a:r>
              <a:rPr lang="en-US" altLang="zh-TW" dirty="0"/>
              <a:t>21.4.2021</a:t>
            </a:r>
          </a:p>
          <a:p>
            <a:r>
              <a:rPr lang="zh-TW" altLang="en-US" b="1" dirty="0"/>
              <a:t>第二節：溝通和果敢表達</a:t>
            </a:r>
            <a:endParaRPr lang="en-US" altLang="zh-TW" b="1" dirty="0"/>
          </a:p>
          <a:p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簡介及共同備課 日期：</a:t>
            </a:r>
            <a:r>
              <a:rPr lang="en-US" altLang="zh-TW" dirty="0">
                <a:solidFill>
                  <a:srgbClr val="303030"/>
                </a:solidFill>
                <a:latin typeface="Segoe UI" panose="020B0502040204020203" pitchFamily="34" charset="0"/>
              </a:rPr>
              <a:t>21.4.2021</a:t>
            </a:r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     課堂</a:t>
            </a:r>
            <a:r>
              <a:rPr lang="zh-TW" altLang="en-US" dirty="0"/>
              <a:t>日期：</a:t>
            </a:r>
            <a:r>
              <a:rPr lang="en-US" altLang="zh-TW" dirty="0"/>
              <a:t>5.5.2021</a:t>
            </a:r>
          </a:p>
          <a:p>
            <a:r>
              <a:rPr lang="zh-TW" altLang="en-US" b="1" dirty="0"/>
              <a:t>第三節：同理心</a:t>
            </a:r>
            <a:endParaRPr lang="en-US" altLang="zh-TW" b="1" dirty="0"/>
          </a:p>
          <a:p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簡介及共同備課 日期：</a:t>
            </a:r>
            <a:r>
              <a:rPr lang="en-US" altLang="zh-TW" dirty="0">
                <a:solidFill>
                  <a:srgbClr val="303030"/>
                </a:solidFill>
                <a:latin typeface="Segoe UI" panose="020B0502040204020203" pitchFamily="34" charset="0"/>
              </a:rPr>
              <a:t>5.5.2021</a:t>
            </a:r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     課堂</a:t>
            </a:r>
            <a:r>
              <a:rPr lang="zh-TW" altLang="en-US" dirty="0"/>
              <a:t>日期：</a:t>
            </a:r>
            <a:r>
              <a:rPr lang="en-US" altLang="zh-TW" dirty="0"/>
              <a:t>12.5.2021</a:t>
            </a:r>
          </a:p>
          <a:p>
            <a:r>
              <a:rPr lang="zh-TW" altLang="en-US" b="1" dirty="0"/>
              <a:t>第四節：品格優點與感恩 </a:t>
            </a:r>
            <a:r>
              <a:rPr lang="en-US" altLang="zh-TW" b="1" dirty="0"/>
              <a:t>(</a:t>
            </a:r>
            <a:r>
              <a:rPr lang="zh-TW" altLang="en-US" b="1" dirty="0"/>
              <a:t>觀課</a:t>
            </a:r>
            <a:r>
              <a:rPr lang="en-US" altLang="zh-TW" b="1" dirty="0"/>
              <a:t>)</a:t>
            </a:r>
          </a:p>
          <a:p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簡介及共同備課 日期：</a:t>
            </a:r>
            <a:r>
              <a:rPr lang="en-US" altLang="zh-TW" dirty="0">
                <a:solidFill>
                  <a:srgbClr val="303030"/>
                </a:solidFill>
                <a:latin typeface="Segoe UI" panose="020B0502040204020203" pitchFamily="34" charset="0"/>
              </a:rPr>
              <a:t>12.5.2021</a:t>
            </a:r>
            <a:r>
              <a:rPr lang="zh-TW" altLang="en-US" dirty="0">
                <a:solidFill>
                  <a:srgbClr val="303030"/>
                </a:solidFill>
                <a:latin typeface="Segoe UI" panose="020B0502040204020203" pitchFamily="34" charset="0"/>
              </a:rPr>
              <a:t>     課堂</a:t>
            </a:r>
            <a:r>
              <a:rPr lang="zh-TW" altLang="en-US" dirty="0"/>
              <a:t>日期：</a:t>
            </a:r>
            <a:r>
              <a:rPr lang="en-US" altLang="zh-TW" dirty="0"/>
              <a:t>26.5.2021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2005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7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《</a:t>
            </a:r>
            <a:r>
              <a:rPr lang="zh-HK" altLang="en-US" dirty="0"/>
              <a:t>共建卓越校園</a:t>
            </a:r>
            <a:r>
              <a:rPr lang="en-US" altLang="zh-HK" dirty="0"/>
              <a:t>》(Out of the Dark)</a:t>
            </a:r>
            <a:r>
              <a:rPr lang="zh-HK" altLang="en-US" dirty="0"/>
              <a:t>課程 </a:t>
            </a:r>
            <a:r>
              <a:rPr lang="zh-TW" altLang="en-US" dirty="0"/>
              <a:t>觀課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學校須安排兩班作觀課。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疫情下，香港大學 香港賽馬會防止自殺研究中心會於 最後一節以</a:t>
            </a:r>
            <a:r>
              <a:rPr lang="en-US" altLang="zh-TW" dirty="0"/>
              <a:t>Zoom </a:t>
            </a:r>
            <a:r>
              <a:rPr lang="zh-TW" altLang="en-US" dirty="0"/>
              <a:t>形式加入課堂及觀課。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3727709"/>
            <a:ext cx="3257550" cy="214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9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《</a:t>
            </a:r>
            <a:r>
              <a:rPr lang="zh-HK" altLang="en-US" dirty="0"/>
              <a:t>共建卓越校園</a:t>
            </a:r>
            <a:r>
              <a:rPr lang="en-US" altLang="zh-HK" dirty="0"/>
              <a:t>》(Out of the Dark)</a:t>
            </a:r>
            <a:r>
              <a:rPr lang="zh-HK" altLang="en-US" dirty="0"/>
              <a:t>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303030"/>
                </a:solidFill>
                <a:latin typeface="Segoe UI" panose="020B0502040204020203" pitchFamily="34" charset="0"/>
              </a:rPr>
              <a:t>簡介及共同備課 安排在周三的教職員大會中舉行。</a:t>
            </a: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303030"/>
                </a:solidFill>
                <a:latin typeface="Segoe UI" panose="020B0502040204020203" pitchFamily="34" charset="0"/>
              </a:rPr>
              <a:t>因應校情，社工協助預備教案及剪裁教材並在教職員大會中闡述及與教職員</a:t>
            </a:r>
            <a:r>
              <a:rPr lang="zh-TW" altLang="en-US" b="1">
                <a:solidFill>
                  <a:srgbClr val="303030"/>
                </a:solidFill>
                <a:latin typeface="Segoe UI" panose="020B0502040204020203" pitchFamily="34" charset="0"/>
              </a:rPr>
              <a:t>討論。</a:t>
            </a: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303030"/>
                </a:solidFill>
                <a:latin typeface="Segoe UI" panose="020B0502040204020203" pitchFamily="34" charset="0"/>
              </a:rPr>
              <a:t>各班班主任負責於班主任節中進行課程，訓輔老師及社工會提供協助。</a:t>
            </a: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30303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6" y="390048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66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2336EE-1859-4D80-A632-B56362D4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 of the Dark</a:t>
            </a:r>
            <a:r>
              <a:rPr lang="zh-HK" altLang="en-US" dirty="0"/>
              <a:t>活動</a:t>
            </a:r>
            <a:r>
              <a:rPr lang="zh-TW" altLang="en-US" dirty="0"/>
              <a:t>後</a:t>
            </a:r>
            <a:r>
              <a:rPr lang="zh-HK" altLang="en-US" dirty="0"/>
              <a:t>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BF1F1-7057-406A-A0CA-4DC2C5BE7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後測問卷由香港大學 香港賽馬會防止自殺研究中心提供。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問卷都為網上問卷，備中、英文版。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學校只需把問卷的連結轉為</a:t>
            </a:r>
            <a:r>
              <a:rPr lang="en-US" altLang="zh-TW" dirty="0"/>
              <a:t>QR code </a:t>
            </a:r>
            <a:r>
              <a:rPr lang="zh-TW" altLang="en-US" dirty="0"/>
              <a:t>展示於屏幕上，同學再用個人手提電話掃描</a:t>
            </a:r>
            <a:r>
              <a:rPr lang="en-US" altLang="zh-TW" dirty="0"/>
              <a:t>QR code </a:t>
            </a:r>
            <a:r>
              <a:rPr lang="zh-TW" altLang="en-US" dirty="0"/>
              <a:t>，按指示完成即可。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完成問卷約需</a:t>
            </a:r>
            <a:r>
              <a:rPr lang="en-US" altLang="zh-TW" dirty="0"/>
              <a:t>15 </a:t>
            </a:r>
            <a:r>
              <a:rPr lang="zh-TW" altLang="en-US" dirty="0"/>
              <a:t>至</a:t>
            </a:r>
            <a:r>
              <a:rPr lang="en-US" altLang="zh-TW" dirty="0"/>
              <a:t>20 </a:t>
            </a:r>
            <a:r>
              <a:rPr lang="zh-TW" altLang="en-US" dirty="0"/>
              <a:t>分鐘。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4" y="4171951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0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圖庫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Linux Libertine</vt:lpstr>
      <vt:lpstr>Arial</vt:lpstr>
      <vt:lpstr>Calibri</vt:lpstr>
      <vt:lpstr>Calibri Light</vt:lpstr>
      <vt:lpstr>Gill Sans MT</vt:lpstr>
      <vt:lpstr>PMingLiU</vt:lpstr>
      <vt:lpstr>Segoe UI</vt:lpstr>
      <vt:lpstr>Office Theme</vt:lpstr>
      <vt:lpstr>圖庫</vt:lpstr>
      <vt:lpstr>《共建卓越校園》</vt:lpstr>
      <vt:lpstr>地利亞修女紀念學校（協和二中）</vt:lpstr>
      <vt:lpstr>計劃時間表 (2020-2021)</vt:lpstr>
      <vt:lpstr>《共建卓越校園》(Out of the Dark)  專業培訓</vt:lpstr>
      <vt:lpstr>Out of the Dark活動前測 &amp; 幸福感問卷</vt:lpstr>
      <vt:lpstr>《共建卓越校園》(Out of the Dark)課程</vt:lpstr>
      <vt:lpstr>《共建卓越校園》(Out of the Dark)課程 觀課</vt:lpstr>
      <vt:lpstr>《共建卓越校園》(Out of the Dark)課程</vt:lpstr>
      <vt:lpstr>Out of the Dark活動後測</vt:lpstr>
      <vt:lpstr>《共建卓越校園》(Out of the Dark) 焦點小組面談 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《共建卓越校園》</dc:title>
  <dc:creator>YUEN, Ka-wing Gigi</dc:creator>
  <cp:lastModifiedBy>YUEN, Ka-wing Gigi</cp:lastModifiedBy>
  <cp:revision>1</cp:revision>
  <dcterms:created xsi:type="dcterms:W3CDTF">2021-09-16T02:32:51Z</dcterms:created>
  <dcterms:modified xsi:type="dcterms:W3CDTF">2021-09-16T02:33:17Z</dcterms:modified>
</cp:coreProperties>
</file>