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265" r:id="rId2"/>
    <p:sldId id="429" r:id="rId3"/>
    <p:sldId id="434" r:id="rId4"/>
    <p:sldId id="430" r:id="rId5"/>
    <p:sldId id="431" r:id="rId6"/>
    <p:sldId id="432" r:id="rId7"/>
    <p:sldId id="433" r:id="rId8"/>
    <p:sldId id="266" r:id="rId9"/>
    <p:sldId id="267" r:id="rId10"/>
    <p:sldId id="356" r:id="rId11"/>
    <p:sldId id="361" r:id="rId12"/>
    <p:sldId id="423" r:id="rId13"/>
    <p:sldId id="424" r:id="rId14"/>
    <p:sldId id="425" r:id="rId15"/>
    <p:sldId id="426" r:id="rId16"/>
    <p:sldId id="427" r:id="rId17"/>
    <p:sldId id="428" r:id="rId18"/>
    <p:sldId id="358" r:id="rId19"/>
    <p:sldId id="272" r:id="rId20"/>
    <p:sldId id="301" r:id="rId21"/>
    <p:sldId id="335" r:id="rId22"/>
    <p:sldId id="303" r:id="rId23"/>
    <p:sldId id="304" r:id="rId24"/>
    <p:sldId id="305" r:id="rId25"/>
    <p:sldId id="306" r:id="rId26"/>
    <p:sldId id="307" r:id="rId27"/>
    <p:sldId id="302" r:id="rId28"/>
    <p:sldId id="359" r:id="rId29"/>
    <p:sldId id="256" r:id="rId30"/>
    <p:sldId id="326" r:id="rId31"/>
    <p:sldId id="257" r:id="rId32"/>
    <p:sldId id="330" r:id="rId33"/>
    <p:sldId id="258" r:id="rId34"/>
    <p:sldId id="329" r:id="rId35"/>
    <p:sldId id="259" r:id="rId36"/>
    <p:sldId id="319" r:id="rId37"/>
    <p:sldId id="261" r:id="rId38"/>
    <p:sldId id="328" r:id="rId39"/>
    <p:sldId id="262" r:id="rId40"/>
    <p:sldId id="332" r:id="rId41"/>
    <p:sldId id="263" r:id="rId42"/>
    <p:sldId id="331" r:id="rId43"/>
    <p:sldId id="264" r:id="rId44"/>
    <p:sldId id="327" r:id="rId45"/>
    <p:sldId id="409" r:id="rId46"/>
    <p:sldId id="347" r:id="rId47"/>
    <p:sldId id="348" r:id="rId48"/>
    <p:sldId id="349" r:id="rId49"/>
    <p:sldId id="350" r:id="rId50"/>
    <p:sldId id="351" r:id="rId51"/>
    <p:sldId id="316" r:id="rId52"/>
    <p:sldId id="317" r:id="rId53"/>
    <p:sldId id="357" r:id="rId54"/>
    <p:sldId id="381" r:id="rId55"/>
    <p:sldId id="362" r:id="rId56"/>
    <p:sldId id="363" r:id="rId57"/>
    <p:sldId id="364" r:id="rId58"/>
    <p:sldId id="365" r:id="rId59"/>
    <p:sldId id="366" r:id="rId60"/>
    <p:sldId id="367" r:id="rId61"/>
    <p:sldId id="368" r:id="rId62"/>
    <p:sldId id="410" r:id="rId63"/>
    <p:sldId id="411" r:id="rId64"/>
    <p:sldId id="412" r:id="rId65"/>
    <p:sldId id="413" r:id="rId66"/>
    <p:sldId id="414" r:id="rId67"/>
    <p:sldId id="415" r:id="rId68"/>
    <p:sldId id="416" r:id="rId69"/>
    <p:sldId id="417" r:id="rId70"/>
    <p:sldId id="418" r:id="rId71"/>
    <p:sldId id="419" r:id="rId72"/>
    <p:sldId id="420" r:id="rId73"/>
    <p:sldId id="421" r:id="rId74"/>
    <p:sldId id="422" r:id="rId75"/>
    <p:sldId id="370" r:id="rId76"/>
    <p:sldId id="371" r:id="rId77"/>
    <p:sldId id="372" r:id="rId78"/>
    <p:sldId id="373" r:id="rId79"/>
    <p:sldId id="378" r:id="rId80"/>
    <p:sldId id="379" r:id="rId81"/>
    <p:sldId id="392" r:id="rId82"/>
    <p:sldId id="391" r:id="rId83"/>
    <p:sldId id="380" r:id="rId84"/>
  </p:sldIdLst>
  <p:sldSz cx="9144000" cy="6858000" type="screen4x3"/>
  <p:notesSz cx="9874250"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41">
          <p15:clr>
            <a:srgbClr val="A4A3A4"/>
          </p15:clr>
        </p15:guide>
        <p15:guide id="2" pos="311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410"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1133" y="-86"/>
      </p:cViewPr>
      <p:guideLst>
        <p:guide orient="horz" pos="2141"/>
        <p:guide pos="311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Cyrus\Desktop\Work%20at%20home%20file%20(to%20be%20mvoed)\3way%20Mixed%20ANOVA%20(english).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Cyrus\Desktop\Work%20at%20home%20file%20(to%20be%20mvoed)\3way%20Mixed%20ANOVA.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Cyrus\Desktop\Work%20at%20home%20file%20(to%20be%20mvoed)\3way%20Mixed%20ANOV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Cyrus\Desktop\Work%20at%20home%20file%20(to%20be%20mvoed)\3way%20Mixed%20ANOV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Cyrus\Desktop\Work%20at%20home%20file%20(to%20be%20mvoed)\Demograph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性別</a:t>
            </a:r>
            <a:endParaRPr lang="en-US" altLang="zh-CN" sz="2400" dirty="0" smtClean="0"/>
          </a:p>
        </c:rich>
      </c:tx>
      <c:layout>
        <c:manualLayout>
          <c:xMode val="edge"/>
          <c:yMode val="edge"/>
          <c:x val="0.32503035229431249"/>
          <c:y val="1.7347799242707095E-2"/>
        </c:manualLayout>
      </c:layout>
      <c:overlay val="0"/>
    </c:title>
    <c:autoTitleDeleted val="0"/>
    <c:plotArea>
      <c:layout/>
      <c:pieChart>
        <c:varyColors val="1"/>
        <c:ser>
          <c:idx val="0"/>
          <c:order val="0"/>
          <c:dLbls>
            <c:dLbl>
              <c:idx val="0"/>
              <c:layout>
                <c:manualLayout>
                  <c:x val="-0.25650709762204171"/>
                  <c:y val="-1.5454111656081876E-2"/>
                </c:manualLayout>
              </c:layout>
              <c:tx>
                <c:rich>
                  <a:bodyPr/>
                  <a:lstStyle/>
                  <a:p>
                    <a:r>
                      <a:rPr lang="zh-CN" altLang="en-US" dirty="0" smtClean="0"/>
                      <a:t>男</a:t>
                    </a:r>
                    <a:r>
                      <a:rPr lang="zh-CN" altLang="en-US" baseline="0" dirty="0"/>
                      <a:t>
</a:t>
                    </a:r>
                    <a:r>
                      <a:rPr lang="en-US" baseline="0" dirty="0" smtClean="0"/>
                      <a:t>50%</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26964874417972334"/>
                  <c:y val="-9.6715119085128975E-3"/>
                </c:manualLayout>
              </c:layout>
              <c:tx>
                <c:rich>
                  <a:bodyPr/>
                  <a:lstStyle/>
                  <a:p>
                    <a:r>
                      <a:rPr lang="zh-CN" altLang="en-US" dirty="0" smtClean="0"/>
                      <a:t>女</a:t>
                    </a:r>
                    <a:r>
                      <a:rPr lang="zh-CN" altLang="en-US" baseline="0" dirty="0"/>
                      <a:t>
</a:t>
                    </a:r>
                    <a:r>
                      <a:rPr lang="en-US" baseline="0" dirty="0" smtClean="0"/>
                      <a:t>50%</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a:lstStyle/>
              <a:p>
                <a:pPr>
                  <a:defRPr sz="28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Sheet1!$A$2:$A$3</c:f>
              <c:strCache>
                <c:ptCount val="2"/>
                <c:pt idx="0">
                  <c:v>Male</c:v>
                </c:pt>
                <c:pt idx="1">
                  <c:v>Female</c:v>
                </c:pt>
              </c:strCache>
            </c:strRef>
          </c:cat>
          <c:val>
            <c:numRef>
              <c:f>Sheet1!$B$2:$B$3</c:f>
              <c:numCache>
                <c:formatCode>General</c:formatCode>
                <c:ptCount val="2"/>
                <c:pt idx="0">
                  <c:v>50</c:v>
                </c:pt>
                <c:pt idx="1">
                  <c:v>50</c:v>
                </c:pt>
              </c:numCache>
            </c:numRef>
          </c:val>
        </c:ser>
        <c:dLbls>
          <c:showLegendKey val="0"/>
          <c:showVal val="0"/>
          <c:showCatName val="1"/>
          <c:showSerName val="0"/>
          <c:showPercent val="1"/>
          <c:showBubbleSize val="0"/>
          <c:showLeaderLines val="1"/>
        </c:dLbls>
        <c:firstSliceAng val="0"/>
      </c:pieChart>
      <c:spPr>
        <a:noFill/>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宗教信仰</a:t>
            </a:r>
            <a:endParaRPr lang="en-US" altLang="en-US" sz="2400" dirty="0"/>
          </a:p>
        </c:rich>
      </c:tx>
      <c:layout/>
      <c:overlay val="0"/>
    </c:title>
    <c:autoTitleDeleted val="0"/>
    <c:plotArea>
      <c:layout/>
      <c:pieChart>
        <c:varyColors val="1"/>
        <c:ser>
          <c:idx val="0"/>
          <c:order val="0"/>
          <c:dLbls>
            <c:dLbl>
              <c:idx val="0"/>
              <c:layout>
                <c:manualLayout>
                  <c:x val="-0.2204065280063808"/>
                  <c:y val="0.14515874601255802"/>
                </c:manualLayout>
              </c:layout>
              <c:tx>
                <c:rich>
                  <a:bodyPr/>
                  <a:lstStyle/>
                  <a:p>
                    <a:r>
                      <a:rPr lang="zh-CN" altLang="en-US" sz="2000" dirty="0" smtClean="0">
                        <a:latin typeface="+mn-ea"/>
                        <a:ea typeface="+mn-ea"/>
                      </a:rPr>
                      <a:t>有宗教信仰</a:t>
                    </a:r>
                    <a:r>
                      <a:rPr lang="zh-CN" altLang="en-US" sz="2000" baseline="0" dirty="0">
                        <a:latin typeface="+mn-ea"/>
                        <a:ea typeface="+mn-ea"/>
                      </a:rPr>
                      <a:t>
</a:t>
                    </a:r>
                    <a:r>
                      <a:rPr lang="en-US" sz="2000" baseline="0" dirty="0" smtClean="0">
                        <a:latin typeface="+mn-ea"/>
                        <a:ea typeface="+mn-ea"/>
                      </a:rPr>
                      <a:t>34%</a:t>
                    </a:r>
                    <a:endParaRPr lang="zh-CN" altLang="en-US" sz="2000" baseline="0" dirty="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manualLayout>
                      <c:w val="0.28019766060385626"/>
                      <c:h val="0.21380823621719694"/>
                    </c:manualLayout>
                  </c15:layout>
                  <c15:dlblFieldTable/>
                  <c15:showDataLabelsRange val="0"/>
                </c:ext>
              </c:extLst>
            </c:dLbl>
            <c:dLbl>
              <c:idx val="1"/>
              <c:layout>
                <c:manualLayout>
                  <c:x val="0.24268165583681273"/>
                  <c:y val="-0.18102358588677209"/>
                </c:manualLayout>
              </c:layout>
              <c:tx>
                <c:rich>
                  <a:bodyPr/>
                  <a:lstStyle/>
                  <a:p>
                    <a:r>
                      <a:rPr lang="zh-TW" altLang="en-US" sz="2000" dirty="0" smtClean="0">
                        <a:latin typeface="+mn-ea"/>
                        <a:ea typeface="+mn-ea"/>
                      </a:rPr>
                      <a:t>沒有宗教信仰</a:t>
                    </a:r>
                    <a:r>
                      <a:rPr lang="en-US" altLang="zh-TW" sz="2000" baseline="0" dirty="0" smtClean="0">
                        <a:latin typeface="+mn-ea"/>
                        <a:ea typeface="+mn-ea"/>
                      </a:rPr>
                      <a:t>66%</a:t>
                    </a:r>
                    <a:endParaRPr lang="zh-TW" altLang="en-US" sz="2000" dirty="0" smtClean="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manualLayout>
                      <c:w val="0.24092309311335761"/>
                      <c:h val="0.22296210565768854"/>
                    </c:manualLayout>
                  </c15:layout>
                  <c15:dlblFieldTable/>
                  <c15:showDataLabelsRange val="0"/>
                </c:ext>
              </c:extLst>
            </c:dLbl>
            <c:spPr>
              <a:noFill/>
              <a:ln>
                <a:noFill/>
              </a:ln>
              <a:effectLst/>
            </c:spPr>
            <c:txPr>
              <a:bodyPr/>
              <a:lstStyle/>
              <a:p>
                <a:pPr>
                  <a:defRPr sz="16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Sheet1!$A$20:$A$21</c:f>
              <c:strCache>
                <c:ptCount val="2"/>
                <c:pt idx="0">
                  <c:v>With religious belief</c:v>
                </c:pt>
                <c:pt idx="1">
                  <c:v>Without religious belief</c:v>
                </c:pt>
              </c:strCache>
            </c:strRef>
          </c:cat>
          <c:val>
            <c:numRef>
              <c:f>Sheet1!$B$20:$B$21</c:f>
              <c:numCache>
                <c:formatCode>General</c:formatCode>
                <c:ptCount val="2"/>
                <c:pt idx="0">
                  <c:v>33.799999999999997</c:v>
                </c:pt>
                <c:pt idx="1">
                  <c:v>66.2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Control</c:v>
                </c:pt>
              </c:strCache>
            </c:strRef>
          </c:tx>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Sheet1!$C$2:$D$2</c:f>
              <c:strCache>
                <c:ptCount val="2"/>
                <c:pt idx="0">
                  <c:v>Pre-test</c:v>
                </c:pt>
                <c:pt idx="1">
                  <c:v>Post-test</c:v>
                </c:pt>
              </c:strCache>
            </c:strRef>
          </c:cat>
          <c:val>
            <c:numRef>
              <c:f>Sheet1!$C$3:$D$3</c:f>
              <c:numCache>
                <c:formatCode>General</c:formatCode>
                <c:ptCount val="2"/>
                <c:pt idx="0">
                  <c:v>4.59</c:v>
                </c:pt>
                <c:pt idx="1">
                  <c:v>4.5199999999999996</c:v>
                </c:pt>
              </c:numCache>
            </c:numRef>
          </c:val>
          <c:smooth val="0"/>
        </c:ser>
        <c:ser>
          <c:idx val="1"/>
          <c:order val="1"/>
          <c:tx>
            <c:strRef>
              <c:f>Sheet1!$B$4</c:f>
              <c:strCache>
                <c:ptCount val="1"/>
                <c:pt idx="0">
                  <c:v>Experimental</c:v>
                </c:pt>
              </c:strCache>
            </c:strRef>
          </c:tx>
          <c:spPr>
            <a:ln>
              <a:prstDash val="dash"/>
            </a:ln>
          </c:spPr>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Sheet1!$C$2:$D$2</c:f>
              <c:strCache>
                <c:ptCount val="2"/>
                <c:pt idx="0">
                  <c:v>Pre-test</c:v>
                </c:pt>
                <c:pt idx="1">
                  <c:v>Post-test</c:v>
                </c:pt>
              </c:strCache>
            </c:strRef>
          </c:cat>
          <c:val>
            <c:numRef>
              <c:f>Sheet1!$C$4:$D$4</c:f>
              <c:numCache>
                <c:formatCode>General</c:formatCode>
                <c:ptCount val="2"/>
                <c:pt idx="0">
                  <c:v>4.62</c:v>
                </c:pt>
                <c:pt idx="1">
                  <c:v>4.75</c:v>
                </c:pt>
              </c:numCache>
            </c:numRef>
          </c:val>
          <c:smooth val="0"/>
        </c:ser>
        <c:dLbls>
          <c:showLegendKey val="0"/>
          <c:showVal val="0"/>
          <c:showCatName val="0"/>
          <c:showSerName val="0"/>
          <c:showPercent val="0"/>
          <c:showBubbleSize val="0"/>
        </c:dLbls>
        <c:marker val="1"/>
        <c:smooth val="0"/>
        <c:axId val="80012416"/>
        <c:axId val="80013952"/>
      </c:lineChart>
      <c:catAx>
        <c:axId val="80012416"/>
        <c:scaling>
          <c:orientation val="minMax"/>
        </c:scaling>
        <c:delete val="0"/>
        <c:axPos val="b"/>
        <c:numFmt formatCode="General" sourceLinked="0"/>
        <c:majorTickMark val="none"/>
        <c:minorTickMark val="none"/>
        <c:tickLblPos val="nextTo"/>
        <c:txPr>
          <a:bodyPr/>
          <a:lstStyle/>
          <a:p>
            <a:pPr>
              <a:defRPr sz="1200"/>
            </a:pPr>
            <a:endParaRPr lang="zh-HK"/>
          </a:p>
        </c:txPr>
        <c:crossAx val="80013952"/>
        <c:crosses val="autoZero"/>
        <c:auto val="1"/>
        <c:lblAlgn val="ctr"/>
        <c:lblOffset val="100"/>
        <c:noMultiLvlLbl val="0"/>
      </c:catAx>
      <c:valAx>
        <c:axId val="80013952"/>
        <c:scaling>
          <c:orientation val="minMax"/>
        </c:scaling>
        <c:delete val="0"/>
        <c:axPos val="l"/>
        <c:majorGridlines>
          <c:spPr>
            <a:ln>
              <a:noFill/>
            </a:ln>
          </c:spPr>
        </c:majorGridlines>
        <c:title>
          <c:tx>
            <c:rich>
              <a:bodyPr/>
              <a:lstStyle/>
              <a:p>
                <a:pPr>
                  <a:defRPr sz="2400"/>
                </a:pPr>
                <a:r>
                  <a:rPr lang="zh-CN" altLang="en-US" sz="2400" b="1" i="0" u="none" strike="noStrike" baseline="0" dirty="0" smtClean="0">
                    <a:effectLst/>
                  </a:rPr>
                  <a:t>寬恕</a:t>
                </a:r>
                <a:r>
                  <a:rPr lang="en-US" sz="2400" b="1" i="0" u="none" strike="noStrike" baseline="0" dirty="0" smtClean="0">
                    <a:effectLst/>
                  </a:rPr>
                  <a:t> </a:t>
                </a:r>
                <a:endParaRPr lang="en-US" altLang="en-US" sz="2400" dirty="0"/>
              </a:p>
            </c:rich>
          </c:tx>
          <c:layout/>
          <c:overlay val="0"/>
        </c:title>
        <c:numFmt formatCode="General" sourceLinked="1"/>
        <c:majorTickMark val="none"/>
        <c:minorTickMark val="none"/>
        <c:tickLblPos val="nextTo"/>
        <c:txPr>
          <a:bodyPr/>
          <a:lstStyle/>
          <a:p>
            <a:pPr>
              <a:defRPr sz="1200"/>
            </a:pPr>
            <a:endParaRPr lang="zh-HK"/>
          </a:p>
        </c:txPr>
        <c:crossAx val="80012416"/>
        <c:crosses val="autoZero"/>
        <c:crossBetween val="between"/>
        <c:majorUnit val="0.1"/>
      </c:valAx>
    </c:plotArea>
    <c:legend>
      <c:legendPos val="r"/>
      <c:legendEntry>
        <c:idx val="0"/>
        <c:txPr>
          <a:bodyPr/>
          <a:lstStyle/>
          <a:p>
            <a:pPr>
              <a:defRPr sz="1600"/>
            </a:pPr>
            <a:endParaRPr lang="zh-HK"/>
          </a:p>
        </c:txPr>
      </c:legendEntry>
      <c:legendEntry>
        <c:idx val="1"/>
        <c:txPr>
          <a:bodyPr/>
          <a:lstStyle/>
          <a:p>
            <a:pPr>
              <a:defRPr sz="1600"/>
            </a:pPr>
            <a:endParaRPr lang="zh-HK"/>
          </a:p>
        </c:txPr>
      </c:legendEntry>
      <c:layout/>
      <c:overlay val="0"/>
      <c:txPr>
        <a:bodyPr/>
        <a:lstStyle/>
        <a:p>
          <a:pPr>
            <a:defRPr sz="1200"/>
          </a:pPr>
          <a:endParaRPr lang="zh-HK"/>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4018268122716"/>
          <c:y val="3.8400776965161372E-2"/>
          <c:w val="0.61182567405364541"/>
          <c:h val="0.88157952660493"/>
        </c:manualLayout>
      </c:layout>
      <c:lineChart>
        <c:grouping val="standard"/>
        <c:varyColors val="0"/>
        <c:ser>
          <c:idx val="0"/>
          <c:order val="0"/>
          <c:tx>
            <c:strRef>
              <c:f>Sheet1!$B$7</c:f>
              <c:strCache>
                <c:ptCount val="1"/>
                <c:pt idx="0">
                  <c:v>Control</c:v>
                </c:pt>
              </c:strCache>
            </c:strRef>
          </c:tx>
          <c:marker>
            <c:symbol val="none"/>
          </c:marker>
          <c:dLbls>
            <c:spPr>
              <a:noFill/>
              <a:ln>
                <a:noFill/>
              </a:ln>
              <a:effectLst/>
            </c:spPr>
            <c:txPr>
              <a:bodyPr/>
              <a:lstStyle/>
              <a:p>
                <a:pPr>
                  <a:defRPr sz="14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Sheet1!$C$6:$D$6</c:f>
              <c:strCache>
                <c:ptCount val="2"/>
                <c:pt idx="0">
                  <c:v>Pre-test</c:v>
                </c:pt>
                <c:pt idx="1">
                  <c:v>Post-test</c:v>
                </c:pt>
              </c:strCache>
            </c:strRef>
          </c:cat>
          <c:val>
            <c:numRef>
              <c:f>Sheet1!$C$7:$D$7</c:f>
              <c:numCache>
                <c:formatCode>General</c:formatCode>
                <c:ptCount val="2"/>
                <c:pt idx="0">
                  <c:v>4</c:v>
                </c:pt>
                <c:pt idx="1">
                  <c:v>3.94</c:v>
                </c:pt>
              </c:numCache>
            </c:numRef>
          </c:val>
          <c:smooth val="0"/>
        </c:ser>
        <c:ser>
          <c:idx val="1"/>
          <c:order val="1"/>
          <c:tx>
            <c:strRef>
              <c:f>Sheet1!$B$8</c:f>
              <c:strCache>
                <c:ptCount val="1"/>
                <c:pt idx="0">
                  <c:v>Experimental</c:v>
                </c:pt>
              </c:strCache>
            </c:strRef>
          </c:tx>
          <c:spPr>
            <a:ln>
              <a:prstDash val="dash"/>
            </a:ln>
          </c:spPr>
          <c:marker>
            <c:symbol val="none"/>
          </c:marker>
          <c:dLbls>
            <c:spPr>
              <a:noFill/>
              <a:ln>
                <a:noFill/>
              </a:ln>
              <a:effectLst/>
            </c:spPr>
            <c:txPr>
              <a:bodyPr/>
              <a:lstStyle/>
              <a:p>
                <a:pPr>
                  <a:defRPr sz="14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Sheet1!$C$6:$D$6</c:f>
              <c:strCache>
                <c:ptCount val="2"/>
                <c:pt idx="0">
                  <c:v>Pre-test</c:v>
                </c:pt>
                <c:pt idx="1">
                  <c:v>Post-test</c:v>
                </c:pt>
              </c:strCache>
            </c:strRef>
          </c:cat>
          <c:val>
            <c:numRef>
              <c:f>Sheet1!$C$8:$D$8</c:f>
              <c:numCache>
                <c:formatCode>General</c:formatCode>
                <c:ptCount val="2"/>
                <c:pt idx="0">
                  <c:v>3.97</c:v>
                </c:pt>
                <c:pt idx="1">
                  <c:v>4.13</c:v>
                </c:pt>
              </c:numCache>
            </c:numRef>
          </c:val>
          <c:smooth val="0"/>
        </c:ser>
        <c:dLbls>
          <c:showLegendKey val="0"/>
          <c:showVal val="0"/>
          <c:showCatName val="0"/>
          <c:showSerName val="0"/>
          <c:showPercent val="0"/>
          <c:showBubbleSize val="0"/>
        </c:dLbls>
        <c:marker val="1"/>
        <c:smooth val="0"/>
        <c:axId val="80059392"/>
        <c:axId val="80081664"/>
      </c:lineChart>
      <c:catAx>
        <c:axId val="80059392"/>
        <c:scaling>
          <c:orientation val="minMax"/>
        </c:scaling>
        <c:delete val="0"/>
        <c:axPos val="b"/>
        <c:numFmt formatCode="General" sourceLinked="0"/>
        <c:majorTickMark val="none"/>
        <c:minorTickMark val="none"/>
        <c:tickLblPos val="nextTo"/>
        <c:txPr>
          <a:bodyPr/>
          <a:lstStyle/>
          <a:p>
            <a:pPr>
              <a:defRPr sz="1200"/>
            </a:pPr>
            <a:endParaRPr lang="zh-HK"/>
          </a:p>
        </c:txPr>
        <c:crossAx val="80081664"/>
        <c:crosses val="autoZero"/>
        <c:auto val="1"/>
        <c:lblAlgn val="ctr"/>
        <c:lblOffset val="100"/>
        <c:noMultiLvlLbl val="0"/>
      </c:catAx>
      <c:valAx>
        <c:axId val="80081664"/>
        <c:scaling>
          <c:orientation val="minMax"/>
        </c:scaling>
        <c:delete val="0"/>
        <c:axPos val="l"/>
        <c:majorGridlines>
          <c:spPr>
            <a:ln>
              <a:noFill/>
            </a:ln>
          </c:spPr>
        </c:majorGridlines>
        <c:title>
          <c:tx>
            <c:rich>
              <a:bodyPr/>
              <a:lstStyle/>
              <a:p>
                <a:pPr>
                  <a:defRPr sz="2400"/>
                </a:pPr>
                <a:r>
                  <a:rPr lang="zh-CN" altLang="en-US" sz="2400" b="1" i="0" u="none" strike="noStrike" baseline="0" dirty="0" smtClean="0">
                    <a:effectLst/>
                  </a:rPr>
                  <a:t>勇氣 （女</a:t>
                </a:r>
                <a:r>
                  <a:rPr lang="zh-CN" altLang="en-US" sz="2400" b="0" i="0" u="none" strike="noStrike" baseline="0" dirty="0" smtClean="0">
                    <a:effectLst/>
                  </a:rPr>
                  <a:t>）</a:t>
                </a:r>
                <a:endParaRPr lang="en-US" altLang="en-US" sz="2400" dirty="0"/>
              </a:p>
            </c:rich>
          </c:tx>
          <c:layout/>
          <c:overlay val="0"/>
        </c:title>
        <c:numFmt formatCode="General" sourceLinked="1"/>
        <c:majorTickMark val="none"/>
        <c:minorTickMark val="none"/>
        <c:tickLblPos val="nextTo"/>
        <c:txPr>
          <a:bodyPr/>
          <a:lstStyle/>
          <a:p>
            <a:pPr>
              <a:defRPr sz="1200"/>
            </a:pPr>
            <a:endParaRPr lang="zh-HK"/>
          </a:p>
        </c:txPr>
        <c:crossAx val="80059392"/>
        <c:crosses val="autoZero"/>
        <c:crossBetween val="between"/>
        <c:majorUnit val="0.1"/>
      </c:valAx>
    </c:plotArea>
    <c:legend>
      <c:legendPos val="r"/>
      <c:legendEntry>
        <c:idx val="0"/>
        <c:txPr>
          <a:bodyPr/>
          <a:lstStyle/>
          <a:p>
            <a:pPr>
              <a:defRPr sz="1800"/>
            </a:pPr>
            <a:endParaRPr lang="zh-HK"/>
          </a:p>
        </c:txPr>
      </c:legendEntry>
      <c:legendEntry>
        <c:idx val="1"/>
        <c:txPr>
          <a:bodyPr/>
          <a:lstStyle/>
          <a:p>
            <a:pPr>
              <a:defRPr sz="1800"/>
            </a:pPr>
            <a:endParaRPr lang="zh-HK"/>
          </a:p>
        </c:txPr>
      </c:legendEntry>
      <c:layout/>
      <c:overlay val="0"/>
      <c:txPr>
        <a:bodyPr/>
        <a:lstStyle/>
        <a:p>
          <a:pPr>
            <a:defRPr sz="1200"/>
          </a:pPr>
          <a:endParaRPr lang="zh-HK"/>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Sheet1!$B$11</c:f>
              <c:strCache>
                <c:ptCount val="1"/>
                <c:pt idx="0">
                  <c:v>Control</c:v>
                </c:pt>
              </c:strCache>
            </c:strRef>
          </c:tx>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Sheet1!$C$10:$D$10</c:f>
              <c:strCache>
                <c:ptCount val="2"/>
                <c:pt idx="0">
                  <c:v>Pre-test</c:v>
                </c:pt>
                <c:pt idx="1">
                  <c:v>Post-test</c:v>
                </c:pt>
              </c:strCache>
            </c:strRef>
          </c:cat>
          <c:val>
            <c:numRef>
              <c:f>Sheet1!$C$11:$D$11</c:f>
              <c:numCache>
                <c:formatCode>General</c:formatCode>
                <c:ptCount val="2"/>
                <c:pt idx="0">
                  <c:v>4.5999999999999996</c:v>
                </c:pt>
                <c:pt idx="1">
                  <c:v>4.5599999999999996</c:v>
                </c:pt>
              </c:numCache>
            </c:numRef>
          </c:val>
          <c:smooth val="0"/>
        </c:ser>
        <c:ser>
          <c:idx val="1"/>
          <c:order val="1"/>
          <c:tx>
            <c:strRef>
              <c:f>Sheet1!$B$12</c:f>
              <c:strCache>
                <c:ptCount val="1"/>
                <c:pt idx="0">
                  <c:v>Experimental</c:v>
                </c:pt>
              </c:strCache>
            </c:strRef>
          </c:tx>
          <c:spPr>
            <a:ln>
              <a:prstDash val="dash"/>
            </a:ln>
          </c:spPr>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Sheet1!$C$10:$D$10</c:f>
              <c:strCache>
                <c:ptCount val="2"/>
                <c:pt idx="0">
                  <c:v>Pre-test</c:v>
                </c:pt>
                <c:pt idx="1">
                  <c:v>Post-test</c:v>
                </c:pt>
              </c:strCache>
            </c:strRef>
          </c:cat>
          <c:val>
            <c:numRef>
              <c:f>Sheet1!$C$12:$D$12</c:f>
              <c:numCache>
                <c:formatCode>General</c:formatCode>
                <c:ptCount val="2"/>
                <c:pt idx="0">
                  <c:v>4.97</c:v>
                </c:pt>
                <c:pt idx="1">
                  <c:v>4.5</c:v>
                </c:pt>
              </c:numCache>
            </c:numRef>
          </c:val>
          <c:smooth val="0"/>
        </c:ser>
        <c:dLbls>
          <c:showLegendKey val="0"/>
          <c:showVal val="0"/>
          <c:showCatName val="0"/>
          <c:showSerName val="0"/>
          <c:showPercent val="0"/>
          <c:showBubbleSize val="0"/>
        </c:dLbls>
        <c:marker val="1"/>
        <c:smooth val="0"/>
        <c:axId val="80168064"/>
        <c:axId val="80169600"/>
      </c:lineChart>
      <c:catAx>
        <c:axId val="80168064"/>
        <c:scaling>
          <c:orientation val="minMax"/>
        </c:scaling>
        <c:delete val="0"/>
        <c:axPos val="b"/>
        <c:numFmt formatCode="General" sourceLinked="0"/>
        <c:majorTickMark val="none"/>
        <c:minorTickMark val="none"/>
        <c:tickLblPos val="nextTo"/>
        <c:txPr>
          <a:bodyPr/>
          <a:lstStyle/>
          <a:p>
            <a:pPr>
              <a:defRPr sz="1200"/>
            </a:pPr>
            <a:endParaRPr lang="zh-HK"/>
          </a:p>
        </c:txPr>
        <c:crossAx val="80169600"/>
        <c:crosses val="autoZero"/>
        <c:auto val="1"/>
        <c:lblAlgn val="ctr"/>
        <c:lblOffset val="100"/>
        <c:noMultiLvlLbl val="0"/>
      </c:catAx>
      <c:valAx>
        <c:axId val="80169600"/>
        <c:scaling>
          <c:orientation val="minMax"/>
        </c:scaling>
        <c:delete val="0"/>
        <c:axPos val="l"/>
        <c:majorGridlines>
          <c:spPr>
            <a:ln>
              <a:noFill/>
            </a:ln>
          </c:spPr>
        </c:majorGridlines>
        <c:title>
          <c:tx>
            <c:rich>
              <a:bodyPr/>
              <a:lstStyle/>
              <a:p>
                <a:pPr>
                  <a:defRPr sz="2400"/>
                </a:pPr>
                <a:r>
                  <a:rPr lang="zh-CN" altLang="en-US" sz="2400" b="0" i="0" u="none" strike="noStrike" baseline="0" dirty="0" smtClean="0">
                    <a:effectLst/>
                    <a:latin typeface="+mn-ea"/>
                    <a:ea typeface="+mn-ea"/>
                  </a:rPr>
                  <a:t>焦慮（長子</a:t>
                </a:r>
                <a:r>
                  <a:rPr lang="en-US" altLang="zh-CN" sz="2400" b="0" i="0" u="none" strike="noStrike" baseline="0" dirty="0" smtClean="0">
                    <a:effectLst/>
                    <a:latin typeface="+mn-ea"/>
                    <a:ea typeface="+mn-ea"/>
                  </a:rPr>
                  <a:t>/</a:t>
                </a:r>
                <a:r>
                  <a:rPr lang="zh-CN" altLang="en-US" sz="2400" b="0" i="0" u="none" strike="noStrike" baseline="0" dirty="0" smtClean="0">
                    <a:effectLst/>
                    <a:latin typeface="+mn-ea"/>
                    <a:ea typeface="+mn-ea"/>
                  </a:rPr>
                  <a:t>長女）</a:t>
                </a:r>
                <a:endParaRPr lang="en-US" altLang="en-US" sz="2400" dirty="0">
                  <a:latin typeface="+mn-ea"/>
                  <a:ea typeface="+mn-ea"/>
                </a:endParaRPr>
              </a:p>
            </c:rich>
          </c:tx>
          <c:layout>
            <c:manualLayout>
              <c:xMode val="edge"/>
              <c:yMode val="edge"/>
              <c:x val="2.4938033615010621E-2"/>
              <c:y val="0.10952421137672774"/>
            </c:manualLayout>
          </c:layout>
          <c:overlay val="0"/>
        </c:title>
        <c:numFmt formatCode="General" sourceLinked="1"/>
        <c:majorTickMark val="none"/>
        <c:minorTickMark val="none"/>
        <c:tickLblPos val="nextTo"/>
        <c:txPr>
          <a:bodyPr/>
          <a:lstStyle/>
          <a:p>
            <a:pPr>
              <a:defRPr sz="1100"/>
            </a:pPr>
            <a:endParaRPr lang="zh-HK"/>
          </a:p>
        </c:txPr>
        <c:crossAx val="80168064"/>
        <c:crosses val="autoZero"/>
        <c:crossBetween val="between"/>
        <c:majorUnit val="0.1"/>
      </c:valAx>
    </c:plotArea>
    <c:legend>
      <c:legendPos val="r"/>
      <c:legendEntry>
        <c:idx val="0"/>
        <c:txPr>
          <a:bodyPr/>
          <a:lstStyle/>
          <a:p>
            <a:pPr>
              <a:defRPr sz="1800"/>
            </a:pPr>
            <a:endParaRPr lang="zh-HK"/>
          </a:p>
        </c:txPr>
      </c:legendEntry>
      <c:legendEntry>
        <c:idx val="1"/>
        <c:txPr>
          <a:bodyPr/>
          <a:lstStyle/>
          <a:p>
            <a:pPr>
              <a:defRPr sz="1800"/>
            </a:pPr>
            <a:endParaRPr lang="zh-HK"/>
          </a:p>
        </c:txPr>
      </c:legendEntry>
      <c:layout/>
      <c:overlay val="0"/>
      <c:txPr>
        <a:bodyPr/>
        <a:lstStyle/>
        <a:p>
          <a:pPr>
            <a:defRPr sz="1200"/>
          </a:pPr>
          <a:endParaRPr lang="zh-HK"/>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Sheet1!$B$15</c:f>
              <c:strCache>
                <c:ptCount val="1"/>
                <c:pt idx="0">
                  <c:v>Control</c:v>
                </c:pt>
              </c:strCache>
            </c:strRef>
          </c:tx>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Sheet1!$C$14:$D$14</c:f>
              <c:strCache>
                <c:ptCount val="2"/>
                <c:pt idx="0">
                  <c:v>Pre-test</c:v>
                </c:pt>
                <c:pt idx="1">
                  <c:v>Post-test</c:v>
                </c:pt>
              </c:strCache>
            </c:strRef>
          </c:cat>
          <c:val>
            <c:numRef>
              <c:f>Sheet1!$C$15:$D$15</c:f>
              <c:numCache>
                <c:formatCode>General</c:formatCode>
                <c:ptCount val="2"/>
                <c:pt idx="0">
                  <c:v>3.51</c:v>
                </c:pt>
                <c:pt idx="1">
                  <c:v>3.39</c:v>
                </c:pt>
              </c:numCache>
            </c:numRef>
          </c:val>
          <c:smooth val="0"/>
        </c:ser>
        <c:ser>
          <c:idx val="1"/>
          <c:order val="1"/>
          <c:tx>
            <c:strRef>
              <c:f>Sheet1!$B$16</c:f>
              <c:strCache>
                <c:ptCount val="1"/>
                <c:pt idx="0">
                  <c:v>Experimental</c:v>
                </c:pt>
              </c:strCache>
            </c:strRef>
          </c:tx>
          <c:spPr>
            <a:ln>
              <a:prstDash val="dash"/>
            </a:ln>
          </c:spPr>
          <c:marker>
            <c:symbol val="none"/>
          </c:marker>
          <c:dLbls>
            <c:spPr>
              <a:noFill/>
              <a:ln>
                <a:noFill/>
              </a:ln>
              <a:effectLst/>
            </c:spPr>
            <c:txPr>
              <a:bodyPr/>
              <a:lstStyle/>
              <a:p>
                <a:pPr>
                  <a:defRPr sz="1200"/>
                </a:pPr>
                <a:endParaRPr lang="zh-HK"/>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Sheet1!$C$14:$D$14</c:f>
              <c:strCache>
                <c:ptCount val="2"/>
                <c:pt idx="0">
                  <c:v>Pre-test</c:v>
                </c:pt>
                <c:pt idx="1">
                  <c:v>Post-test</c:v>
                </c:pt>
              </c:strCache>
            </c:strRef>
          </c:cat>
          <c:val>
            <c:numRef>
              <c:f>Sheet1!$C$16:$D$16</c:f>
              <c:numCache>
                <c:formatCode>General</c:formatCode>
                <c:ptCount val="2"/>
                <c:pt idx="0">
                  <c:v>3.4</c:v>
                </c:pt>
                <c:pt idx="1">
                  <c:v>3.67</c:v>
                </c:pt>
              </c:numCache>
            </c:numRef>
          </c:val>
          <c:smooth val="0"/>
        </c:ser>
        <c:dLbls>
          <c:showLegendKey val="0"/>
          <c:showVal val="0"/>
          <c:showCatName val="0"/>
          <c:showSerName val="0"/>
          <c:showPercent val="0"/>
          <c:showBubbleSize val="0"/>
        </c:dLbls>
        <c:marker val="1"/>
        <c:smooth val="0"/>
        <c:axId val="80219136"/>
        <c:axId val="80220928"/>
      </c:lineChart>
      <c:catAx>
        <c:axId val="80219136"/>
        <c:scaling>
          <c:orientation val="minMax"/>
        </c:scaling>
        <c:delete val="0"/>
        <c:axPos val="b"/>
        <c:numFmt formatCode="General" sourceLinked="0"/>
        <c:majorTickMark val="none"/>
        <c:minorTickMark val="none"/>
        <c:tickLblPos val="nextTo"/>
        <c:txPr>
          <a:bodyPr/>
          <a:lstStyle/>
          <a:p>
            <a:pPr>
              <a:defRPr sz="1200"/>
            </a:pPr>
            <a:endParaRPr lang="zh-HK"/>
          </a:p>
        </c:txPr>
        <c:crossAx val="80220928"/>
        <c:crosses val="autoZero"/>
        <c:auto val="1"/>
        <c:lblAlgn val="ctr"/>
        <c:lblOffset val="100"/>
        <c:noMultiLvlLbl val="0"/>
      </c:catAx>
      <c:valAx>
        <c:axId val="80220928"/>
        <c:scaling>
          <c:orientation val="minMax"/>
        </c:scaling>
        <c:delete val="0"/>
        <c:axPos val="l"/>
        <c:majorGridlines>
          <c:spPr>
            <a:ln>
              <a:noFill/>
            </a:ln>
          </c:spPr>
        </c:majorGridlines>
        <c:title>
          <c:tx>
            <c:rich>
              <a:bodyPr/>
              <a:lstStyle/>
              <a:p>
                <a:pPr>
                  <a:defRPr sz="2000"/>
                </a:pPr>
                <a:r>
                  <a:rPr lang="zh-CN" altLang="en-US" sz="2000" b="0" i="0" u="none" strike="noStrike" baseline="0" dirty="0" smtClean="0">
                    <a:effectLst/>
                  </a:rPr>
                  <a:t>誠實（父母離異）</a:t>
                </a:r>
                <a:endParaRPr lang="en-US" altLang="en-US" sz="2000" dirty="0"/>
              </a:p>
            </c:rich>
          </c:tx>
          <c:layout/>
          <c:overlay val="0"/>
        </c:title>
        <c:numFmt formatCode="General" sourceLinked="1"/>
        <c:majorTickMark val="none"/>
        <c:minorTickMark val="none"/>
        <c:tickLblPos val="nextTo"/>
        <c:txPr>
          <a:bodyPr/>
          <a:lstStyle/>
          <a:p>
            <a:pPr>
              <a:defRPr sz="1200"/>
            </a:pPr>
            <a:endParaRPr lang="zh-HK"/>
          </a:p>
        </c:txPr>
        <c:crossAx val="80219136"/>
        <c:crosses val="autoZero"/>
        <c:crossBetween val="between"/>
        <c:majorUnit val="0.1"/>
      </c:valAx>
    </c:plotArea>
    <c:legend>
      <c:legendPos val="r"/>
      <c:legendEntry>
        <c:idx val="0"/>
        <c:txPr>
          <a:bodyPr/>
          <a:lstStyle/>
          <a:p>
            <a:pPr>
              <a:defRPr sz="1800"/>
            </a:pPr>
            <a:endParaRPr lang="zh-HK"/>
          </a:p>
        </c:txPr>
      </c:legendEntry>
      <c:legendEntry>
        <c:idx val="1"/>
        <c:txPr>
          <a:bodyPr/>
          <a:lstStyle/>
          <a:p>
            <a:pPr>
              <a:defRPr sz="1800"/>
            </a:pPr>
            <a:endParaRPr lang="zh-HK"/>
          </a:p>
        </c:txPr>
      </c:legendEntry>
      <c:layout/>
      <c:overlay val="0"/>
      <c:txPr>
        <a:bodyPr/>
        <a:lstStyle/>
        <a:p>
          <a:pPr>
            <a:defRPr sz="1200"/>
          </a:pPr>
          <a:endParaRPr lang="zh-HK"/>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年級</a:t>
            </a:r>
            <a:endParaRPr lang="en-US" altLang="zh-CN" sz="2400" dirty="0" smtClean="0"/>
          </a:p>
        </c:rich>
      </c:tx>
      <c:layout>
        <c:manualLayout>
          <c:xMode val="edge"/>
          <c:yMode val="edge"/>
          <c:x val="0.36949071613017337"/>
          <c:y val="3.1804298611629672E-2"/>
        </c:manualLayout>
      </c:layout>
      <c:overlay val="0"/>
    </c:title>
    <c:autoTitleDeleted val="0"/>
    <c:plotArea>
      <c:layout/>
      <c:pieChart>
        <c:varyColors val="1"/>
        <c:ser>
          <c:idx val="0"/>
          <c:order val="0"/>
          <c:dLbls>
            <c:dLbl>
              <c:idx val="0"/>
              <c:layout>
                <c:manualLayout>
                  <c:x val="-0.25267995936540349"/>
                  <c:y val="-4.3820723016204016E-2"/>
                </c:manualLayout>
              </c:layout>
              <c:tx>
                <c:rich>
                  <a:bodyPr/>
                  <a:lstStyle/>
                  <a:p>
                    <a:r>
                      <a:rPr lang="zh-TW" altLang="en-US" sz="1800" dirty="0" smtClean="0"/>
                      <a:t>幼稚園一年班</a:t>
                    </a:r>
                    <a:r>
                      <a:rPr lang="zh-TW" altLang="en-US" baseline="0" dirty="0"/>
                      <a:t>
</a:t>
                    </a:r>
                    <a:r>
                      <a:rPr lang="en-US" altLang="zh-TW" baseline="0" dirty="0" smtClean="0"/>
                      <a:t>47%</a:t>
                    </a:r>
                    <a:endParaRPr lang="zh-TW"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2801763679299183"/>
                      <c:h val="0.3135471286432655"/>
                    </c:manualLayout>
                  </c15:layout>
                  <c15:dlblFieldTable/>
                  <c15:showDataLabelsRange val="0"/>
                </c:ext>
              </c:extLst>
            </c:dLbl>
            <c:dLbl>
              <c:idx val="1"/>
              <c:layout>
                <c:manualLayout>
                  <c:x val="0.21569235912850582"/>
                  <c:y val="-7.6799526828530945E-2"/>
                </c:manualLayout>
              </c:layout>
              <c:tx>
                <c:rich>
                  <a:bodyPr/>
                  <a:lstStyle/>
                  <a:p>
                    <a:r>
                      <a:rPr lang="zh-TW" altLang="en-US" sz="1800" baseline="0" dirty="0" smtClean="0"/>
                      <a:t>幼稚園</a:t>
                    </a:r>
                  </a:p>
                  <a:p>
                    <a:r>
                      <a:rPr lang="zh-TW" altLang="en-US" sz="1800" baseline="0" dirty="0" smtClean="0"/>
                      <a:t>二年班</a:t>
                    </a:r>
                    <a:r>
                      <a:rPr lang="zh-TW" altLang="en-US" baseline="0" dirty="0"/>
                      <a:t>
</a:t>
                    </a:r>
                    <a:r>
                      <a:rPr lang="en-US" altLang="zh-TW" baseline="0" dirty="0" smtClean="0"/>
                      <a:t>53%</a:t>
                    </a:r>
                    <a:endParaRPr lang="zh-TW"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7731874745093604"/>
                      <c:h val="0.30487322902191194"/>
                    </c:manualLayout>
                  </c15:layout>
                  <c15:dlblFieldTable/>
                  <c15:showDataLabelsRange val="0"/>
                </c:ext>
              </c:extLst>
            </c:dLbl>
            <c:spPr>
              <a:noFill/>
              <a:ln>
                <a:noFill/>
              </a:ln>
              <a:effectLst/>
            </c:spPr>
            <c:txPr>
              <a:bodyPr/>
              <a:lstStyle/>
              <a:p>
                <a:pPr>
                  <a:defRPr sz="24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Sheet1!$A$5:$A$6</c:f>
              <c:strCache>
                <c:ptCount val="2"/>
                <c:pt idx="0">
                  <c:v>K1</c:v>
                </c:pt>
                <c:pt idx="1">
                  <c:v>K2</c:v>
                </c:pt>
              </c:strCache>
            </c:strRef>
          </c:cat>
          <c:val>
            <c:numRef>
              <c:f>Sheet1!$B$5:$B$6</c:f>
              <c:numCache>
                <c:formatCode>General</c:formatCode>
                <c:ptCount val="2"/>
                <c:pt idx="0">
                  <c:v>47</c:v>
                </c:pt>
                <c:pt idx="1">
                  <c:v>53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出生次序</a:t>
            </a:r>
            <a:endParaRPr lang="en-US" altLang="en-US" sz="2400" dirty="0"/>
          </a:p>
        </c:rich>
      </c:tx>
      <c:layout/>
      <c:overlay val="0"/>
    </c:title>
    <c:autoTitleDeleted val="0"/>
    <c:plotArea>
      <c:layout/>
      <c:pieChart>
        <c:varyColors val="1"/>
        <c:ser>
          <c:idx val="0"/>
          <c:order val="0"/>
          <c:dLbls>
            <c:dLbl>
              <c:idx val="0"/>
              <c:layout>
                <c:manualLayout>
                  <c:x val="-0.23551818555670656"/>
                  <c:y val="-7.0997924840365725E-2"/>
                </c:manualLayout>
              </c:layout>
              <c:tx>
                <c:rich>
                  <a:bodyPr/>
                  <a:lstStyle/>
                  <a:p>
                    <a:r>
                      <a:rPr lang="zh-CN" altLang="en-US" sz="1800" baseline="0" dirty="0" smtClean="0">
                        <a:latin typeface="+mn-ea"/>
                        <a:ea typeface="+mn-ea"/>
                      </a:rPr>
                      <a:t>長子</a:t>
                    </a:r>
                    <a:r>
                      <a:rPr lang="en-US" altLang="zh-CN" sz="1800" baseline="0" dirty="0" smtClean="0">
                        <a:latin typeface="+mn-ea"/>
                        <a:ea typeface="+mn-ea"/>
                      </a:rPr>
                      <a:t>/</a:t>
                    </a:r>
                    <a:r>
                      <a:rPr lang="zh-CN" altLang="en-US" sz="1800" baseline="0" dirty="0" smtClean="0">
                        <a:latin typeface="+mn-ea"/>
                        <a:ea typeface="+mn-ea"/>
                      </a:rPr>
                      <a:t>長女</a:t>
                    </a:r>
                    <a:r>
                      <a:rPr lang="zh-CN" altLang="en-US" sz="1800" baseline="0" dirty="0">
                        <a:latin typeface="+mn-ea"/>
                        <a:ea typeface="+mn-ea"/>
                      </a:rPr>
                      <a:t>
</a:t>
                    </a:r>
                    <a:r>
                      <a:rPr lang="en-US" sz="1800" baseline="0" dirty="0" smtClean="0">
                        <a:latin typeface="+mn-ea"/>
                        <a:ea typeface="+mn-ea"/>
                      </a:rPr>
                      <a:t>60%</a:t>
                    </a:r>
                    <a:endParaRPr lang="zh-CN" altLang="en-US" sz="1800" baseline="0" dirty="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manualLayout>
                      <c:w val="0.31953344473190598"/>
                      <c:h val="0.19241861832536164"/>
                    </c:manualLayout>
                  </c15:layout>
                  <c15:dlblFieldTable/>
                  <c15:showDataLabelsRange val="0"/>
                </c:ext>
              </c:extLst>
            </c:dLbl>
            <c:dLbl>
              <c:idx val="1"/>
              <c:layout>
                <c:manualLayout>
                  <c:x val="0.22036789291855585"/>
                  <c:y val="0.11350001375416494"/>
                </c:manualLayout>
              </c:layout>
              <c:tx>
                <c:rich>
                  <a:bodyPr/>
                  <a:lstStyle/>
                  <a:p>
                    <a:r>
                      <a:rPr lang="zh-CN" altLang="en-US" sz="1600" baseline="0" dirty="0" smtClean="0">
                        <a:latin typeface="+mn-ea"/>
                        <a:ea typeface="+mn-ea"/>
                      </a:rPr>
                      <a:t>次子</a:t>
                    </a:r>
                    <a:r>
                      <a:rPr lang="en-US" altLang="zh-CN" sz="1600" baseline="0" dirty="0" smtClean="0">
                        <a:latin typeface="+mn-ea"/>
                        <a:ea typeface="+mn-ea"/>
                      </a:rPr>
                      <a:t>/</a:t>
                    </a:r>
                    <a:r>
                      <a:rPr lang="zh-CN" altLang="en-US" sz="1600" b="0" i="0" u="none" strike="noStrike" baseline="0" dirty="0" smtClean="0">
                        <a:effectLst/>
                        <a:latin typeface="+mn-ea"/>
                        <a:ea typeface="+mn-ea"/>
                      </a:rPr>
                      <a:t>次</a:t>
                    </a:r>
                    <a:r>
                      <a:rPr lang="zh-CN" altLang="en-US" sz="1600" baseline="0" dirty="0" smtClean="0">
                        <a:latin typeface="+mn-ea"/>
                        <a:ea typeface="+mn-ea"/>
                      </a:rPr>
                      <a:t>女或其他</a:t>
                    </a:r>
                    <a:r>
                      <a:rPr lang="zh-CN" altLang="en-US" sz="1600" baseline="0" dirty="0">
                        <a:latin typeface="+mn-ea"/>
                        <a:ea typeface="+mn-ea"/>
                      </a:rPr>
                      <a:t>
</a:t>
                    </a:r>
                    <a:r>
                      <a:rPr lang="en-US" sz="1600" baseline="0" dirty="0" smtClean="0">
                        <a:latin typeface="+mn-ea"/>
                        <a:ea typeface="+mn-ea"/>
                      </a:rPr>
                      <a:t>40%</a:t>
                    </a:r>
                    <a:endParaRPr lang="zh-CN" altLang="en-US" sz="1600" baseline="0" dirty="0">
                      <a:latin typeface="+mn-ea"/>
                      <a:ea typeface="+mn-ea"/>
                    </a:endParaRPr>
                  </a:p>
                </c:rich>
              </c:tx>
              <c:showLegendKey val="0"/>
              <c:showVal val="0"/>
              <c:showCatName val="1"/>
              <c:showSerName val="0"/>
              <c:showPercent val="1"/>
              <c:showBubbleSize val="0"/>
            </c:dLbl>
            <c:spPr>
              <a:noFill/>
              <a:ln>
                <a:noFill/>
              </a:ln>
              <a:effectLst/>
            </c:spPr>
            <c:txPr>
              <a:bodyPr/>
              <a:lstStyle/>
              <a:p>
                <a:pPr>
                  <a:defRPr sz="18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Sheet1!$A$8:$A$9</c:f>
              <c:strCache>
                <c:ptCount val="2"/>
                <c:pt idx="0">
                  <c:v>First</c:v>
                </c:pt>
                <c:pt idx="1">
                  <c:v>Second or other</c:v>
                </c:pt>
              </c:strCache>
            </c:strRef>
          </c:cat>
          <c:val>
            <c:numRef>
              <c:f>Sheet1!$B$8:$B$9</c:f>
              <c:numCache>
                <c:formatCode>General</c:formatCode>
                <c:ptCount val="2"/>
                <c:pt idx="0">
                  <c:v>60</c:v>
                </c:pt>
                <c:pt idx="1">
                  <c:v>40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健康狀態</a:t>
            </a:r>
            <a:endParaRPr lang="en-US" altLang="en-US" sz="2400" dirty="0"/>
          </a:p>
        </c:rich>
      </c:tx>
      <c:layout>
        <c:manualLayout>
          <c:xMode val="edge"/>
          <c:yMode val="edge"/>
          <c:x val="0.31586144762456364"/>
          <c:y val="1.6376052623435035E-2"/>
        </c:manualLayout>
      </c:layout>
      <c:overlay val="0"/>
    </c:title>
    <c:autoTitleDeleted val="0"/>
    <c:plotArea>
      <c:layout/>
      <c:pieChart>
        <c:varyColors val="1"/>
        <c:ser>
          <c:idx val="0"/>
          <c:order val="0"/>
          <c:dLbls>
            <c:dLbl>
              <c:idx val="0"/>
              <c:layout>
                <c:manualLayout>
                  <c:x val="-0.14705082444838224"/>
                  <c:y val="0.22994707225406694"/>
                </c:manualLayout>
              </c:layout>
              <c:tx>
                <c:rich>
                  <a:bodyPr/>
                  <a:lstStyle/>
                  <a:p>
                    <a:r>
                      <a:rPr lang="zh-CN" altLang="en-US" sz="2000" baseline="0" dirty="0" smtClean="0">
                        <a:latin typeface="+mn-ea"/>
                        <a:ea typeface="+mn-ea"/>
                      </a:rPr>
                      <a:t>慢性病</a:t>
                    </a:r>
                    <a:r>
                      <a:rPr lang="zh-CN" altLang="en-US" sz="2000" baseline="0" dirty="0">
                        <a:latin typeface="+mn-ea"/>
                        <a:ea typeface="+mn-ea"/>
                      </a:rPr>
                      <a:t>
</a:t>
                    </a:r>
                    <a:r>
                      <a:rPr lang="en-US" sz="2000" baseline="0" dirty="0" smtClean="0">
                        <a:latin typeface="+mn-ea"/>
                        <a:ea typeface="+mn-ea"/>
                      </a:rPr>
                      <a:t>18%</a:t>
                    </a:r>
                    <a:endParaRPr lang="zh-CN" altLang="en-US" sz="2000" baseline="0" dirty="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r>
                      <a:rPr lang="zh-CN" altLang="en-US" sz="2000" dirty="0" smtClean="0">
                        <a:latin typeface="+mn-ea"/>
                        <a:ea typeface="+mn-ea"/>
                      </a:rPr>
                      <a:t>沒有慢性病</a:t>
                    </a:r>
                    <a:r>
                      <a:rPr lang="zh-CN" altLang="en-US" sz="2000" baseline="0" dirty="0">
                        <a:latin typeface="+mn-ea"/>
                        <a:ea typeface="+mn-ea"/>
                      </a:rPr>
                      <a:t>
</a:t>
                    </a:r>
                    <a:r>
                      <a:rPr lang="en-US" sz="2000" baseline="0" dirty="0" smtClean="0">
                        <a:latin typeface="+mn-ea"/>
                        <a:ea typeface="+mn-ea"/>
                      </a:rPr>
                      <a:t>82%</a:t>
                    </a:r>
                    <a:endParaRPr lang="zh-CN" altLang="en-US" sz="2000" baseline="0" dirty="0">
                      <a:latin typeface="+mn-ea"/>
                      <a:ea typeface="+mn-ea"/>
                    </a:endParaRPr>
                  </a:p>
                </c:rich>
              </c:tx>
              <c:showLegendKey val="0"/>
              <c:showVal val="0"/>
              <c:showCatName val="1"/>
              <c:showSerName val="0"/>
              <c:showPercent val="1"/>
              <c:showBubbleSize val="0"/>
            </c:dLbl>
            <c:spPr>
              <a:noFill/>
              <a:ln>
                <a:noFill/>
              </a:ln>
              <a:effectLst/>
            </c:spPr>
            <c:txPr>
              <a:bodyPr/>
              <a:lstStyle/>
              <a:p>
                <a:pPr>
                  <a:defRPr sz="24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Sheet1!$A$11:$A$12</c:f>
              <c:strCache>
                <c:ptCount val="2"/>
                <c:pt idx="0">
                  <c:v>With long-term illness</c:v>
                </c:pt>
                <c:pt idx="1">
                  <c:v>Without long-term illness</c:v>
                </c:pt>
              </c:strCache>
            </c:strRef>
          </c:cat>
          <c:val>
            <c:numRef>
              <c:f>Sheet1!$B$11:$B$12</c:f>
              <c:numCache>
                <c:formatCode>General</c:formatCode>
                <c:ptCount val="2"/>
                <c:pt idx="0">
                  <c:v>18.5</c:v>
                </c:pt>
                <c:pt idx="1">
                  <c:v>81.5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性別</a:t>
            </a:r>
            <a:endParaRPr lang="en-US" altLang="en-US" sz="2400" dirty="0"/>
          </a:p>
        </c:rich>
      </c:tx>
      <c:layout/>
      <c:overlay val="0"/>
    </c:title>
    <c:autoTitleDeleted val="0"/>
    <c:plotArea>
      <c:layout/>
      <c:pieChart>
        <c:varyColors val="1"/>
        <c:ser>
          <c:idx val="0"/>
          <c:order val="0"/>
          <c:explosion val="2"/>
          <c:dLbls>
            <c:dLbl>
              <c:idx val="0"/>
              <c:layout>
                <c:manualLayout>
                  <c:x val="-0.11629980794217176"/>
                  <c:y val="0.20735043381003215"/>
                </c:manualLayout>
              </c:layout>
              <c:tx>
                <c:rich>
                  <a:bodyPr/>
                  <a:lstStyle/>
                  <a:p>
                    <a:r>
                      <a:rPr lang="zh-CN" altLang="en-US" dirty="0" smtClean="0"/>
                      <a:t>男</a:t>
                    </a:r>
                    <a:r>
                      <a:rPr lang="zh-CN" altLang="en-US" baseline="0" dirty="0"/>
                      <a:t>
</a:t>
                    </a:r>
                    <a:r>
                      <a:rPr lang="en-US" baseline="0" dirty="0" smtClean="0"/>
                      <a:t>20%</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31954219075373408"/>
                      <c:h val="0.18583716936438194"/>
                    </c:manualLayout>
                  </c15:layout>
                  <c15:dlblFieldTable/>
                  <c15:showDataLabelsRange val="0"/>
                </c:ext>
              </c:extLst>
            </c:dLbl>
            <c:dLbl>
              <c:idx val="1"/>
              <c:layout>
                <c:manualLayout>
                  <c:x val="0.17365745781298036"/>
                  <c:y val="-0.24086653569326433"/>
                </c:manualLayout>
              </c:layout>
              <c:tx>
                <c:rich>
                  <a:bodyPr/>
                  <a:lstStyle/>
                  <a:p>
                    <a:r>
                      <a:rPr lang="zh-CN" altLang="en-US" dirty="0" smtClean="0"/>
                      <a:t>女</a:t>
                    </a:r>
                    <a:r>
                      <a:rPr lang="zh-CN" altLang="en-US" baseline="0" dirty="0"/>
                      <a:t>
</a:t>
                    </a:r>
                    <a:r>
                      <a:rPr lang="en-US" baseline="0" dirty="0" smtClean="0"/>
                      <a:t>80%</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293591179102771"/>
                      <c:h val="0.19149705227695324"/>
                    </c:manualLayout>
                  </c15:layout>
                  <c15:dlblFieldTable/>
                  <c15:showDataLabelsRange val="0"/>
                </c:ext>
              </c:extLst>
            </c:dLbl>
            <c:spPr>
              <a:noFill/>
              <a:ln>
                <a:noFill/>
              </a:ln>
              <a:effectLst/>
            </c:spPr>
            <c:txPr>
              <a:bodyPr/>
              <a:lstStyle/>
              <a:p>
                <a:pPr>
                  <a:defRPr sz="20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Sheet1!$A$14:$A$15</c:f>
              <c:strCache>
                <c:ptCount val="2"/>
                <c:pt idx="0">
                  <c:v>Male </c:v>
                </c:pt>
                <c:pt idx="1">
                  <c:v>Female</c:v>
                </c:pt>
              </c:strCache>
            </c:strRef>
          </c:cat>
          <c:val>
            <c:numRef>
              <c:f>Sheet1!$B$14:$B$15</c:f>
              <c:numCache>
                <c:formatCode>General</c:formatCode>
                <c:ptCount val="2"/>
                <c:pt idx="0">
                  <c:v>19.600000000000001</c:v>
                </c:pt>
                <c:pt idx="1">
                  <c:v>80.400000000000006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年齡</a:t>
            </a:r>
            <a:endParaRPr lang="en-US" altLang="en-US" sz="2400" dirty="0"/>
          </a:p>
        </c:rich>
      </c:tx>
      <c:layout/>
      <c:overlay val="0"/>
    </c:title>
    <c:autoTitleDeleted val="0"/>
    <c:plotArea>
      <c:layout/>
      <c:pieChart>
        <c:varyColors val="1"/>
        <c:ser>
          <c:idx val="0"/>
          <c:order val="0"/>
          <c:dLbls>
            <c:dLbl>
              <c:idx val="0"/>
              <c:layout>
                <c:manualLayout>
                  <c:x val="-0.15397319169122303"/>
                  <c:y val="4.424829468276191E-2"/>
                </c:manualLayout>
              </c:layout>
              <c:tx>
                <c:rich>
                  <a:bodyPr/>
                  <a:lstStyle/>
                  <a:p>
                    <a:r>
                      <a:rPr lang="en-US" altLang="zh-TW" sz="1800" dirty="0" smtClean="0"/>
                      <a:t>35</a:t>
                    </a:r>
                    <a:r>
                      <a:rPr lang="zh-TW" altLang="en-US" sz="1800" dirty="0" smtClean="0"/>
                      <a:t>歲或以下</a:t>
                    </a:r>
                    <a:r>
                      <a:rPr lang="zh-TW" altLang="en-US" sz="1800" baseline="0" dirty="0"/>
                      <a:t>
</a:t>
                    </a:r>
                    <a:r>
                      <a:rPr lang="en-US" sz="1800" baseline="0" dirty="0" smtClean="0"/>
                      <a:t>51%</a:t>
                    </a:r>
                    <a:endParaRPr lang="zh-TW" altLang="en-US" sz="1800" baseline="0" dirty="0"/>
                  </a:p>
                </c:rich>
              </c:tx>
              <c:showLegendKey val="0"/>
              <c:showVal val="0"/>
              <c:showCatName val="1"/>
              <c:showSerName val="0"/>
              <c:showPercent val="1"/>
              <c:showBubbleSize val="0"/>
              <c:extLst>
                <c:ext xmlns:c15="http://schemas.microsoft.com/office/drawing/2012/chart" uri="{CE6537A1-D6FC-4f65-9D91-7224C49458BB}">
                  <c15:layout>
                    <c:manualLayout>
                      <c:w val="0.30712063738949641"/>
                      <c:h val="0.1558423981687273"/>
                    </c:manualLayout>
                  </c15:layout>
                  <c15:dlblFieldTable/>
                  <c15:showDataLabelsRange val="0"/>
                </c:ext>
              </c:extLst>
            </c:dLbl>
            <c:dLbl>
              <c:idx val="1"/>
              <c:layout>
                <c:manualLayout>
                  <c:x val="0.2523480636190335"/>
                  <c:y val="9.4141069280219963E-3"/>
                </c:manualLayout>
              </c:layout>
              <c:tx>
                <c:rich>
                  <a:bodyPr/>
                  <a:lstStyle/>
                  <a:p>
                    <a:r>
                      <a:rPr lang="en-US" altLang="zh-TW" sz="1800" dirty="0" smtClean="0"/>
                      <a:t>35</a:t>
                    </a:r>
                    <a:r>
                      <a:rPr lang="zh-TW" altLang="en-US" sz="1800" dirty="0" smtClean="0"/>
                      <a:t>歲以上</a:t>
                    </a:r>
                    <a:r>
                      <a:rPr lang="zh-TW" altLang="en-US" sz="1800" baseline="0" dirty="0"/>
                      <a:t>
</a:t>
                    </a:r>
                    <a:r>
                      <a:rPr lang="en-US" altLang="zh-TW" sz="1800" baseline="0" dirty="0" smtClean="0"/>
                      <a:t>4</a:t>
                    </a:r>
                    <a:r>
                      <a:rPr lang="en-US" sz="1800" baseline="0" dirty="0" smtClean="0"/>
                      <a:t>9%</a:t>
                    </a:r>
                    <a:endParaRPr lang="zh-TW" altLang="en-US" sz="1800" baseline="0" dirty="0"/>
                  </a:p>
                </c:rich>
              </c:tx>
              <c:showLegendKey val="0"/>
              <c:showVal val="0"/>
              <c:showCatName val="1"/>
              <c:showSerName val="0"/>
              <c:showPercent val="1"/>
              <c:showBubbleSize val="0"/>
            </c:dLbl>
            <c:spPr>
              <a:noFill/>
              <a:ln>
                <a:noFill/>
              </a:ln>
              <a:effectLst/>
            </c:spPr>
            <c:txPr>
              <a:bodyPr/>
              <a:lstStyle/>
              <a:p>
                <a:pPr>
                  <a:defRPr sz="16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Sheet1!$A$26:$A$27</c:f>
              <c:strCache>
                <c:ptCount val="2"/>
                <c:pt idx="0">
                  <c:v>35 or below</c:v>
                </c:pt>
                <c:pt idx="1">
                  <c:v>Above 35</c:v>
                </c:pt>
              </c:strCache>
            </c:strRef>
          </c:cat>
          <c:val>
            <c:numRef>
              <c:f>Sheet1!$B$26:$B$27</c:f>
              <c:numCache>
                <c:formatCode>General</c:formatCode>
                <c:ptCount val="2"/>
                <c:pt idx="0">
                  <c:v>51.1</c:v>
                </c:pt>
                <c:pt idx="1">
                  <c:v>48.9</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教育水準</a:t>
            </a:r>
            <a:endParaRPr lang="en-US" altLang="en-US" sz="2400" dirty="0"/>
          </a:p>
        </c:rich>
      </c:tx>
      <c:layout/>
      <c:overlay val="0"/>
    </c:title>
    <c:autoTitleDeleted val="0"/>
    <c:plotArea>
      <c:layout/>
      <c:pieChart>
        <c:varyColors val="1"/>
        <c:ser>
          <c:idx val="0"/>
          <c:order val="0"/>
          <c:dLbls>
            <c:dLbl>
              <c:idx val="0"/>
              <c:layout>
                <c:manualLayout>
                  <c:x val="-0.29800048984574162"/>
                  <c:y val="-0.17649430256166163"/>
                </c:manualLayout>
              </c:layout>
              <c:tx>
                <c:rich>
                  <a:bodyPr/>
                  <a:lstStyle/>
                  <a:p>
                    <a:r>
                      <a:rPr lang="zh-CN" altLang="en-US" dirty="0" smtClean="0"/>
                      <a:t>中五或以下</a:t>
                    </a:r>
                    <a:r>
                      <a:rPr lang="en-US" baseline="0" dirty="0" smtClean="0"/>
                      <a:t>72%</a:t>
                    </a:r>
                    <a:endParaRPr lang="zh-CN" altLang="en-US" dirty="0" smtClean="0"/>
                  </a:p>
                </c:rich>
              </c:tx>
              <c:showLegendKey val="0"/>
              <c:showVal val="0"/>
              <c:showCatName val="1"/>
              <c:showSerName val="0"/>
              <c:showPercent val="1"/>
              <c:showBubbleSize val="0"/>
              <c:extLst>
                <c:ext xmlns:c15="http://schemas.microsoft.com/office/drawing/2012/chart" uri="{CE6537A1-D6FC-4f65-9D91-7224C49458BB}">
                  <c15:layout>
                    <c:manualLayout>
                      <c:w val="0.23226433883555134"/>
                      <c:h val="0.1910461251266907"/>
                    </c:manualLayout>
                  </c15:layout>
                  <c15:dlblFieldTable/>
                  <c15:showDataLabelsRange val="0"/>
                </c:ext>
              </c:extLst>
            </c:dLbl>
            <c:dLbl>
              <c:idx val="1"/>
              <c:layout/>
              <c:tx>
                <c:rich>
                  <a:bodyPr/>
                  <a:lstStyle/>
                  <a:p>
                    <a:r>
                      <a:rPr lang="zh-CN" altLang="en-US" baseline="0" dirty="0" smtClean="0"/>
                      <a:t>中五或以上</a:t>
                    </a:r>
                    <a:r>
                      <a:rPr lang="zh-CN" altLang="en-US" baseline="0" dirty="0"/>
                      <a:t>
</a:t>
                    </a:r>
                    <a:r>
                      <a:rPr lang="en-US" baseline="0" dirty="0" smtClean="0"/>
                      <a:t>28%</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2884868679385204"/>
                      <c:h val="0.17863185384508279"/>
                    </c:manualLayout>
                  </c15:layout>
                  <c15:dlblFieldTable/>
                  <c15:showDataLabelsRange val="0"/>
                </c:ext>
              </c:extLst>
            </c:dLbl>
            <c:spPr>
              <a:noFill/>
              <a:ln>
                <a:noFill/>
              </a:ln>
              <a:effectLst/>
            </c:spPr>
            <c:txPr>
              <a:bodyPr/>
              <a:lstStyle/>
              <a:p>
                <a:pPr>
                  <a:defRPr sz="16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Sheet1!$A$23:$A$24</c:f>
              <c:strCache>
                <c:ptCount val="2"/>
                <c:pt idx="0">
                  <c:v>No education received to F5</c:v>
                </c:pt>
                <c:pt idx="1">
                  <c:v>F7 or above</c:v>
                </c:pt>
              </c:strCache>
            </c:strRef>
          </c:cat>
          <c:val>
            <c:numRef>
              <c:f>Sheet1!$B$23:$B$24</c:f>
              <c:numCache>
                <c:formatCode>General</c:formatCode>
                <c:ptCount val="2"/>
                <c:pt idx="0">
                  <c:v>72</c:v>
                </c:pt>
                <c:pt idx="1">
                  <c:v>28</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婚姻狀態</a:t>
            </a:r>
            <a:endParaRPr lang="en-US" altLang="en-US" sz="2400" dirty="0"/>
          </a:p>
        </c:rich>
      </c:tx>
      <c:layout/>
      <c:overlay val="0"/>
    </c:title>
    <c:autoTitleDeleted val="0"/>
    <c:plotArea>
      <c:layout/>
      <c:pieChart>
        <c:varyColors val="1"/>
        <c:ser>
          <c:idx val="0"/>
          <c:order val="0"/>
          <c:dLbls>
            <c:dLbl>
              <c:idx val="0"/>
              <c:layout>
                <c:manualLayout>
                  <c:x val="-0.22708280325647795"/>
                  <c:y val="-0.25696859527949667"/>
                </c:manualLayout>
              </c:layout>
              <c:tx>
                <c:rich>
                  <a:bodyPr/>
                  <a:lstStyle/>
                  <a:p>
                    <a:r>
                      <a:rPr lang="zh-CN" altLang="en-US" dirty="0" smtClean="0"/>
                      <a:t>已婚或同居</a:t>
                    </a:r>
                    <a:r>
                      <a:rPr lang="zh-CN" altLang="en-US" baseline="0" dirty="0"/>
                      <a:t>
</a:t>
                    </a:r>
                    <a:r>
                      <a:rPr lang="en-US" baseline="0" dirty="0" smtClean="0"/>
                      <a:t>88%</a:t>
                    </a:r>
                    <a:endParaRPr lang="zh-CN" alt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9738784935764512"/>
                      <c:h val="0.14478176010206495"/>
                    </c:manualLayout>
                  </c15:layout>
                  <c15:dlblFieldTable/>
                  <c15:showDataLabelsRange val="0"/>
                </c:ext>
              </c:extLst>
            </c:dLbl>
            <c:dLbl>
              <c:idx val="1"/>
              <c:layout>
                <c:manualLayout>
                  <c:x val="9.2824203910344544E-2"/>
                  <c:y val="0.16672495248087091"/>
                </c:manualLayout>
              </c:layout>
              <c:tx>
                <c:rich>
                  <a:bodyPr/>
                  <a:lstStyle/>
                  <a:p>
                    <a:r>
                      <a:rPr lang="zh-CN" altLang="en-US" dirty="0" smtClean="0"/>
                      <a:t>其他</a:t>
                    </a:r>
                    <a:r>
                      <a:rPr lang="en-US" baseline="0" dirty="0" smtClean="0"/>
                      <a:t>12%</a:t>
                    </a:r>
                    <a:endParaRPr lang="zh-CN" altLang="en-US" dirty="0" smtClean="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a:lstStyle/>
              <a:p>
                <a:pPr>
                  <a:defRPr sz="16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Sheet1!$A$29:$A$30</c:f>
              <c:strCache>
                <c:ptCount val="2"/>
                <c:pt idx="0">
                  <c:v>Married or living together</c:v>
                </c:pt>
                <c:pt idx="1">
                  <c:v>Other</c:v>
                </c:pt>
              </c:strCache>
            </c:strRef>
          </c:cat>
          <c:val>
            <c:numRef>
              <c:f>Sheet1!$B$29:$B$30</c:f>
              <c:numCache>
                <c:formatCode>General</c:formatCode>
                <c:ptCount val="2"/>
                <c:pt idx="0">
                  <c:v>88</c:v>
                </c:pt>
                <c:pt idx="1">
                  <c:v>12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H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2400" dirty="0" smtClean="0"/>
              <a:t>工作狀態</a:t>
            </a:r>
            <a:endParaRPr lang="en-US" altLang="en-US" sz="2400" dirty="0"/>
          </a:p>
        </c:rich>
      </c:tx>
      <c:layout/>
      <c:overlay val="0"/>
    </c:title>
    <c:autoTitleDeleted val="0"/>
    <c:plotArea>
      <c:layout/>
      <c:pieChart>
        <c:varyColors val="1"/>
        <c:ser>
          <c:idx val="0"/>
          <c:order val="0"/>
          <c:dLbls>
            <c:dLbl>
              <c:idx val="0"/>
              <c:layout>
                <c:manualLayout>
                  <c:x val="-0.22832367656660307"/>
                  <c:y val="0.10263063055641934"/>
                </c:manualLayout>
              </c:layout>
              <c:tx>
                <c:rich>
                  <a:bodyPr/>
                  <a:lstStyle/>
                  <a:p>
                    <a:r>
                      <a:rPr lang="zh-CN" altLang="en-US" sz="2000" dirty="0" smtClean="0">
                        <a:latin typeface="+mn-ea"/>
                        <a:ea typeface="+mn-ea"/>
                      </a:rPr>
                      <a:t>全職工作</a:t>
                    </a:r>
                    <a:r>
                      <a:rPr lang="zh-CN" altLang="en-US" sz="2000" baseline="0" dirty="0">
                        <a:latin typeface="+mn-ea"/>
                        <a:ea typeface="+mn-ea"/>
                      </a:rPr>
                      <a:t>
</a:t>
                    </a:r>
                    <a:r>
                      <a:rPr lang="en-US" sz="2000" baseline="0" dirty="0" smtClean="0">
                        <a:latin typeface="+mn-ea"/>
                        <a:ea typeface="+mn-ea"/>
                      </a:rPr>
                      <a:t>44%</a:t>
                    </a:r>
                    <a:endParaRPr lang="zh-CN" altLang="en-US" sz="2000" baseline="0" dirty="0">
                      <a:latin typeface="+mn-ea"/>
                      <a:ea typeface="+mn-ea"/>
                    </a:endParaRPr>
                  </a:p>
                </c:rich>
              </c:tx>
              <c:showLegendKey val="0"/>
              <c:showVal val="0"/>
              <c:showCatName val="1"/>
              <c:showSerName val="0"/>
              <c:showPercent val="1"/>
              <c:showBubbleSize val="0"/>
              <c:extLst>
                <c:ext xmlns:c15="http://schemas.microsoft.com/office/drawing/2012/chart" uri="{CE6537A1-D6FC-4f65-9D91-7224C49458BB}">
                  <c15:layout>
                    <c:manualLayout>
                      <c:w val="0.21145440149381275"/>
                      <c:h val="0.19550049733621369"/>
                    </c:manualLayout>
                  </c15:layout>
                  <c15:dlblFieldTable/>
                  <c15:showDataLabelsRange val="0"/>
                </c:ext>
              </c:extLst>
            </c:dLbl>
            <c:dLbl>
              <c:idx val="1"/>
              <c:layout>
                <c:manualLayout>
                  <c:x val="0.22596982423086479"/>
                  <c:y val="-7.5853348627537398E-2"/>
                </c:manualLayout>
              </c:layout>
              <c:tx>
                <c:rich>
                  <a:bodyPr/>
                  <a:lstStyle/>
                  <a:p>
                    <a:r>
                      <a:rPr lang="zh-TW" altLang="en-US" sz="2000" dirty="0" smtClean="0"/>
                      <a:t>沒有全職工作</a:t>
                    </a:r>
                    <a:r>
                      <a:rPr lang="zh-TW" altLang="en-US" sz="2000" baseline="0" dirty="0"/>
                      <a:t>
</a:t>
                    </a:r>
                    <a:r>
                      <a:rPr lang="en-US" altLang="zh-TW" sz="2000" baseline="0" dirty="0" smtClean="0"/>
                      <a:t>56%</a:t>
                    </a:r>
                    <a:endParaRPr lang="zh-TW" altLang="en-US" sz="2000" baseline="0" dirty="0"/>
                  </a:p>
                </c:rich>
              </c:tx>
              <c:showLegendKey val="0"/>
              <c:showVal val="0"/>
              <c:showCatName val="1"/>
              <c:showSerName val="0"/>
              <c:showPercent val="1"/>
              <c:showBubbleSize val="0"/>
              <c:extLst>
                <c:ext xmlns:c15="http://schemas.microsoft.com/office/drawing/2012/chart" uri="{CE6537A1-D6FC-4f65-9D91-7224C49458BB}">
                  <c15:layout>
                    <c:manualLayout>
                      <c:w val="0.2400929382452939"/>
                      <c:h val="0.21053899713130705"/>
                    </c:manualLayout>
                  </c15:layout>
                  <c15:dlblFieldTable/>
                  <c15:showDataLabelsRange val="0"/>
                </c:ext>
              </c:extLst>
            </c:dLbl>
            <c:spPr>
              <a:noFill/>
              <a:ln>
                <a:noFill/>
              </a:ln>
              <a:effectLst/>
            </c:spPr>
            <c:txPr>
              <a:bodyPr/>
              <a:lstStyle/>
              <a:p>
                <a:pPr>
                  <a:defRPr sz="1600"/>
                </a:pPr>
                <a:endParaRPr lang="zh-HK"/>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Sheet1!$A$17:$A$18</c:f>
              <c:strCache>
                <c:ptCount val="2"/>
                <c:pt idx="0">
                  <c:v>With full-time job</c:v>
                </c:pt>
                <c:pt idx="1">
                  <c:v>Without full-time job</c:v>
                </c:pt>
              </c:strCache>
            </c:strRef>
          </c:cat>
          <c:val>
            <c:numRef>
              <c:f>Sheet1!$B$17:$B$18</c:f>
              <c:numCache>
                <c:formatCode>General</c:formatCode>
                <c:ptCount val="2"/>
                <c:pt idx="0">
                  <c:v>44.3</c:v>
                </c:pt>
                <c:pt idx="1">
                  <c:v>55.7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92545-75CC-463A-A401-DAC62E7E2ED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zh-TW" altLang="en-US"/>
        </a:p>
      </dgm:t>
    </dgm:pt>
    <dgm:pt modelId="{0BDCE14A-8707-437D-A45D-BEC544048099}">
      <dgm:prSet phldrT="[Text]"/>
      <dgm:spPr>
        <a:xfrm>
          <a:off x="35" y="501607"/>
          <a:ext cx="3382677" cy="1164302"/>
        </a:xfrm>
        <a:solidFill>
          <a:srgbClr val="CF6DA4">
            <a:hueOff val="0"/>
            <a:satOff val="0"/>
            <a:lumOff val="0"/>
            <a:alphaOff val="0"/>
          </a:srgbClr>
        </a:solidFill>
        <a:ln w="40000" cap="flat" cmpd="sng" algn="ctr">
          <a:solidFill>
            <a:srgbClr val="CF6DA4">
              <a:hueOff val="0"/>
              <a:satOff val="0"/>
              <a:lumOff val="0"/>
              <a:alphaOff val="0"/>
            </a:srgbClr>
          </a:solidFill>
          <a:prstDash val="solid"/>
        </a:ln>
        <a:effectLst/>
      </dgm:spPr>
      <dgm:t>
        <a:bodyPr/>
        <a:lstStyle/>
        <a:p>
          <a:r>
            <a:rPr lang="zh-TW" altLang="en-US" dirty="0" smtClean="0">
              <a:solidFill>
                <a:sysClr val="window" lastClr="FFFFFF"/>
              </a:solidFill>
              <a:latin typeface="Trebuchet MS"/>
              <a:ea typeface="微軟正黑體"/>
              <a:cs typeface="+mn-cs"/>
            </a:rPr>
            <a:t>問題</a:t>
          </a:r>
          <a:r>
            <a:rPr lang="en-US" altLang="zh-TW" dirty="0" smtClean="0">
              <a:solidFill>
                <a:sysClr val="window" lastClr="FFFFFF"/>
              </a:solidFill>
              <a:latin typeface="Trebuchet MS"/>
              <a:ea typeface="微軟正黑體"/>
              <a:cs typeface="+mn-cs"/>
            </a:rPr>
            <a:t>/</a:t>
          </a:r>
          <a:r>
            <a:rPr lang="zh-TW" altLang="en-US" dirty="0" smtClean="0">
              <a:solidFill>
                <a:sysClr val="window" lastClr="FFFFFF"/>
              </a:solidFill>
              <a:latin typeface="Trebuchet MS"/>
              <a:ea typeface="微軟正黑體"/>
              <a:cs typeface="+mn-cs"/>
            </a:rPr>
            <a:t>缺失導向</a:t>
          </a:r>
          <a:r>
            <a:rPr lang="en-US" altLang="zh-TW" dirty="0" smtClean="0">
              <a:solidFill>
                <a:sysClr val="window" lastClr="FFFFFF"/>
              </a:solidFill>
              <a:latin typeface="Trebuchet MS"/>
              <a:ea typeface="微軟正黑體"/>
              <a:cs typeface="+mn-cs"/>
            </a:rPr>
            <a:t> </a:t>
          </a:r>
          <a:endParaRPr lang="zh-TW" altLang="en-US" dirty="0">
            <a:solidFill>
              <a:sysClr val="window" lastClr="FFFFFF"/>
            </a:solidFill>
            <a:latin typeface="Trebuchet MS"/>
            <a:ea typeface="微軟正黑體"/>
            <a:cs typeface="+mn-cs"/>
          </a:endParaRPr>
        </a:p>
      </dgm:t>
    </dgm:pt>
    <dgm:pt modelId="{1C5B13B9-C177-4D23-9F16-3F64E5D4A27C}" type="parTrans" cxnId="{7DB35017-B553-4051-ABEF-9B78F1430305}">
      <dgm:prSet/>
      <dgm:spPr/>
      <dgm:t>
        <a:bodyPr/>
        <a:lstStyle/>
        <a:p>
          <a:endParaRPr lang="zh-TW" altLang="en-US"/>
        </a:p>
      </dgm:t>
    </dgm:pt>
    <dgm:pt modelId="{2A322C78-E18B-4D09-BB8F-B398793215BC}" type="sibTrans" cxnId="{7DB35017-B553-4051-ABEF-9B78F1430305}">
      <dgm:prSet/>
      <dgm:spPr/>
      <dgm:t>
        <a:bodyPr/>
        <a:lstStyle/>
        <a:p>
          <a:endParaRPr lang="zh-TW" altLang="en-US"/>
        </a:p>
      </dgm:t>
    </dgm:pt>
    <dgm:pt modelId="{661161F2-C990-4416-AEFD-4678A2450501}">
      <dgm:prSet phldrT="[Text]"/>
      <dgm:spPr>
        <a:xfrm>
          <a:off x="35" y="1665910"/>
          <a:ext cx="3382677" cy="2679120"/>
        </a:xfrm>
        <a:solidFill>
          <a:srgbClr val="CF6DA4">
            <a:tint val="40000"/>
            <a:alpha val="90000"/>
            <a:hueOff val="0"/>
            <a:satOff val="0"/>
            <a:lumOff val="0"/>
            <a:alphaOff val="0"/>
          </a:srgbClr>
        </a:solidFill>
        <a:ln w="40000" cap="flat" cmpd="sng" algn="ctr">
          <a:solidFill>
            <a:srgbClr val="CF6DA4">
              <a:tint val="40000"/>
              <a:alpha val="90000"/>
              <a:hueOff val="0"/>
              <a:satOff val="0"/>
              <a:lumOff val="0"/>
              <a:alphaOff val="0"/>
            </a:srgbClr>
          </a:solidFill>
          <a:prstDash val="solid"/>
        </a:ln>
        <a:effectLst/>
      </dgm:spPr>
      <dgm:t>
        <a:bodyPr/>
        <a:lstStyle/>
        <a:p>
          <a:r>
            <a:rPr lang="zh-TW" altLang="en-US" dirty="0" smtClean="0">
              <a:solidFill>
                <a:sysClr val="windowText" lastClr="000000">
                  <a:hueOff val="0"/>
                  <a:satOff val="0"/>
                  <a:lumOff val="0"/>
                  <a:alphaOff val="0"/>
                </a:sysClr>
              </a:solidFill>
              <a:latin typeface="Trebuchet MS"/>
              <a:ea typeface="微軟正黑體"/>
              <a:cs typeface="+mn-cs"/>
            </a:rPr>
            <a:t>針對問題、缺失、</a:t>
          </a:r>
          <a:r>
            <a:rPr lang="zh-TW" altLang="en-US" dirty="0" smtClean="0"/>
            <a:t>病態導向</a:t>
          </a:r>
          <a:endParaRPr lang="zh-TW" altLang="en-US" dirty="0">
            <a:solidFill>
              <a:sysClr val="windowText" lastClr="000000">
                <a:hueOff val="0"/>
                <a:satOff val="0"/>
                <a:lumOff val="0"/>
                <a:alphaOff val="0"/>
              </a:sysClr>
            </a:solidFill>
            <a:latin typeface="Trebuchet MS"/>
            <a:ea typeface="微軟正黑體"/>
            <a:cs typeface="+mn-cs"/>
          </a:endParaRPr>
        </a:p>
      </dgm:t>
    </dgm:pt>
    <dgm:pt modelId="{B9C07C23-DF20-4885-A7CF-14482474B494}" type="parTrans" cxnId="{718D5D4D-4A0A-4B3E-8072-B39ACCDDB7A5}">
      <dgm:prSet/>
      <dgm:spPr/>
      <dgm:t>
        <a:bodyPr/>
        <a:lstStyle/>
        <a:p>
          <a:endParaRPr lang="zh-TW" altLang="en-US"/>
        </a:p>
      </dgm:t>
    </dgm:pt>
    <dgm:pt modelId="{0EA64173-4A71-41B1-840E-C6B27EFC2FF0}" type="sibTrans" cxnId="{718D5D4D-4A0A-4B3E-8072-B39ACCDDB7A5}">
      <dgm:prSet/>
      <dgm:spPr/>
      <dgm:t>
        <a:bodyPr/>
        <a:lstStyle/>
        <a:p>
          <a:endParaRPr lang="zh-TW" altLang="en-US"/>
        </a:p>
      </dgm:t>
    </dgm:pt>
    <dgm:pt modelId="{72C3B2D2-7A46-4812-B612-AEBC6AF2652A}">
      <dgm:prSet phldrT="[Text]"/>
      <dgm:spPr>
        <a:xfrm>
          <a:off x="3856287" y="501607"/>
          <a:ext cx="3382677" cy="1164302"/>
        </a:xfrm>
        <a:solidFill>
          <a:srgbClr val="CF6DA4">
            <a:hueOff val="-18055798"/>
            <a:satOff val="44459"/>
            <a:lumOff val="-980"/>
            <a:alphaOff val="0"/>
          </a:srgbClr>
        </a:solidFill>
        <a:ln w="40000" cap="flat" cmpd="sng" algn="ctr">
          <a:solidFill>
            <a:srgbClr val="CF6DA4">
              <a:hueOff val="-18055798"/>
              <a:satOff val="44459"/>
              <a:lumOff val="-980"/>
              <a:alphaOff val="0"/>
            </a:srgbClr>
          </a:solidFill>
          <a:prstDash val="solid"/>
        </a:ln>
        <a:effectLst/>
      </dgm:spPr>
      <dgm:t>
        <a:bodyPr/>
        <a:lstStyle/>
        <a:p>
          <a:r>
            <a:rPr lang="zh-TW" altLang="zh-TW" dirty="0" smtClean="0">
              <a:solidFill>
                <a:sysClr val="window" lastClr="FFFFFF"/>
              </a:solidFill>
              <a:latin typeface="Trebuchet MS"/>
              <a:ea typeface="微軟正黑體"/>
              <a:cs typeface="+mn-cs"/>
            </a:rPr>
            <a:t>個人力量導向 </a:t>
          </a:r>
          <a:endParaRPr lang="zh-TW" altLang="en-US" dirty="0">
            <a:solidFill>
              <a:sysClr val="window" lastClr="FFFFFF"/>
            </a:solidFill>
            <a:latin typeface="Trebuchet MS"/>
            <a:ea typeface="微軟正黑體"/>
            <a:cs typeface="+mn-cs"/>
          </a:endParaRPr>
        </a:p>
      </dgm:t>
    </dgm:pt>
    <dgm:pt modelId="{1ACEB689-460E-4E07-8C2D-59D6399F7764}" type="parTrans" cxnId="{D869D51F-B586-4286-8CFE-D40E6FAE430F}">
      <dgm:prSet/>
      <dgm:spPr/>
      <dgm:t>
        <a:bodyPr/>
        <a:lstStyle/>
        <a:p>
          <a:endParaRPr lang="zh-TW" altLang="en-US"/>
        </a:p>
      </dgm:t>
    </dgm:pt>
    <dgm:pt modelId="{AC1854C5-8195-4ABC-9CFB-F90EB238CA7D}" type="sibTrans" cxnId="{D869D51F-B586-4286-8CFE-D40E6FAE430F}">
      <dgm:prSet/>
      <dgm:spPr/>
      <dgm:t>
        <a:bodyPr/>
        <a:lstStyle/>
        <a:p>
          <a:endParaRPr lang="zh-TW" altLang="en-US"/>
        </a:p>
      </dgm:t>
    </dgm:pt>
    <dgm:pt modelId="{D9564A34-F832-4992-B7A8-B385DF0BAD87}">
      <dgm:prSet phldrT="[Text]"/>
      <dgm:spPr>
        <a:xfrm>
          <a:off x="3856287" y="1665910"/>
          <a:ext cx="3382677" cy="2679120"/>
        </a:xfrm>
        <a:solidFill>
          <a:srgbClr val="CF6DA4">
            <a:tint val="40000"/>
            <a:alpha val="90000"/>
            <a:hueOff val="-18901782"/>
            <a:satOff val="50809"/>
            <a:lumOff val="1863"/>
            <a:alphaOff val="0"/>
          </a:srgbClr>
        </a:solidFill>
        <a:ln w="40000" cap="flat" cmpd="sng" algn="ctr">
          <a:solidFill>
            <a:srgbClr val="CF6DA4">
              <a:tint val="40000"/>
              <a:alpha val="90000"/>
              <a:hueOff val="-18901782"/>
              <a:satOff val="50809"/>
              <a:lumOff val="1863"/>
              <a:alphaOff val="0"/>
            </a:srgbClr>
          </a:solidFill>
          <a:prstDash val="solid"/>
        </a:ln>
        <a:effectLst/>
      </dgm:spPr>
      <dgm:t>
        <a:bodyPr/>
        <a:lstStyle/>
        <a:p>
          <a:r>
            <a:rPr lang="zh-TW" altLang="en-US" dirty="0" smtClean="0">
              <a:solidFill>
                <a:sysClr val="windowText" lastClr="000000">
                  <a:hueOff val="0"/>
                  <a:satOff val="0"/>
                  <a:lumOff val="0"/>
                  <a:alphaOff val="0"/>
                </a:sysClr>
              </a:solidFill>
              <a:latin typeface="Trebuchet MS"/>
              <a:ea typeface="微軟正黑體"/>
              <a:cs typeface="+mn-cs"/>
            </a:rPr>
            <a:t>針對</a:t>
          </a:r>
          <a:r>
            <a:rPr lang="zh-TW" altLang="en-US" dirty="0" smtClean="0"/>
            <a:t>資產、長處、潛能、正面價值</a:t>
          </a:r>
          <a:endParaRPr lang="zh-TW" altLang="en-US" dirty="0">
            <a:solidFill>
              <a:sysClr val="windowText" lastClr="000000">
                <a:hueOff val="0"/>
                <a:satOff val="0"/>
                <a:lumOff val="0"/>
                <a:alphaOff val="0"/>
              </a:sysClr>
            </a:solidFill>
            <a:latin typeface="Trebuchet MS"/>
            <a:ea typeface="微軟正黑體"/>
            <a:cs typeface="+mn-cs"/>
          </a:endParaRPr>
        </a:p>
      </dgm:t>
    </dgm:pt>
    <dgm:pt modelId="{58439783-304F-4E4F-8A44-C20D7FA218FA}" type="parTrans" cxnId="{343BBBA9-4504-4564-88DA-EC9296ED16B9}">
      <dgm:prSet/>
      <dgm:spPr/>
      <dgm:t>
        <a:bodyPr/>
        <a:lstStyle/>
        <a:p>
          <a:endParaRPr lang="zh-TW" altLang="en-US"/>
        </a:p>
      </dgm:t>
    </dgm:pt>
    <dgm:pt modelId="{0593E0C9-35C9-41B5-BED0-FECCE776CFA1}" type="sibTrans" cxnId="{343BBBA9-4504-4564-88DA-EC9296ED16B9}">
      <dgm:prSet/>
      <dgm:spPr/>
      <dgm:t>
        <a:bodyPr/>
        <a:lstStyle/>
        <a:p>
          <a:endParaRPr lang="zh-TW" altLang="en-US"/>
        </a:p>
      </dgm:t>
    </dgm:pt>
    <dgm:pt modelId="{804ACB24-0A46-443D-89E2-94C59BDDF566}" type="pres">
      <dgm:prSet presAssocID="{A5492545-75CC-463A-A401-DAC62E7E2ED8}" presName="Name0" presStyleCnt="0">
        <dgm:presLayoutVars>
          <dgm:dir/>
          <dgm:animLvl val="lvl"/>
          <dgm:resizeHandles val="exact"/>
        </dgm:presLayoutVars>
      </dgm:prSet>
      <dgm:spPr/>
      <dgm:t>
        <a:bodyPr/>
        <a:lstStyle/>
        <a:p>
          <a:endParaRPr lang="zh-HK" altLang="en-US"/>
        </a:p>
      </dgm:t>
    </dgm:pt>
    <dgm:pt modelId="{58827AD1-5E49-41CD-A629-3D6AF86D3A48}" type="pres">
      <dgm:prSet presAssocID="{0BDCE14A-8707-437D-A45D-BEC544048099}" presName="composite" presStyleCnt="0"/>
      <dgm:spPr/>
    </dgm:pt>
    <dgm:pt modelId="{EC074053-AB4A-4A69-840B-6D23CEF8609F}" type="pres">
      <dgm:prSet presAssocID="{0BDCE14A-8707-437D-A45D-BEC544048099}" presName="parTx" presStyleLbl="alignNode1" presStyleIdx="0" presStyleCnt="2">
        <dgm:presLayoutVars>
          <dgm:chMax val="0"/>
          <dgm:chPref val="0"/>
          <dgm:bulletEnabled val="1"/>
        </dgm:presLayoutVars>
      </dgm:prSet>
      <dgm:spPr>
        <a:prstGeom prst="rect">
          <a:avLst/>
        </a:prstGeom>
      </dgm:spPr>
      <dgm:t>
        <a:bodyPr/>
        <a:lstStyle/>
        <a:p>
          <a:endParaRPr lang="zh-HK" altLang="en-US"/>
        </a:p>
      </dgm:t>
    </dgm:pt>
    <dgm:pt modelId="{C9DEBB23-89B4-4DEA-A903-075C300F33CF}" type="pres">
      <dgm:prSet presAssocID="{0BDCE14A-8707-437D-A45D-BEC544048099}"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8F932700-BC5A-4219-86FA-041AD2C6067D}" type="pres">
      <dgm:prSet presAssocID="{2A322C78-E18B-4D09-BB8F-B398793215BC}" presName="space" presStyleCnt="0"/>
      <dgm:spPr/>
    </dgm:pt>
    <dgm:pt modelId="{BF4F2A25-DE38-4DA0-A001-D0207BD32C24}" type="pres">
      <dgm:prSet presAssocID="{72C3B2D2-7A46-4812-B612-AEBC6AF2652A}" presName="composite" presStyleCnt="0"/>
      <dgm:spPr/>
    </dgm:pt>
    <dgm:pt modelId="{C3A84F91-6D3D-4D9C-B9EB-20383D16E6DA}" type="pres">
      <dgm:prSet presAssocID="{72C3B2D2-7A46-4812-B612-AEBC6AF2652A}" presName="parTx" presStyleLbl="alignNode1" presStyleIdx="1" presStyleCnt="2">
        <dgm:presLayoutVars>
          <dgm:chMax val="0"/>
          <dgm:chPref val="0"/>
          <dgm:bulletEnabled val="1"/>
        </dgm:presLayoutVars>
      </dgm:prSet>
      <dgm:spPr>
        <a:prstGeom prst="rect">
          <a:avLst/>
        </a:prstGeom>
      </dgm:spPr>
      <dgm:t>
        <a:bodyPr/>
        <a:lstStyle/>
        <a:p>
          <a:endParaRPr lang="zh-HK" altLang="en-US"/>
        </a:p>
      </dgm:t>
    </dgm:pt>
    <dgm:pt modelId="{662E1973-2E9C-4D77-B7AE-4F0E925FF8E6}" type="pres">
      <dgm:prSet presAssocID="{72C3B2D2-7A46-4812-B612-AEBC6AF2652A}"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718D5D4D-4A0A-4B3E-8072-B39ACCDDB7A5}" srcId="{0BDCE14A-8707-437D-A45D-BEC544048099}" destId="{661161F2-C990-4416-AEFD-4678A2450501}" srcOrd="0" destOrd="0" parTransId="{B9C07C23-DF20-4885-A7CF-14482474B494}" sibTransId="{0EA64173-4A71-41B1-840E-C6B27EFC2FF0}"/>
    <dgm:cxn modelId="{48FBF563-C45E-4655-AC15-471A64287788}" type="presOf" srcId="{A5492545-75CC-463A-A401-DAC62E7E2ED8}" destId="{804ACB24-0A46-443D-89E2-94C59BDDF566}" srcOrd="0" destOrd="0" presId="urn:microsoft.com/office/officeart/2005/8/layout/hList1"/>
    <dgm:cxn modelId="{343BBBA9-4504-4564-88DA-EC9296ED16B9}" srcId="{72C3B2D2-7A46-4812-B612-AEBC6AF2652A}" destId="{D9564A34-F832-4992-B7A8-B385DF0BAD87}" srcOrd="0" destOrd="0" parTransId="{58439783-304F-4E4F-8A44-C20D7FA218FA}" sibTransId="{0593E0C9-35C9-41B5-BED0-FECCE776CFA1}"/>
    <dgm:cxn modelId="{446E7D26-1563-4567-BB06-6980C78D95BE}" type="presOf" srcId="{D9564A34-F832-4992-B7A8-B385DF0BAD87}" destId="{662E1973-2E9C-4D77-B7AE-4F0E925FF8E6}" srcOrd="0" destOrd="0" presId="urn:microsoft.com/office/officeart/2005/8/layout/hList1"/>
    <dgm:cxn modelId="{7DB35017-B553-4051-ABEF-9B78F1430305}" srcId="{A5492545-75CC-463A-A401-DAC62E7E2ED8}" destId="{0BDCE14A-8707-437D-A45D-BEC544048099}" srcOrd="0" destOrd="0" parTransId="{1C5B13B9-C177-4D23-9F16-3F64E5D4A27C}" sibTransId="{2A322C78-E18B-4D09-BB8F-B398793215BC}"/>
    <dgm:cxn modelId="{138D4C3D-3206-429B-AA78-AA83133A4E4D}" type="presOf" srcId="{661161F2-C990-4416-AEFD-4678A2450501}" destId="{C9DEBB23-89B4-4DEA-A903-075C300F33CF}" srcOrd="0" destOrd="0" presId="urn:microsoft.com/office/officeart/2005/8/layout/hList1"/>
    <dgm:cxn modelId="{604C99D6-F0D5-49B8-8FAD-04E74B669DF3}" type="presOf" srcId="{0BDCE14A-8707-437D-A45D-BEC544048099}" destId="{EC074053-AB4A-4A69-840B-6D23CEF8609F}" srcOrd="0" destOrd="0" presId="urn:microsoft.com/office/officeart/2005/8/layout/hList1"/>
    <dgm:cxn modelId="{D869D51F-B586-4286-8CFE-D40E6FAE430F}" srcId="{A5492545-75CC-463A-A401-DAC62E7E2ED8}" destId="{72C3B2D2-7A46-4812-B612-AEBC6AF2652A}" srcOrd="1" destOrd="0" parTransId="{1ACEB689-460E-4E07-8C2D-59D6399F7764}" sibTransId="{AC1854C5-8195-4ABC-9CFB-F90EB238CA7D}"/>
    <dgm:cxn modelId="{DE2C7145-970F-4D69-AF0D-F7ECC37BDA0D}" type="presOf" srcId="{72C3B2D2-7A46-4812-B612-AEBC6AF2652A}" destId="{C3A84F91-6D3D-4D9C-B9EB-20383D16E6DA}" srcOrd="0" destOrd="0" presId="urn:microsoft.com/office/officeart/2005/8/layout/hList1"/>
    <dgm:cxn modelId="{F23BE4D0-D476-42A5-84A3-E3F3D9A5940F}" type="presParOf" srcId="{804ACB24-0A46-443D-89E2-94C59BDDF566}" destId="{58827AD1-5E49-41CD-A629-3D6AF86D3A48}" srcOrd="0" destOrd="0" presId="urn:microsoft.com/office/officeart/2005/8/layout/hList1"/>
    <dgm:cxn modelId="{7B97E65C-C95A-42A1-8EA8-A106E851FAC8}" type="presParOf" srcId="{58827AD1-5E49-41CD-A629-3D6AF86D3A48}" destId="{EC074053-AB4A-4A69-840B-6D23CEF8609F}" srcOrd="0" destOrd="0" presId="urn:microsoft.com/office/officeart/2005/8/layout/hList1"/>
    <dgm:cxn modelId="{4068DF3B-16BA-4B8D-91AE-3EF24991BF5D}" type="presParOf" srcId="{58827AD1-5E49-41CD-A629-3D6AF86D3A48}" destId="{C9DEBB23-89B4-4DEA-A903-075C300F33CF}" srcOrd="1" destOrd="0" presId="urn:microsoft.com/office/officeart/2005/8/layout/hList1"/>
    <dgm:cxn modelId="{7DB018CA-A185-4ED8-832D-60B0CCB29C39}" type="presParOf" srcId="{804ACB24-0A46-443D-89E2-94C59BDDF566}" destId="{8F932700-BC5A-4219-86FA-041AD2C6067D}" srcOrd="1" destOrd="0" presId="urn:microsoft.com/office/officeart/2005/8/layout/hList1"/>
    <dgm:cxn modelId="{6FB3EAF8-FA7B-4F77-BF0D-EE28B62057A3}" type="presParOf" srcId="{804ACB24-0A46-443D-89E2-94C59BDDF566}" destId="{BF4F2A25-DE38-4DA0-A001-D0207BD32C24}" srcOrd="2" destOrd="0" presId="urn:microsoft.com/office/officeart/2005/8/layout/hList1"/>
    <dgm:cxn modelId="{0B39F4FA-7B00-438E-A1AB-5FD68F93D4DC}" type="presParOf" srcId="{BF4F2A25-DE38-4DA0-A001-D0207BD32C24}" destId="{C3A84F91-6D3D-4D9C-B9EB-20383D16E6DA}" srcOrd="0" destOrd="0" presId="urn:microsoft.com/office/officeart/2005/8/layout/hList1"/>
    <dgm:cxn modelId="{663A8108-9F7C-4790-AE1E-E7C5CD1B2BE0}" type="presParOf" srcId="{BF4F2A25-DE38-4DA0-A001-D0207BD32C24}" destId="{662E1973-2E9C-4D77-B7AE-4F0E925FF8E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AE08B2-B740-42D6-AC1D-BF1914912E4D}" type="doc">
      <dgm:prSet loTypeId="urn:microsoft.com/office/officeart/2005/8/layout/cycle6" loCatId="cycle" qsTypeId="urn:microsoft.com/office/officeart/2005/8/quickstyle/simple1" qsCatId="simple" csTypeId="urn:microsoft.com/office/officeart/2005/8/colors/colorful1#2" csCatId="colorful" phldr="1"/>
      <dgm:spPr/>
      <dgm:t>
        <a:bodyPr/>
        <a:lstStyle/>
        <a:p>
          <a:endParaRPr lang="en-US"/>
        </a:p>
      </dgm:t>
    </dgm:pt>
    <dgm:pt modelId="{ABD52F4E-D449-46C6-AEEB-7CE2870E50B2}">
      <dgm:prSet phldrT="[Text]"/>
      <dgm:spPr>
        <a:ln>
          <a:solidFill>
            <a:srgbClr val="C00000"/>
          </a:solidFill>
        </a:ln>
      </dgm:spPr>
      <dgm:t>
        <a:bodyPr/>
        <a:lstStyle/>
        <a:p>
          <a:r>
            <a:rPr lang="zh-TW" altLang="en-US" dirty="0" smtClean="0">
              <a:latin typeface="DFYingHeiW7-B5" panose="020B0709000000000000" pitchFamily="49" charset="-120"/>
              <a:ea typeface="DFYingHeiW7-B5" panose="020B0709000000000000" pitchFamily="49" charset="-120"/>
            </a:rPr>
            <a:t>正向情緒</a:t>
          </a:r>
          <a:endParaRPr lang="en-US" dirty="0">
            <a:latin typeface="DFYingHeiW7-B5" panose="020B0709000000000000" pitchFamily="49" charset="-120"/>
            <a:ea typeface="DFYingHeiW7-B5" panose="020B0709000000000000" pitchFamily="49" charset="-120"/>
          </a:endParaRPr>
        </a:p>
      </dgm:t>
    </dgm:pt>
    <dgm:pt modelId="{3ACD2257-BF16-482B-8E15-F9F67C5F56CA}" type="parTrans" cxnId="{1C1F1E69-17D5-42A6-B4F2-09C3D32BCC6F}">
      <dgm:prSet/>
      <dgm:spPr/>
      <dgm:t>
        <a:bodyPr/>
        <a:lstStyle/>
        <a:p>
          <a:endParaRPr lang="en-US"/>
        </a:p>
      </dgm:t>
    </dgm:pt>
    <dgm:pt modelId="{7E75D170-6A90-4F8B-A5CC-4AA5EEF68EDF}" type="sibTrans" cxnId="{1C1F1E69-17D5-42A6-B4F2-09C3D32BCC6F}">
      <dgm:prSet/>
      <dgm:spPr>
        <a:solidFill>
          <a:schemeClr val="accent2"/>
        </a:solidFill>
        <a:ln w="57150">
          <a:solidFill>
            <a:srgbClr val="FF5050"/>
          </a:solidFill>
        </a:ln>
      </dgm:spPr>
      <dgm:t>
        <a:bodyPr/>
        <a:lstStyle/>
        <a:p>
          <a:endParaRPr lang="en-US"/>
        </a:p>
      </dgm:t>
    </dgm:pt>
    <dgm:pt modelId="{3129D46A-716E-4DFD-8C32-22C7B46CF1A2}">
      <dgm:prSet phldrT="[Text]"/>
      <dgm:spPr>
        <a:ln>
          <a:solidFill>
            <a:srgbClr val="92D050"/>
          </a:solidFill>
        </a:ln>
      </dgm:spPr>
      <dgm:t>
        <a:bodyPr/>
        <a:lstStyle/>
        <a:p>
          <a:r>
            <a:rPr lang="zh-TW" altLang="en-US" dirty="0" smtClean="0">
              <a:latin typeface="DFYingHeiW7-B5" panose="020B0709000000000000" pitchFamily="49" charset="-120"/>
              <a:ea typeface="DFYingHeiW7-B5" panose="020B0709000000000000" pitchFamily="49" charset="-120"/>
            </a:rPr>
            <a:t>全情投入</a:t>
          </a:r>
          <a:endParaRPr lang="en-US" dirty="0">
            <a:latin typeface="DFYingHeiW7-B5" panose="020B0709000000000000" pitchFamily="49" charset="-120"/>
            <a:ea typeface="DFYingHeiW7-B5" panose="020B0709000000000000" pitchFamily="49" charset="-120"/>
          </a:endParaRPr>
        </a:p>
      </dgm:t>
    </dgm:pt>
    <dgm:pt modelId="{20893164-3E0C-4ECA-8E80-4FC746CAC305}" type="parTrans" cxnId="{9FF20CAA-BE06-429D-9DF1-5C567BC90277}">
      <dgm:prSet/>
      <dgm:spPr/>
      <dgm:t>
        <a:bodyPr/>
        <a:lstStyle/>
        <a:p>
          <a:endParaRPr lang="en-US"/>
        </a:p>
      </dgm:t>
    </dgm:pt>
    <dgm:pt modelId="{92899D07-9B94-45BC-A543-D6F7BC7E137E}" type="sibTrans" cxnId="{9FF20CAA-BE06-429D-9DF1-5C567BC90277}">
      <dgm:prSet/>
      <dgm:spPr>
        <a:ln w="57150">
          <a:solidFill>
            <a:srgbClr val="92D050"/>
          </a:solidFill>
        </a:ln>
      </dgm:spPr>
      <dgm:t>
        <a:bodyPr/>
        <a:lstStyle/>
        <a:p>
          <a:endParaRPr lang="en-US"/>
        </a:p>
      </dgm:t>
    </dgm:pt>
    <dgm:pt modelId="{81D7CD63-3153-4CD6-94BC-C27F2BF6F7C4}">
      <dgm:prSet phldrT="[Text]"/>
      <dgm:spPr>
        <a:ln>
          <a:solidFill>
            <a:srgbClr val="9C5BCD"/>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latin typeface="DFYingHeiW7-B5" panose="020B0709000000000000" pitchFamily="49" charset="-120"/>
              <a:ea typeface="DFYingHeiW7-B5" panose="020B0709000000000000" pitchFamily="49" charset="-120"/>
            </a:rPr>
            <a:t>人際關係</a:t>
          </a:r>
          <a:endParaRPr lang="en-US" dirty="0" smtClean="0">
            <a:latin typeface="DFYingHeiW7-B5" panose="020B0709000000000000" pitchFamily="49" charset="-120"/>
            <a:ea typeface="DFYingHeiW7-B5" panose="020B0709000000000000" pitchFamily="49" charset="-120"/>
          </a:endParaRPr>
        </a:p>
      </dgm:t>
    </dgm:pt>
    <dgm:pt modelId="{ABCA87BB-51FC-4005-ABAF-C2D54A9BDBCC}" type="parTrans" cxnId="{D3E7AB2D-10CD-4380-8E53-7C0FBA328AD1}">
      <dgm:prSet/>
      <dgm:spPr/>
      <dgm:t>
        <a:bodyPr/>
        <a:lstStyle/>
        <a:p>
          <a:endParaRPr lang="en-US"/>
        </a:p>
      </dgm:t>
    </dgm:pt>
    <dgm:pt modelId="{2F7BE470-4885-4E2E-AB15-16D0ED377B14}" type="sibTrans" cxnId="{D3E7AB2D-10CD-4380-8E53-7C0FBA328AD1}">
      <dgm:prSet/>
      <dgm:spPr>
        <a:ln w="57150">
          <a:solidFill>
            <a:srgbClr val="9C5BCD"/>
          </a:solidFill>
        </a:ln>
      </dgm:spPr>
      <dgm:t>
        <a:bodyPr/>
        <a:lstStyle/>
        <a:p>
          <a:endParaRPr lang="en-US"/>
        </a:p>
      </dgm:t>
    </dgm:pt>
    <dgm:pt modelId="{95D89AE6-86A4-4209-A1A4-6233356FA194}">
      <dgm:prSet phldrT="[Text]"/>
      <dgm:spPr>
        <a:ln>
          <a:solidFill>
            <a:srgbClr val="00B0F0"/>
          </a:solidFill>
        </a:ln>
      </dgm:spPr>
      <dgm:t>
        <a:bodyPr/>
        <a:lstStyle/>
        <a:p>
          <a:r>
            <a:rPr lang="zh-TW" altLang="en-US" dirty="0" smtClean="0">
              <a:latin typeface="DFYingHeiW7-B5" panose="020B0709000000000000" pitchFamily="49" charset="-120"/>
              <a:ea typeface="DFYingHeiW7-B5" panose="020B0709000000000000" pitchFamily="49" charset="-120"/>
            </a:rPr>
            <a:t>意義</a:t>
          </a:r>
          <a:endParaRPr lang="en-US" dirty="0">
            <a:latin typeface="DFYingHeiW7-B5" panose="020B0709000000000000" pitchFamily="49" charset="-120"/>
            <a:ea typeface="DFYingHeiW7-B5" panose="020B0709000000000000" pitchFamily="49" charset="-120"/>
          </a:endParaRPr>
        </a:p>
      </dgm:t>
    </dgm:pt>
    <dgm:pt modelId="{944A9C99-957D-44DA-918A-9FD70E077B2E}" type="parTrans" cxnId="{25F83639-AE74-4B63-B08F-FDEFED3AFD80}">
      <dgm:prSet/>
      <dgm:spPr/>
      <dgm:t>
        <a:bodyPr/>
        <a:lstStyle/>
        <a:p>
          <a:endParaRPr lang="en-US"/>
        </a:p>
      </dgm:t>
    </dgm:pt>
    <dgm:pt modelId="{BC7271BF-5922-4B34-9614-ED3056CA7753}" type="sibTrans" cxnId="{25F83639-AE74-4B63-B08F-FDEFED3AFD80}">
      <dgm:prSet/>
      <dgm:spPr>
        <a:ln w="57150">
          <a:solidFill>
            <a:srgbClr val="00B0F0"/>
          </a:solidFill>
        </a:ln>
      </dgm:spPr>
      <dgm:t>
        <a:bodyPr/>
        <a:lstStyle/>
        <a:p>
          <a:endParaRPr lang="en-US"/>
        </a:p>
      </dgm:t>
    </dgm:pt>
    <dgm:pt modelId="{C115FA38-A431-4C91-B346-1096762C67FE}">
      <dgm:prSet phldrT="[Text]"/>
      <dgm:spPr>
        <a:ln>
          <a:solidFill>
            <a:srgbClr val="FF6600"/>
          </a:solidFill>
        </a:ln>
      </dgm:spPr>
      <dgm:t>
        <a:bodyPr/>
        <a:lstStyle/>
        <a:p>
          <a:r>
            <a:rPr lang="zh-TW" altLang="en-US" dirty="0" smtClean="0">
              <a:latin typeface="DFYingHeiW7-B5" panose="020B0709000000000000" pitchFamily="49" charset="-120"/>
              <a:ea typeface="DFYingHeiW7-B5" panose="020B0709000000000000" pitchFamily="49" charset="-120"/>
            </a:rPr>
            <a:t>成就</a:t>
          </a:r>
          <a:endParaRPr lang="en-US" dirty="0">
            <a:latin typeface="DFYingHeiW7-B5" panose="020B0709000000000000" pitchFamily="49" charset="-120"/>
            <a:ea typeface="DFYingHeiW7-B5" panose="020B0709000000000000" pitchFamily="49" charset="-120"/>
          </a:endParaRPr>
        </a:p>
      </dgm:t>
    </dgm:pt>
    <dgm:pt modelId="{9B7B46C5-4E33-4B81-BEF2-641A1674F801}" type="parTrans" cxnId="{EBE238BA-CD34-4FF4-AEC9-D27B48010230}">
      <dgm:prSet/>
      <dgm:spPr/>
      <dgm:t>
        <a:bodyPr/>
        <a:lstStyle/>
        <a:p>
          <a:endParaRPr lang="en-US"/>
        </a:p>
      </dgm:t>
    </dgm:pt>
    <dgm:pt modelId="{A765329D-AEA1-421C-9FAA-46A1E1AB4B25}" type="sibTrans" cxnId="{EBE238BA-CD34-4FF4-AEC9-D27B48010230}">
      <dgm:prSet/>
      <dgm:spPr>
        <a:ln w="57150">
          <a:solidFill>
            <a:srgbClr val="C00000"/>
          </a:solidFill>
        </a:ln>
      </dgm:spPr>
      <dgm:t>
        <a:bodyPr/>
        <a:lstStyle/>
        <a:p>
          <a:endParaRPr lang="en-US"/>
        </a:p>
      </dgm:t>
    </dgm:pt>
    <dgm:pt modelId="{2018C9F6-2236-4835-BD00-8B61C9AB6C92}" type="pres">
      <dgm:prSet presAssocID="{F0AE08B2-B740-42D6-AC1D-BF1914912E4D}" presName="cycle" presStyleCnt="0">
        <dgm:presLayoutVars>
          <dgm:dir/>
          <dgm:resizeHandles val="exact"/>
        </dgm:presLayoutVars>
      </dgm:prSet>
      <dgm:spPr/>
      <dgm:t>
        <a:bodyPr/>
        <a:lstStyle/>
        <a:p>
          <a:endParaRPr lang="en-US"/>
        </a:p>
      </dgm:t>
    </dgm:pt>
    <dgm:pt modelId="{A817C847-A2AD-4C32-BE36-3062323D498C}" type="pres">
      <dgm:prSet presAssocID="{ABD52F4E-D449-46C6-AEEB-7CE2870E50B2}" presName="node" presStyleLbl="node1" presStyleIdx="0" presStyleCnt="5">
        <dgm:presLayoutVars>
          <dgm:bulletEnabled val="1"/>
        </dgm:presLayoutVars>
      </dgm:prSet>
      <dgm:spPr/>
      <dgm:t>
        <a:bodyPr/>
        <a:lstStyle/>
        <a:p>
          <a:endParaRPr lang="en-US"/>
        </a:p>
      </dgm:t>
    </dgm:pt>
    <dgm:pt modelId="{8C2351ED-F7EF-4C7F-A7B7-0BDFDD07F50B}" type="pres">
      <dgm:prSet presAssocID="{ABD52F4E-D449-46C6-AEEB-7CE2870E50B2}" presName="spNode" presStyleCnt="0"/>
      <dgm:spPr/>
    </dgm:pt>
    <dgm:pt modelId="{B97C7E0D-541A-4EDC-A5A7-097C2717D250}" type="pres">
      <dgm:prSet presAssocID="{7E75D170-6A90-4F8B-A5CC-4AA5EEF68EDF}" presName="sibTrans" presStyleLbl="sibTrans1D1" presStyleIdx="0" presStyleCnt="5"/>
      <dgm:spPr/>
      <dgm:t>
        <a:bodyPr/>
        <a:lstStyle/>
        <a:p>
          <a:endParaRPr lang="en-US"/>
        </a:p>
      </dgm:t>
    </dgm:pt>
    <dgm:pt modelId="{7AA983B1-EA9F-4B88-8818-5958A3D829C7}" type="pres">
      <dgm:prSet presAssocID="{3129D46A-716E-4DFD-8C32-22C7B46CF1A2}" presName="node" presStyleLbl="node1" presStyleIdx="1" presStyleCnt="5">
        <dgm:presLayoutVars>
          <dgm:bulletEnabled val="1"/>
        </dgm:presLayoutVars>
      </dgm:prSet>
      <dgm:spPr/>
      <dgm:t>
        <a:bodyPr/>
        <a:lstStyle/>
        <a:p>
          <a:endParaRPr lang="en-US"/>
        </a:p>
      </dgm:t>
    </dgm:pt>
    <dgm:pt modelId="{726FF100-DD2A-4983-BDE1-46E4B14DB9FA}" type="pres">
      <dgm:prSet presAssocID="{3129D46A-716E-4DFD-8C32-22C7B46CF1A2}" presName="spNode" presStyleCnt="0"/>
      <dgm:spPr/>
    </dgm:pt>
    <dgm:pt modelId="{9A4DB886-C506-46A2-899E-36AE9D95EC9F}" type="pres">
      <dgm:prSet presAssocID="{92899D07-9B94-45BC-A543-D6F7BC7E137E}" presName="sibTrans" presStyleLbl="sibTrans1D1" presStyleIdx="1" presStyleCnt="5"/>
      <dgm:spPr/>
      <dgm:t>
        <a:bodyPr/>
        <a:lstStyle/>
        <a:p>
          <a:endParaRPr lang="en-US"/>
        </a:p>
      </dgm:t>
    </dgm:pt>
    <dgm:pt modelId="{D4A88DB9-3646-4EC6-B38F-933A3BE93C5E}" type="pres">
      <dgm:prSet presAssocID="{81D7CD63-3153-4CD6-94BC-C27F2BF6F7C4}" presName="node" presStyleLbl="node1" presStyleIdx="2" presStyleCnt="5" custRadScaleRad="107194" custRadScaleInc="11636">
        <dgm:presLayoutVars>
          <dgm:bulletEnabled val="1"/>
        </dgm:presLayoutVars>
      </dgm:prSet>
      <dgm:spPr/>
      <dgm:t>
        <a:bodyPr/>
        <a:lstStyle/>
        <a:p>
          <a:endParaRPr lang="en-US"/>
        </a:p>
      </dgm:t>
    </dgm:pt>
    <dgm:pt modelId="{B4B2F9AC-E495-4219-9A5D-3D49D2146AA7}" type="pres">
      <dgm:prSet presAssocID="{81D7CD63-3153-4CD6-94BC-C27F2BF6F7C4}" presName="spNode" presStyleCnt="0"/>
      <dgm:spPr/>
    </dgm:pt>
    <dgm:pt modelId="{E5935EF0-2A6E-41E6-AAB0-66CCE0D8BA13}" type="pres">
      <dgm:prSet presAssocID="{2F7BE470-4885-4E2E-AB15-16D0ED377B14}" presName="sibTrans" presStyleLbl="sibTrans1D1" presStyleIdx="2" presStyleCnt="5"/>
      <dgm:spPr/>
      <dgm:t>
        <a:bodyPr/>
        <a:lstStyle/>
        <a:p>
          <a:endParaRPr lang="en-US"/>
        </a:p>
      </dgm:t>
    </dgm:pt>
    <dgm:pt modelId="{15437177-C0A2-43B5-B73A-CBFEC09E49BF}" type="pres">
      <dgm:prSet presAssocID="{95D89AE6-86A4-4209-A1A4-6233356FA194}" presName="node" presStyleLbl="node1" presStyleIdx="3" presStyleCnt="5">
        <dgm:presLayoutVars>
          <dgm:bulletEnabled val="1"/>
        </dgm:presLayoutVars>
      </dgm:prSet>
      <dgm:spPr/>
      <dgm:t>
        <a:bodyPr/>
        <a:lstStyle/>
        <a:p>
          <a:endParaRPr lang="en-US"/>
        </a:p>
      </dgm:t>
    </dgm:pt>
    <dgm:pt modelId="{E332CE33-4375-4C2A-B432-68F074E71B4A}" type="pres">
      <dgm:prSet presAssocID="{95D89AE6-86A4-4209-A1A4-6233356FA194}" presName="spNode" presStyleCnt="0"/>
      <dgm:spPr/>
    </dgm:pt>
    <dgm:pt modelId="{7AC0E030-CFCF-47C6-ABAB-88B370AE549C}" type="pres">
      <dgm:prSet presAssocID="{BC7271BF-5922-4B34-9614-ED3056CA7753}" presName="sibTrans" presStyleLbl="sibTrans1D1" presStyleIdx="3" presStyleCnt="5"/>
      <dgm:spPr/>
      <dgm:t>
        <a:bodyPr/>
        <a:lstStyle/>
        <a:p>
          <a:endParaRPr lang="en-US"/>
        </a:p>
      </dgm:t>
    </dgm:pt>
    <dgm:pt modelId="{9F3A218D-1F5F-47D7-9046-6502BA5A8726}" type="pres">
      <dgm:prSet presAssocID="{C115FA38-A431-4C91-B346-1096762C67FE}" presName="node" presStyleLbl="node1" presStyleIdx="4" presStyleCnt="5">
        <dgm:presLayoutVars>
          <dgm:bulletEnabled val="1"/>
        </dgm:presLayoutVars>
      </dgm:prSet>
      <dgm:spPr/>
      <dgm:t>
        <a:bodyPr/>
        <a:lstStyle/>
        <a:p>
          <a:endParaRPr lang="en-US"/>
        </a:p>
      </dgm:t>
    </dgm:pt>
    <dgm:pt modelId="{E3472732-AD1A-42E1-941C-BDE2CC643914}" type="pres">
      <dgm:prSet presAssocID="{C115FA38-A431-4C91-B346-1096762C67FE}" presName="spNode" presStyleCnt="0"/>
      <dgm:spPr/>
    </dgm:pt>
    <dgm:pt modelId="{10BE522A-9058-4E27-89D6-41DD601B9EA9}" type="pres">
      <dgm:prSet presAssocID="{A765329D-AEA1-421C-9FAA-46A1E1AB4B25}" presName="sibTrans" presStyleLbl="sibTrans1D1" presStyleIdx="4" presStyleCnt="5"/>
      <dgm:spPr/>
      <dgm:t>
        <a:bodyPr/>
        <a:lstStyle/>
        <a:p>
          <a:endParaRPr lang="en-US"/>
        </a:p>
      </dgm:t>
    </dgm:pt>
  </dgm:ptLst>
  <dgm:cxnLst>
    <dgm:cxn modelId="{25F83639-AE74-4B63-B08F-FDEFED3AFD80}" srcId="{F0AE08B2-B740-42D6-AC1D-BF1914912E4D}" destId="{95D89AE6-86A4-4209-A1A4-6233356FA194}" srcOrd="3" destOrd="0" parTransId="{944A9C99-957D-44DA-918A-9FD70E077B2E}" sibTransId="{BC7271BF-5922-4B34-9614-ED3056CA7753}"/>
    <dgm:cxn modelId="{EBE238BA-CD34-4FF4-AEC9-D27B48010230}" srcId="{F0AE08B2-B740-42D6-AC1D-BF1914912E4D}" destId="{C115FA38-A431-4C91-B346-1096762C67FE}" srcOrd="4" destOrd="0" parTransId="{9B7B46C5-4E33-4B81-BEF2-641A1674F801}" sibTransId="{A765329D-AEA1-421C-9FAA-46A1E1AB4B25}"/>
    <dgm:cxn modelId="{524E2BDE-F7FA-4E7A-A4F5-87FA66736D55}" type="presOf" srcId="{3129D46A-716E-4DFD-8C32-22C7B46CF1A2}" destId="{7AA983B1-EA9F-4B88-8818-5958A3D829C7}" srcOrd="0" destOrd="0" presId="urn:microsoft.com/office/officeart/2005/8/layout/cycle6"/>
    <dgm:cxn modelId="{96CA8F28-0C24-4D37-A69A-987AE373413F}" type="presOf" srcId="{F0AE08B2-B740-42D6-AC1D-BF1914912E4D}" destId="{2018C9F6-2236-4835-BD00-8B61C9AB6C92}" srcOrd="0" destOrd="0" presId="urn:microsoft.com/office/officeart/2005/8/layout/cycle6"/>
    <dgm:cxn modelId="{9FF20CAA-BE06-429D-9DF1-5C567BC90277}" srcId="{F0AE08B2-B740-42D6-AC1D-BF1914912E4D}" destId="{3129D46A-716E-4DFD-8C32-22C7B46CF1A2}" srcOrd="1" destOrd="0" parTransId="{20893164-3E0C-4ECA-8E80-4FC746CAC305}" sibTransId="{92899D07-9B94-45BC-A543-D6F7BC7E137E}"/>
    <dgm:cxn modelId="{D3E7AB2D-10CD-4380-8E53-7C0FBA328AD1}" srcId="{F0AE08B2-B740-42D6-AC1D-BF1914912E4D}" destId="{81D7CD63-3153-4CD6-94BC-C27F2BF6F7C4}" srcOrd="2" destOrd="0" parTransId="{ABCA87BB-51FC-4005-ABAF-C2D54A9BDBCC}" sibTransId="{2F7BE470-4885-4E2E-AB15-16D0ED377B14}"/>
    <dgm:cxn modelId="{6511263C-9BA8-4B2A-992F-FCFED76709FC}" type="presOf" srcId="{BC7271BF-5922-4B34-9614-ED3056CA7753}" destId="{7AC0E030-CFCF-47C6-ABAB-88B370AE549C}" srcOrd="0" destOrd="0" presId="urn:microsoft.com/office/officeart/2005/8/layout/cycle6"/>
    <dgm:cxn modelId="{86F9D9E4-FF15-4DA1-B37B-F55753B997EF}" type="presOf" srcId="{7E75D170-6A90-4F8B-A5CC-4AA5EEF68EDF}" destId="{B97C7E0D-541A-4EDC-A5A7-097C2717D250}" srcOrd="0" destOrd="0" presId="urn:microsoft.com/office/officeart/2005/8/layout/cycle6"/>
    <dgm:cxn modelId="{4C684537-AAB2-4243-BE29-2E02AB1B9421}" type="presOf" srcId="{C115FA38-A431-4C91-B346-1096762C67FE}" destId="{9F3A218D-1F5F-47D7-9046-6502BA5A8726}" srcOrd="0" destOrd="0" presId="urn:microsoft.com/office/officeart/2005/8/layout/cycle6"/>
    <dgm:cxn modelId="{88F4476C-4CC4-485E-A261-D74B2773BC58}" type="presOf" srcId="{ABD52F4E-D449-46C6-AEEB-7CE2870E50B2}" destId="{A817C847-A2AD-4C32-BE36-3062323D498C}" srcOrd="0" destOrd="0" presId="urn:microsoft.com/office/officeart/2005/8/layout/cycle6"/>
    <dgm:cxn modelId="{6ADD5119-EF37-4D97-8162-83342A372021}" type="presOf" srcId="{81D7CD63-3153-4CD6-94BC-C27F2BF6F7C4}" destId="{D4A88DB9-3646-4EC6-B38F-933A3BE93C5E}" srcOrd="0" destOrd="0" presId="urn:microsoft.com/office/officeart/2005/8/layout/cycle6"/>
    <dgm:cxn modelId="{1C1F1E69-17D5-42A6-B4F2-09C3D32BCC6F}" srcId="{F0AE08B2-B740-42D6-AC1D-BF1914912E4D}" destId="{ABD52F4E-D449-46C6-AEEB-7CE2870E50B2}" srcOrd="0" destOrd="0" parTransId="{3ACD2257-BF16-482B-8E15-F9F67C5F56CA}" sibTransId="{7E75D170-6A90-4F8B-A5CC-4AA5EEF68EDF}"/>
    <dgm:cxn modelId="{F60A83A3-8926-4A8C-810D-0DE9D506F99B}" type="presOf" srcId="{95D89AE6-86A4-4209-A1A4-6233356FA194}" destId="{15437177-C0A2-43B5-B73A-CBFEC09E49BF}" srcOrd="0" destOrd="0" presId="urn:microsoft.com/office/officeart/2005/8/layout/cycle6"/>
    <dgm:cxn modelId="{C57EDEB1-EAC0-497B-978F-462B65EE1AC2}" type="presOf" srcId="{2F7BE470-4885-4E2E-AB15-16D0ED377B14}" destId="{E5935EF0-2A6E-41E6-AAB0-66CCE0D8BA13}" srcOrd="0" destOrd="0" presId="urn:microsoft.com/office/officeart/2005/8/layout/cycle6"/>
    <dgm:cxn modelId="{5310C52D-4959-4397-840A-47921E6EDF51}" type="presOf" srcId="{92899D07-9B94-45BC-A543-D6F7BC7E137E}" destId="{9A4DB886-C506-46A2-899E-36AE9D95EC9F}" srcOrd="0" destOrd="0" presId="urn:microsoft.com/office/officeart/2005/8/layout/cycle6"/>
    <dgm:cxn modelId="{3B69E8AB-1E88-432B-B96C-A7995A8BCD7C}" type="presOf" srcId="{A765329D-AEA1-421C-9FAA-46A1E1AB4B25}" destId="{10BE522A-9058-4E27-89D6-41DD601B9EA9}" srcOrd="0" destOrd="0" presId="urn:microsoft.com/office/officeart/2005/8/layout/cycle6"/>
    <dgm:cxn modelId="{FBEDD020-5AEA-4170-B558-B87C129B7450}" type="presParOf" srcId="{2018C9F6-2236-4835-BD00-8B61C9AB6C92}" destId="{A817C847-A2AD-4C32-BE36-3062323D498C}" srcOrd="0" destOrd="0" presId="urn:microsoft.com/office/officeart/2005/8/layout/cycle6"/>
    <dgm:cxn modelId="{6F0A0BF2-2589-45C8-8C14-8B5C5CE212B5}" type="presParOf" srcId="{2018C9F6-2236-4835-BD00-8B61C9AB6C92}" destId="{8C2351ED-F7EF-4C7F-A7B7-0BDFDD07F50B}" srcOrd="1" destOrd="0" presId="urn:microsoft.com/office/officeart/2005/8/layout/cycle6"/>
    <dgm:cxn modelId="{42D1DD12-263A-4B32-90FA-CD6976421AC5}" type="presParOf" srcId="{2018C9F6-2236-4835-BD00-8B61C9AB6C92}" destId="{B97C7E0D-541A-4EDC-A5A7-097C2717D250}" srcOrd="2" destOrd="0" presId="urn:microsoft.com/office/officeart/2005/8/layout/cycle6"/>
    <dgm:cxn modelId="{520302E3-EA86-4F2C-8AEB-33E69E245935}" type="presParOf" srcId="{2018C9F6-2236-4835-BD00-8B61C9AB6C92}" destId="{7AA983B1-EA9F-4B88-8818-5958A3D829C7}" srcOrd="3" destOrd="0" presId="urn:microsoft.com/office/officeart/2005/8/layout/cycle6"/>
    <dgm:cxn modelId="{5D9F139F-8EE2-48A8-B721-35A29512032F}" type="presParOf" srcId="{2018C9F6-2236-4835-BD00-8B61C9AB6C92}" destId="{726FF100-DD2A-4983-BDE1-46E4B14DB9FA}" srcOrd="4" destOrd="0" presId="urn:microsoft.com/office/officeart/2005/8/layout/cycle6"/>
    <dgm:cxn modelId="{906EF70D-081B-41E7-8D48-CF6A3AD60F9F}" type="presParOf" srcId="{2018C9F6-2236-4835-BD00-8B61C9AB6C92}" destId="{9A4DB886-C506-46A2-899E-36AE9D95EC9F}" srcOrd="5" destOrd="0" presId="urn:microsoft.com/office/officeart/2005/8/layout/cycle6"/>
    <dgm:cxn modelId="{D68BB7F1-2720-4809-959B-D84B27A6FEC8}" type="presParOf" srcId="{2018C9F6-2236-4835-BD00-8B61C9AB6C92}" destId="{D4A88DB9-3646-4EC6-B38F-933A3BE93C5E}" srcOrd="6" destOrd="0" presId="urn:microsoft.com/office/officeart/2005/8/layout/cycle6"/>
    <dgm:cxn modelId="{3E0B84A0-20F9-4ECA-B03F-A3F90F45CE68}" type="presParOf" srcId="{2018C9F6-2236-4835-BD00-8B61C9AB6C92}" destId="{B4B2F9AC-E495-4219-9A5D-3D49D2146AA7}" srcOrd="7" destOrd="0" presId="urn:microsoft.com/office/officeart/2005/8/layout/cycle6"/>
    <dgm:cxn modelId="{225F2B6D-0F18-429E-894E-D748A38EC3CA}" type="presParOf" srcId="{2018C9F6-2236-4835-BD00-8B61C9AB6C92}" destId="{E5935EF0-2A6E-41E6-AAB0-66CCE0D8BA13}" srcOrd="8" destOrd="0" presId="urn:microsoft.com/office/officeart/2005/8/layout/cycle6"/>
    <dgm:cxn modelId="{8344EDC9-18EE-4CE1-92CD-72FEB1D49861}" type="presParOf" srcId="{2018C9F6-2236-4835-BD00-8B61C9AB6C92}" destId="{15437177-C0A2-43B5-B73A-CBFEC09E49BF}" srcOrd="9" destOrd="0" presId="urn:microsoft.com/office/officeart/2005/8/layout/cycle6"/>
    <dgm:cxn modelId="{E0084D8E-DD0B-4F6A-9735-75102C209350}" type="presParOf" srcId="{2018C9F6-2236-4835-BD00-8B61C9AB6C92}" destId="{E332CE33-4375-4C2A-B432-68F074E71B4A}" srcOrd="10" destOrd="0" presId="urn:microsoft.com/office/officeart/2005/8/layout/cycle6"/>
    <dgm:cxn modelId="{2171D18B-D260-42AE-A3EB-BA8CF391E1AF}" type="presParOf" srcId="{2018C9F6-2236-4835-BD00-8B61C9AB6C92}" destId="{7AC0E030-CFCF-47C6-ABAB-88B370AE549C}" srcOrd="11" destOrd="0" presId="urn:microsoft.com/office/officeart/2005/8/layout/cycle6"/>
    <dgm:cxn modelId="{E9FC6E81-5EE6-4804-8AE9-B09B3E960BEA}" type="presParOf" srcId="{2018C9F6-2236-4835-BD00-8B61C9AB6C92}" destId="{9F3A218D-1F5F-47D7-9046-6502BA5A8726}" srcOrd="12" destOrd="0" presId="urn:microsoft.com/office/officeart/2005/8/layout/cycle6"/>
    <dgm:cxn modelId="{671DB355-0A69-4523-9E13-0E8AB043D146}" type="presParOf" srcId="{2018C9F6-2236-4835-BD00-8B61C9AB6C92}" destId="{E3472732-AD1A-42E1-941C-BDE2CC643914}" srcOrd="13" destOrd="0" presId="urn:microsoft.com/office/officeart/2005/8/layout/cycle6"/>
    <dgm:cxn modelId="{3A8EEC46-BFF5-4CD1-94C9-14CDF9BAD172}" type="presParOf" srcId="{2018C9F6-2236-4835-BD00-8B61C9AB6C92}" destId="{10BE522A-9058-4E27-89D6-41DD601B9EA9}"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861C9-F190-4E71-88FC-01D6B8FDF245}" type="doc">
      <dgm:prSet loTypeId="urn:microsoft.com/office/officeart/2005/8/layout/pyramid1" loCatId="pyramid" qsTypeId="urn:microsoft.com/office/officeart/2005/8/quickstyle/simple1" qsCatId="simple" csTypeId="urn:microsoft.com/office/officeart/2005/8/colors/colorful1#1" csCatId="colorful" phldr="1"/>
      <dgm:spPr/>
    </dgm:pt>
    <dgm:pt modelId="{B8D64DE4-FF4A-4AE5-A6CD-CE7C430826A1}">
      <dgm:prSet phldrT="[Text]" custT="1"/>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800" dirty="0" smtClean="0"/>
            <a:t>幸福</a:t>
          </a:r>
          <a:endParaRPr lang="en-US" sz="4800" dirty="0"/>
        </a:p>
      </dgm:t>
    </dgm:pt>
    <dgm:pt modelId="{160611B9-4651-4C6F-80FD-7FB75EBB3AA2}" type="parTrans" cxnId="{91FA0FEB-2A13-4121-860A-13C321CF678A}">
      <dgm:prSet/>
      <dgm:spPr/>
      <dgm:t>
        <a:bodyPr/>
        <a:lstStyle/>
        <a:p>
          <a:endParaRPr lang="en-US"/>
        </a:p>
      </dgm:t>
    </dgm:pt>
    <dgm:pt modelId="{B992E66D-1D56-4505-B3F0-87C4A562CBD3}" type="sibTrans" cxnId="{91FA0FEB-2A13-4121-860A-13C321CF678A}">
      <dgm:prSet/>
      <dgm:spPr/>
      <dgm:t>
        <a:bodyPr/>
        <a:lstStyle/>
        <a:p>
          <a:endParaRPr lang="en-US"/>
        </a:p>
      </dgm:t>
    </dgm:pt>
    <dgm:pt modelId="{6C642D8D-FEE5-47CA-AC57-436913A446F0}">
      <dgm:prSet phldrT="[Text]" custT="1"/>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cap="none" normalizeH="0" baseline="0" dirty="0" smtClean="0">
              <a:ln/>
              <a:solidFill>
                <a:srgbClr val="0070C0"/>
              </a:solidFill>
              <a:effectLst/>
              <a:latin typeface="Times New Roman" panose="02020603050405020304" pitchFamily="18" charset="0"/>
              <a:ea typeface="MingLiU" pitchFamily="49" charset="-120"/>
              <a:cs typeface="Times New Roman" panose="02020603050405020304" pitchFamily="18" charset="0"/>
            </a:rPr>
            <a:t>滿足感和成就感</a:t>
          </a:r>
          <a:endParaRPr lang="en-US" dirty="0"/>
        </a:p>
      </dgm:t>
    </dgm:pt>
    <dgm:pt modelId="{02BE474B-FA44-4F03-8E57-2A6F97C4CB5C}" type="parTrans" cxnId="{5A1EB48E-F01F-4E5F-AC20-2DE754310888}">
      <dgm:prSet/>
      <dgm:spPr/>
      <dgm:t>
        <a:bodyPr/>
        <a:lstStyle/>
        <a:p>
          <a:endParaRPr lang="en-US"/>
        </a:p>
      </dgm:t>
    </dgm:pt>
    <dgm:pt modelId="{704E319F-102F-4C72-A5C3-6BE9ACDCE6DA}" type="sibTrans" cxnId="{5A1EB48E-F01F-4E5F-AC20-2DE754310888}">
      <dgm:prSet/>
      <dgm:spPr/>
      <dgm:t>
        <a:bodyPr/>
        <a:lstStyle/>
        <a:p>
          <a:endParaRPr lang="en-US"/>
        </a:p>
      </dgm:t>
    </dgm:pt>
    <dgm:pt modelId="{19F54E56-D584-431E-BDBD-5F913436B445}">
      <dgm:prSet phldrT="[Text]" custT="1"/>
      <dgm:spPr/>
      <dgm: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創意</a:t>
          </a:r>
          <a:r>
            <a:rPr kumimoji="0" lang="en-US" altLang="zh-TW"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r>
            <a:rPr kumimoji="0" lang="zh-TW"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勇敢</a:t>
          </a:r>
          <a:r>
            <a:rPr kumimoji="0" lang="en-US" altLang="zh-TW"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感恩</a:t>
          </a:r>
          <a:r>
            <a:rPr kumimoji="0" lang="zh-TW"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愛</a:t>
          </a:r>
          <a:endParaRPr kumimoji="0" lang="en-US" altLang="zh-TW"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希望</a:t>
          </a:r>
          <a:r>
            <a:rPr kumimoji="0" lang="zh-TW"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利他</a:t>
          </a:r>
          <a:endParaRPr kumimoji="0" lang="en-US" altLang="zh-TW"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寬恕</a:t>
          </a:r>
          <a:r>
            <a:rPr kumimoji="0" lang="zh-TW"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誠實</a:t>
          </a:r>
          <a:endParaRPr kumimoji="0" lang="zh-TW" altLang="en-US" sz="2400" b="1" i="0" u="none" strike="noStrike"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dgm:t>
    </dgm:pt>
    <dgm:pt modelId="{43AFD694-3625-431B-92CE-4DF10271D50F}" type="parTrans" cxnId="{2FDF40F2-E892-45E4-9B11-9855C16AA86C}">
      <dgm:prSet/>
      <dgm:spPr/>
      <dgm:t>
        <a:bodyPr/>
        <a:lstStyle/>
        <a:p>
          <a:endParaRPr lang="en-US"/>
        </a:p>
      </dgm:t>
    </dgm:pt>
    <dgm:pt modelId="{944E4FCA-2290-43B0-B4CA-FDDFB6D890BA}" type="sibTrans" cxnId="{2FDF40F2-E892-45E4-9B11-9855C16AA86C}">
      <dgm:prSet/>
      <dgm:spPr/>
      <dgm:t>
        <a:bodyPr/>
        <a:lstStyle/>
        <a:p>
          <a:endParaRPr lang="en-US"/>
        </a:p>
      </dgm:t>
    </dgm:pt>
    <dgm:pt modelId="{E6C49432-F7F0-4418-9244-5740A4432541}" type="pres">
      <dgm:prSet presAssocID="{799861C9-F190-4E71-88FC-01D6B8FDF245}" presName="Name0" presStyleCnt="0">
        <dgm:presLayoutVars>
          <dgm:dir/>
          <dgm:animLvl val="lvl"/>
          <dgm:resizeHandles val="exact"/>
        </dgm:presLayoutVars>
      </dgm:prSet>
      <dgm:spPr/>
    </dgm:pt>
    <dgm:pt modelId="{FBDC6F8E-33B0-492D-A825-9379588409E6}" type="pres">
      <dgm:prSet presAssocID="{B8D64DE4-FF4A-4AE5-A6CD-CE7C430826A1}" presName="Name8" presStyleCnt="0"/>
      <dgm:spPr/>
    </dgm:pt>
    <dgm:pt modelId="{6AB26807-9255-432F-BDDC-D8A4CBEF5F6D}" type="pres">
      <dgm:prSet presAssocID="{B8D64DE4-FF4A-4AE5-A6CD-CE7C430826A1}" presName="level" presStyleLbl="node1" presStyleIdx="0" presStyleCnt="3">
        <dgm:presLayoutVars>
          <dgm:chMax val="1"/>
          <dgm:bulletEnabled val="1"/>
        </dgm:presLayoutVars>
      </dgm:prSet>
      <dgm:spPr/>
      <dgm:t>
        <a:bodyPr/>
        <a:lstStyle/>
        <a:p>
          <a:endParaRPr lang="en-US"/>
        </a:p>
      </dgm:t>
    </dgm:pt>
    <dgm:pt modelId="{9D244413-E7AC-44F7-BE40-F7AFB7C9D22E}" type="pres">
      <dgm:prSet presAssocID="{B8D64DE4-FF4A-4AE5-A6CD-CE7C430826A1}" presName="levelTx" presStyleLbl="revTx" presStyleIdx="0" presStyleCnt="0">
        <dgm:presLayoutVars>
          <dgm:chMax val="1"/>
          <dgm:bulletEnabled val="1"/>
        </dgm:presLayoutVars>
      </dgm:prSet>
      <dgm:spPr/>
      <dgm:t>
        <a:bodyPr/>
        <a:lstStyle/>
        <a:p>
          <a:endParaRPr lang="en-US"/>
        </a:p>
      </dgm:t>
    </dgm:pt>
    <dgm:pt modelId="{9E6173FB-47A3-4D67-8F82-84A01F2CF167}" type="pres">
      <dgm:prSet presAssocID="{6C642D8D-FEE5-47CA-AC57-436913A446F0}" presName="Name8" presStyleCnt="0"/>
      <dgm:spPr/>
    </dgm:pt>
    <dgm:pt modelId="{AF2F7E35-EABB-4C64-9304-BB8048BE41AC}" type="pres">
      <dgm:prSet presAssocID="{6C642D8D-FEE5-47CA-AC57-436913A446F0}" presName="level" presStyleLbl="node1" presStyleIdx="1" presStyleCnt="3">
        <dgm:presLayoutVars>
          <dgm:chMax val="1"/>
          <dgm:bulletEnabled val="1"/>
        </dgm:presLayoutVars>
      </dgm:prSet>
      <dgm:spPr/>
      <dgm:t>
        <a:bodyPr/>
        <a:lstStyle/>
        <a:p>
          <a:endParaRPr lang="en-US"/>
        </a:p>
      </dgm:t>
    </dgm:pt>
    <dgm:pt modelId="{17208D7A-1203-4B2D-A975-B521A29E403E}" type="pres">
      <dgm:prSet presAssocID="{6C642D8D-FEE5-47CA-AC57-436913A446F0}" presName="levelTx" presStyleLbl="revTx" presStyleIdx="0" presStyleCnt="0">
        <dgm:presLayoutVars>
          <dgm:chMax val="1"/>
          <dgm:bulletEnabled val="1"/>
        </dgm:presLayoutVars>
      </dgm:prSet>
      <dgm:spPr/>
      <dgm:t>
        <a:bodyPr/>
        <a:lstStyle/>
        <a:p>
          <a:endParaRPr lang="en-US"/>
        </a:p>
      </dgm:t>
    </dgm:pt>
    <dgm:pt modelId="{008A552E-C433-4283-A39C-8F0643487099}" type="pres">
      <dgm:prSet presAssocID="{19F54E56-D584-431E-BDBD-5F913436B445}" presName="Name8" presStyleCnt="0"/>
      <dgm:spPr/>
    </dgm:pt>
    <dgm:pt modelId="{3EE031F5-9193-4C90-992E-C18C082308C8}" type="pres">
      <dgm:prSet presAssocID="{19F54E56-D584-431E-BDBD-5F913436B445}" presName="level" presStyleLbl="node1" presStyleIdx="2" presStyleCnt="3" custLinFactNeighborX="2529" custLinFactNeighborY="3999">
        <dgm:presLayoutVars>
          <dgm:chMax val="1"/>
          <dgm:bulletEnabled val="1"/>
        </dgm:presLayoutVars>
      </dgm:prSet>
      <dgm:spPr/>
      <dgm:t>
        <a:bodyPr/>
        <a:lstStyle/>
        <a:p>
          <a:endParaRPr lang="en-US"/>
        </a:p>
      </dgm:t>
    </dgm:pt>
    <dgm:pt modelId="{ED7EF14D-9709-41B3-9042-457A64010A3E}" type="pres">
      <dgm:prSet presAssocID="{19F54E56-D584-431E-BDBD-5F913436B445}" presName="levelTx" presStyleLbl="revTx" presStyleIdx="0" presStyleCnt="0">
        <dgm:presLayoutVars>
          <dgm:chMax val="1"/>
          <dgm:bulletEnabled val="1"/>
        </dgm:presLayoutVars>
      </dgm:prSet>
      <dgm:spPr/>
      <dgm:t>
        <a:bodyPr/>
        <a:lstStyle/>
        <a:p>
          <a:endParaRPr lang="en-US"/>
        </a:p>
      </dgm:t>
    </dgm:pt>
  </dgm:ptLst>
  <dgm:cxnLst>
    <dgm:cxn modelId="{91FA0FEB-2A13-4121-860A-13C321CF678A}" srcId="{799861C9-F190-4E71-88FC-01D6B8FDF245}" destId="{B8D64DE4-FF4A-4AE5-A6CD-CE7C430826A1}" srcOrd="0" destOrd="0" parTransId="{160611B9-4651-4C6F-80FD-7FB75EBB3AA2}" sibTransId="{B992E66D-1D56-4505-B3F0-87C4A562CBD3}"/>
    <dgm:cxn modelId="{C7A37F7C-CA05-4101-9DCC-A15591A2361C}" type="presOf" srcId="{B8D64DE4-FF4A-4AE5-A6CD-CE7C430826A1}" destId="{9D244413-E7AC-44F7-BE40-F7AFB7C9D22E}" srcOrd="1" destOrd="0" presId="urn:microsoft.com/office/officeart/2005/8/layout/pyramid1"/>
    <dgm:cxn modelId="{490A948C-3621-424E-90D7-B2EBAFD4F01A}" type="presOf" srcId="{799861C9-F190-4E71-88FC-01D6B8FDF245}" destId="{E6C49432-F7F0-4418-9244-5740A4432541}" srcOrd="0" destOrd="0" presId="urn:microsoft.com/office/officeart/2005/8/layout/pyramid1"/>
    <dgm:cxn modelId="{5EF647E2-5922-4E8B-91A7-4E7603C66690}" type="presOf" srcId="{19F54E56-D584-431E-BDBD-5F913436B445}" destId="{3EE031F5-9193-4C90-992E-C18C082308C8}" srcOrd="0" destOrd="0" presId="urn:microsoft.com/office/officeart/2005/8/layout/pyramid1"/>
    <dgm:cxn modelId="{89A62C65-2E75-4D19-BC3F-546935CB8F6B}" type="presOf" srcId="{6C642D8D-FEE5-47CA-AC57-436913A446F0}" destId="{17208D7A-1203-4B2D-A975-B521A29E403E}" srcOrd="1" destOrd="0" presId="urn:microsoft.com/office/officeart/2005/8/layout/pyramid1"/>
    <dgm:cxn modelId="{F8DE93F4-002D-461D-BE6B-91B68FB5D938}" type="presOf" srcId="{19F54E56-D584-431E-BDBD-5F913436B445}" destId="{ED7EF14D-9709-41B3-9042-457A64010A3E}" srcOrd="1" destOrd="0" presId="urn:microsoft.com/office/officeart/2005/8/layout/pyramid1"/>
    <dgm:cxn modelId="{73515EFB-DFDE-455C-A12C-631A889FD038}" type="presOf" srcId="{6C642D8D-FEE5-47CA-AC57-436913A446F0}" destId="{AF2F7E35-EABB-4C64-9304-BB8048BE41AC}" srcOrd="0" destOrd="0" presId="urn:microsoft.com/office/officeart/2005/8/layout/pyramid1"/>
    <dgm:cxn modelId="{43416241-5469-4E87-8EA0-4015766DCC60}" type="presOf" srcId="{B8D64DE4-FF4A-4AE5-A6CD-CE7C430826A1}" destId="{6AB26807-9255-432F-BDDC-D8A4CBEF5F6D}" srcOrd="0" destOrd="0" presId="urn:microsoft.com/office/officeart/2005/8/layout/pyramid1"/>
    <dgm:cxn modelId="{5A1EB48E-F01F-4E5F-AC20-2DE754310888}" srcId="{799861C9-F190-4E71-88FC-01D6B8FDF245}" destId="{6C642D8D-FEE5-47CA-AC57-436913A446F0}" srcOrd="1" destOrd="0" parTransId="{02BE474B-FA44-4F03-8E57-2A6F97C4CB5C}" sibTransId="{704E319F-102F-4C72-A5C3-6BE9ACDCE6DA}"/>
    <dgm:cxn modelId="{2FDF40F2-E892-45E4-9B11-9855C16AA86C}" srcId="{799861C9-F190-4E71-88FC-01D6B8FDF245}" destId="{19F54E56-D584-431E-BDBD-5F913436B445}" srcOrd="2" destOrd="0" parTransId="{43AFD694-3625-431B-92CE-4DF10271D50F}" sibTransId="{944E4FCA-2290-43B0-B4CA-FDDFB6D890BA}"/>
    <dgm:cxn modelId="{EA12BD31-44A4-44FB-ABBA-E5FB3589925F}" type="presParOf" srcId="{E6C49432-F7F0-4418-9244-5740A4432541}" destId="{FBDC6F8E-33B0-492D-A825-9379588409E6}" srcOrd="0" destOrd="0" presId="urn:microsoft.com/office/officeart/2005/8/layout/pyramid1"/>
    <dgm:cxn modelId="{F77D7A0B-79E6-4D20-BEA0-FD4A834B4FAD}" type="presParOf" srcId="{FBDC6F8E-33B0-492D-A825-9379588409E6}" destId="{6AB26807-9255-432F-BDDC-D8A4CBEF5F6D}" srcOrd="0" destOrd="0" presId="urn:microsoft.com/office/officeart/2005/8/layout/pyramid1"/>
    <dgm:cxn modelId="{C6AC6F21-F4F4-404C-B8A1-3C7F0C1E1279}" type="presParOf" srcId="{FBDC6F8E-33B0-492D-A825-9379588409E6}" destId="{9D244413-E7AC-44F7-BE40-F7AFB7C9D22E}" srcOrd="1" destOrd="0" presId="urn:microsoft.com/office/officeart/2005/8/layout/pyramid1"/>
    <dgm:cxn modelId="{40D04336-60F3-4463-83D2-698B11381079}" type="presParOf" srcId="{E6C49432-F7F0-4418-9244-5740A4432541}" destId="{9E6173FB-47A3-4D67-8F82-84A01F2CF167}" srcOrd="1" destOrd="0" presId="urn:microsoft.com/office/officeart/2005/8/layout/pyramid1"/>
    <dgm:cxn modelId="{BA132B77-317B-4F85-A074-3D67712DAAD7}" type="presParOf" srcId="{9E6173FB-47A3-4D67-8F82-84A01F2CF167}" destId="{AF2F7E35-EABB-4C64-9304-BB8048BE41AC}" srcOrd="0" destOrd="0" presId="urn:microsoft.com/office/officeart/2005/8/layout/pyramid1"/>
    <dgm:cxn modelId="{A9E8EC10-ECBF-4FAA-9D4C-1ADFC36F3F21}" type="presParOf" srcId="{9E6173FB-47A3-4D67-8F82-84A01F2CF167}" destId="{17208D7A-1203-4B2D-A975-B521A29E403E}" srcOrd="1" destOrd="0" presId="urn:microsoft.com/office/officeart/2005/8/layout/pyramid1"/>
    <dgm:cxn modelId="{912049F3-328F-4B3B-8B6E-469EF5D3EA3B}" type="presParOf" srcId="{E6C49432-F7F0-4418-9244-5740A4432541}" destId="{008A552E-C433-4283-A39C-8F0643487099}" srcOrd="2" destOrd="0" presId="urn:microsoft.com/office/officeart/2005/8/layout/pyramid1"/>
    <dgm:cxn modelId="{40A33C29-DF91-408C-9C01-D72C1C765057}" type="presParOf" srcId="{008A552E-C433-4283-A39C-8F0643487099}" destId="{3EE031F5-9193-4C90-992E-C18C082308C8}" srcOrd="0" destOrd="0" presId="urn:microsoft.com/office/officeart/2005/8/layout/pyramid1"/>
    <dgm:cxn modelId="{E89FFBD6-3C9D-4079-A067-6955145E6F8B}" type="presParOf" srcId="{008A552E-C433-4283-A39C-8F0643487099}" destId="{ED7EF14D-9709-41B3-9042-457A64010A3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74053-AB4A-4A69-840B-6D23CEF8609F}">
      <dsp:nvSpPr>
        <dsp:cNvPr id="0" name=""/>
        <dsp:cNvSpPr/>
      </dsp:nvSpPr>
      <dsp:spPr>
        <a:xfrm>
          <a:off x="30" y="353784"/>
          <a:ext cx="2945249" cy="864000"/>
        </a:xfrm>
        <a:prstGeom prst="rect">
          <a:avLst/>
        </a:prstGeom>
        <a:solidFill>
          <a:srgbClr val="CF6DA4">
            <a:hueOff val="0"/>
            <a:satOff val="0"/>
            <a:lumOff val="0"/>
            <a:alphaOff val="0"/>
          </a:srgbClr>
        </a:solidFill>
        <a:ln w="40000" cap="flat" cmpd="sng" algn="ctr">
          <a:solidFill>
            <a:srgbClr val="CF6DA4">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TW" altLang="en-US" sz="3000" kern="1200" dirty="0" smtClean="0">
              <a:solidFill>
                <a:sysClr val="window" lastClr="FFFFFF"/>
              </a:solidFill>
              <a:latin typeface="Trebuchet MS"/>
              <a:ea typeface="微軟正黑體"/>
              <a:cs typeface="+mn-cs"/>
            </a:rPr>
            <a:t>問題</a:t>
          </a:r>
          <a:r>
            <a:rPr lang="en-US" altLang="zh-TW" sz="3000" kern="1200" dirty="0" smtClean="0">
              <a:solidFill>
                <a:sysClr val="window" lastClr="FFFFFF"/>
              </a:solidFill>
              <a:latin typeface="Trebuchet MS"/>
              <a:ea typeface="微軟正黑體"/>
              <a:cs typeface="+mn-cs"/>
            </a:rPr>
            <a:t>/</a:t>
          </a:r>
          <a:r>
            <a:rPr lang="zh-TW" altLang="en-US" sz="3000" kern="1200" dirty="0" smtClean="0">
              <a:solidFill>
                <a:sysClr val="window" lastClr="FFFFFF"/>
              </a:solidFill>
              <a:latin typeface="Trebuchet MS"/>
              <a:ea typeface="微軟正黑體"/>
              <a:cs typeface="+mn-cs"/>
            </a:rPr>
            <a:t>缺失導向</a:t>
          </a:r>
          <a:r>
            <a:rPr lang="en-US" altLang="zh-TW" sz="3000" kern="1200" dirty="0" smtClean="0">
              <a:solidFill>
                <a:sysClr val="window" lastClr="FFFFFF"/>
              </a:solidFill>
              <a:latin typeface="Trebuchet MS"/>
              <a:ea typeface="微軟正黑體"/>
              <a:cs typeface="+mn-cs"/>
            </a:rPr>
            <a:t> </a:t>
          </a:r>
          <a:endParaRPr lang="zh-TW" altLang="en-US" sz="3000" kern="1200" dirty="0">
            <a:solidFill>
              <a:sysClr val="window" lastClr="FFFFFF"/>
            </a:solidFill>
            <a:latin typeface="Trebuchet MS"/>
            <a:ea typeface="微軟正黑體"/>
            <a:cs typeface="+mn-cs"/>
          </a:endParaRPr>
        </a:p>
      </dsp:txBody>
      <dsp:txXfrm>
        <a:off x="30" y="353784"/>
        <a:ext cx="2945249" cy="864000"/>
      </dsp:txXfrm>
    </dsp:sp>
    <dsp:sp modelId="{C9DEBB23-89B4-4DEA-A903-075C300F33CF}">
      <dsp:nvSpPr>
        <dsp:cNvPr id="0" name=""/>
        <dsp:cNvSpPr/>
      </dsp:nvSpPr>
      <dsp:spPr>
        <a:xfrm>
          <a:off x="30" y="1217784"/>
          <a:ext cx="2945249" cy="1906917"/>
        </a:xfrm>
        <a:prstGeom prst="rect">
          <a:avLst/>
        </a:prstGeom>
        <a:solidFill>
          <a:srgbClr val="CF6DA4">
            <a:tint val="40000"/>
            <a:alpha val="90000"/>
            <a:hueOff val="0"/>
            <a:satOff val="0"/>
            <a:lumOff val="0"/>
            <a:alphaOff val="0"/>
          </a:srgbClr>
        </a:solidFill>
        <a:ln w="40000" cap="flat" cmpd="sng" algn="ctr">
          <a:solidFill>
            <a:srgbClr val="CF6DA4">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smtClean="0">
              <a:solidFill>
                <a:sysClr val="windowText" lastClr="000000">
                  <a:hueOff val="0"/>
                  <a:satOff val="0"/>
                  <a:lumOff val="0"/>
                  <a:alphaOff val="0"/>
                </a:sysClr>
              </a:solidFill>
              <a:latin typeface="Trebuchet MS"/>
              <a:ea typeface="微軟正黑體"/>
              <a:cs typeface="+mn-cs"/>
            </a:rPr>
            <a:t>針對問題、缺失、</a:t>
          </a:r>
          <a:r>
            <a:rPr lang="zh-TW" altLang="en-US" sz="3000" kern="1200" dirty="0" smtClean="0"/>
            <a:t>病態導向</a:t>
          </a:r>
          <a:endParaRPr lang="zh-TW" altLang="en-US" sz="3000" kern="1200" dirty="0">
            <a:solidFill>
              <a:sysClr val="windowText" lastClr="000000">
                <a:hueOff val="0"/>
                <a:satOff val="0"/>
                <a:lumOff val="0"/>
                <a:alphaOff val="0"/>
              </a:sysClr>
            </a:solidFill>
            <a:latin typeface="Trebuchet MS"/>
            <a:ea typeface="微軟正黑體"/>
            <a:cs typeface="+mn-cs"/>
          </a:endParaRPr>
        </a:p>
      </dsp:txBody>
      <dsp:txXfrm>
        <a:off x="30" y="1217784"/>
        <a:ext cx="2945249" cy="1906917"/>
      </dsp:txXfrm>
    </dsp:sp>
    <dsp:sp modelId="{C3A84F91-6D3D-4D9C-B9EB-20383D16E6DA}">
      <dsp:nvSpPr>
        <dsp:cNvPr id="0" name=""/>
        <dsp:cNvSpPr/>
      </dsp:nvSpPr>
      <dsp:spPr>
        <a:xfrm>
          <a:off x="3357615" y="353784"/>
          <a:ext cx="2945249" cy="864000"/>
        </a:xfrm>
        <a:prstGeom prst="rect">
          <a:avLst/>
        </a:prstGeom>
        <a:solidFill>
          <a:srgbClr val="CF6DA4">
            <a:hueOff val="-18055798"/>
            <a:satOff val="44459"/>
            <a:lumOff val="-980"/>
            <a:alphaOff val="0"/>
          </a:srgbClr>
        </a:solidFill>
        <a:ln w="40000" cap="flat" cmpd="sng" algn="ctr">
          <a:solidFill>
            <a:srgbClr val="CF6DA4">
              <a:hueOff val="-18055798"/>
              <a:satOff val="44459"/>
              <a:lumOff val="-98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zh-TW" altLang="zh-TW" sz="3000" kern="1200" dirty="0" smtClean="0">
              <a:solidFill>
                <a:sysClr val="window" lastClr="FFFFFF"/>
              </a:solidFill>
              <a:latin typeface="Trebuchet MS"/>
              <a:ea typeface="微軟正黑體"/>
              <a:cs typeface="+mn-cs"/>
            </a:rPr>
            <a:t>個人力量導向 </a:t>
          </a:r>
          <a:endParaRPr lang="zh-TW" altLang="en-US" sz="3000" kern="1200" dirty="0">
            <a:solidFill>
              <a:sysClr val="window" lastClr="FFFFFF"/>
            </a:solidFill>
            <a:latin typeface="Trebuchet MS"/>
            <a:ea typeface="微軟正黑體"/>
            <a:cs typeface="+mn-cs"/>
          </a:endParaRPr>
        </a:p>
      </dsp:txBody>
      <dsp:txXfrm>
        <a:off x="3357615" y="353784"/>
        <a:ext cx="2945249" cy="864000"/>
      </dsp:txXfrm>
    </dsp:sp>
    <dsp:sp modelId="{662E1973-2E9C-4D77-B7AE-4F0E925FF8E6}">
      <dsp:nvSpPr>
        <dsp:cNvPr id="0" name=""/>
        <dsp:cNvSpPr/>
      </dsp:nvSpPr>
      <dsp:spPr>
        <a:xfrm>
          <a:off x="3357615" y="1217784"/>
          <a:ext cx="2945249" cy="1906917"/>
        </a:xfrm>
        <a:prstGeom prst="rect">
          <a:avLst/>
        </a:prstGeom>
        <a:solidFill>
          <a:srgbClr val="CF6DA4">
            <a:tint val="40000"/>
            <a:alpha val="90000"/>
            <a:hueOff val="-18901782"/>
            <a:satOff val="50809"/>
            <a:lumOff val="1863"/>
            <a:alphaOff val="0"/>
          </a:srgbClr>
        </a:solidFill>
        <a:ln w="40000" cap="flat" cmpd="sng" algn="ctr">
          <a:solidFill>
            <a:srgbClr val="CF6DA4">
              <a:tint val="40000"/>
              <a:alpha val="90000"/>
              <a:hueOff val="-18901782"/>
              <a:satOff val="50809"/>
              <a:lumOff val="1863"/>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smtClean="0">
              <a:solidFill>
                <a:sysClr val="windowText" lastClr="000000">
                  <a:hueOff val="0"/>
                  <a:satOff val="0"/>
                  <a:lumOff val="0"/>
                  <a:alphaOff val="0"/>
                </a:sysClr>
              </a:solidFill>
              <a:latin typeface="Trebuchet MS"/>
              <a:ea typeface="微軟正黑體"/>
              <a:cs typeface="+mn-cs"/>
            </a:rPr>
            <a:t>針對</a:t>
          </a:r>
          <a:r>
            <a:rPr lang="zh-TW" altLang="en-US" sz="3000" kern="1200" dirty="0" smtClean="0"/>
            <a:t>資產、長處、潛能、正面價值</a:t>
          </a:r>
          <a:endParaRPr lang="zh-TW" altLang="en-US" sz="3000" kern="1200" dirty="0">
            <a:solidFill>
              <a:sysClr val="windowText" lastClr="000000">
                <a:hueOff val="0"/>
                <a:satOff val="0"/>
                <a:lumOff val="0"/>
                <a:alphaOff val="0"/>
              </a:sysClr>
            </a:solidFill>
            <a:latin typeface="Trebuchet MS"/>
            <a:ea typeface="微軟正黑體"/>
            <a:cs typeface="+mn-cs"/>
          </a:endParaRPr>
        </a:p>
      </dsp:txBody>
      <dsp:txXfrm>
        <a:off x="3357615" y="1217784"/>
        <a:ext cx="2945249" cy="1906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7C847-A2AD-4C32-BE36-3062323D498C}">
      <dsp:nvSpPr>
        <dsp:cNvPr id="0" name=""/>
        <dsp:cNvSpPr/>
      </dsp:nvSpPr>
      <dsp:spPr>
        <a:xfrm>
          <a:off x="3615518" y="1266"/>
          <a:ext cx="1760562" cy="1144365"/>
        </a:xfrm>
        <a:prstGeom prst="roundRect">
          <a:avLst/>
        </a:prstGeom>
        <a:solidFill>
          <a:schemeClr val="accent2">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DFYingHeiW7-B5" panose="020B0709000000000000" pitchFamily="49" charset="-120"/>
              <a:ea typeface="DFYingHeiW7-B5" panose="020B0709000000000000" pitchFamily="49" charset="-120"/>
            </a:rPr>
            <a:t>正向情緒</a:t>
          </a:r>
          <a:endParaRPr lang="en-US" sz="2800" kern="1200" dirty="0">
            <a:latin typeface="DFYingHeiW7-B5" panose="020B0709000000000000" pitchFamily="49" charset="-120"/>
            <a:ea typeface="DFYingHeiW7-B5" panose="020B0709000000000000" pitchFamily="49" charset="-120"/>
          </a:endParaRPr>
        </a:p>
      </dsp:txBody>
      <dsp:txXfrm>
        <a:off x="3671381" y="57129"/>
        <a:ext cx="1648836" cy="1032639"/>
      </dsp:txXfrm>
    </dsp:sp>
    <dsp:sp modelId="{B97C7E0D-541A-4EDC-A5A7-097C2717D250}">
      <dsp:nvSpPr>
        <dsp:cNvPr id="0" name=""/>
        <dsp:cNvSpPr/>
      </dsp:nvSpPr>
      <dsp:spPr>
        <a:xfrm>
          <a:off x="2206710" y="573449"/>
          <a:ext cx="4578178" cy="4578178"/>
        </a:xfrm>
        <a:custGeom>
          <a:avLst/>
          <a:gdLst/>
          <a:ahLst/>
          <a:cxnLst/>
          <a:rect l="0" t="0" r="0" b="0"/>
          <a:pathLst>
            <a:path>
              <a:moveTo>
                <a:pt x="3181499" y="181120"/>
              </a:moveTo>
              <a:arcTo wR="2289089" hR="2289089" stAng="17576724" swAng="1964411"/>
            </a:path>
          </a:pathLst>
        </a:custGeom>
        <a:noFill/>
        <a:ln w="57150" cap="flat" cmpd="sng" algn="ctr">
          <a:solidFill>
            <a:srgbClr val="FF5050"/>
          </a:solidFill>
          <a:prstDash val="solid"/>
        </a:ln>
        <a:effectLst/>
      </dsp:spPr>
      <dsp:style>
        <a:lnRef idx="1">
          <a:scrgbClr r="0" g="0" b="0"/>
        </a:lnRef>
        <a:fillRef idx="0">
          <a:scrgbClr r="0" g="0" b="0"/>
        </a:fillRef>
        <a:effectRef idx="0">
          <a:scrgbClr r="0" g="0" b="0"/>
        </a:effectRef>
        <a:fontRef idx="minor"/>
      </dsp:style>
    </dsp:sp>
    <dsp:sp modelId="{7AA983B1-EA9F-4B88-8818-5958A3D829C7}">
      <dsp:nvSpPr>
        <dsp:cNvPr id="0" name=""/>
        <dsp:cNvSpPr/>
      </dsp:nvSpPr>
      <dsp:spPr>
        <a:xfrm>
          <a:off x="5792572" y="1582988"/>
          <a:ext cx="1760562" cy="1144365"/>
        </a:xfrm>
        <a:prstGeom prst="roundRect">
          <a:avLst/>
        </a:prstGeom>
        <a:solidFill>
          <a:schemeClr val="accent3">
            <a:hueOff val="0"/>
            <a:satOff val="0"/>
            <a:lumOff val="0"/>
            <a:alphaOff val="0"/>
          </a:schemeClr>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DFYingHeiW7-B5" panose="020B0709000000000000" pitchFamily="49" charset="-120"/>
              <a:ea typeface="DFYingHeiW7-B5" panose="020B0709000000000000" pitchFamily="49" charset="-120"/>
            </a:rPr>
            <a:t>全情投入</a:t>
          </a:r>
          <a:endParaRPr lang="en-US" sz="2800" kern="1200" dirty="0">
            <a:latin typeface="DFYingHeiW7-B5" panose="020B0709000000000000" pitchFamily="49" charset="-120"/>
            <a:ea typeface="DFYingHeiW7-B5" panose="020B0709000000000000" pitchFamily="49" charset="-120"/>
          </a:endParaRPr>
        </a:p>
      </dsp:txBody>
      <dsp:txXfrm>
        <a:off x="5848435" y="1638851"/>
        <a:ext cx="1648836" cy="1032639"/>
      </dsp:txXfrm>
    </dsp:sp>
    <dsp:sp modelId="{9A4DB886-C506-46A2-899E-36AE9D95EC9F}">
      <dsp:nvSpPr>
        <dsp:cNvPr id="0" name=""/>
        <dsp:cNvSpPr/>
      </dsp:nvSpPr>
      <dsp:spPr>
        <a:xfrm>
          <a:off x="2214694" y="672143"/>
          <a:ext cx="4578178" cy="4578178"/>
        </a:xfrm>
        <a:custGeom>
          <a:avLst/>
          <a:gdLst/>
          <a:ahLst/>
          <a:cxnLst/>
          <a:rect l="0" t="0" r="0" b="0"/>
          <a:pathLst>
            <a:path>
              <a:moveTo>
                <a:pt x="4567718" y="2070499"/>
              </a:moveTo>
              <a:arcTo wR="2289089" hR="2289089" stAng="21271222" swAng="2306943"/>
            </a:path>
          </a:pathLst>
        </a:custGeom>
        <a:noFill/>
        <a:ln w="57150" cap="flat" cmpd="sng" algn="ctr">
          <a:solidFill>
            <a:srgbClr val="92D050"/>
          </a:solidFill>
          <a:prstDash val="solid"/>
        </a:ln>
        <a:effectLst/>
      </dsp:spPr>
      <dsp:style>
        <a:lnRef idx="1">
          <a:scrgbClr r="0" g="0" b="0"/>
        </a:lnRef>
        <a:fillRef idx="0">
          <a:scrgbClr r="0" g="0" b="0"/>
        </a:fillRef>
        <a:effectRef idx="0">
          <a:scrgbClr r="0" g="0" b="0"/>
        </a:effectRef>
        <a:fontRef idx="minor"/>
      </dsp:style>
    </dsp:sp>
    <dsp:sp modelId="{D4A88DB9-3646-4EC6-B38F-933A3BE93C5E}">
      <dsp:nvSpPr>
        <dsp:cNvPr id="0" name=""/>
        <dsp:cNvSpPr/>
      </dsp:nvSpPr>
      <dsp:spPr>
        <a:xfrm>
          <a:off x="4959374" y="4219797"/>
          <a:ext cx="1760562" cy="1144365"/>
        </a:xfrm>
        <a:prstGeom prst="roundRect">
          <a:avLst/>
        </a:prstGeom>
        <a:solidFill>
          <a:schemeClr val="accent4">
            <a:hueOff val="0"/>
            <a:satOff val="0"/>
            <a:lumOff val="0"/>
            <a:alphaOff val="0"/>
          </a:schemeClr>
        </a:solidFill>
        <a:ln w="25400" cap="flat" cmpd="sng" algn="ctr">
          <a:solidFill>
            <a:srgbClr val="9C5BC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kern="1200" dirty="0" smtClean="0">
              <a:latin typeface="DFYingHeiW7-B5" panose="020B0709000000000000" pitchFamily="49" charset="-120"/>
              <a:ea typeface="DFYingHeiW7-B5" panose="020B0709000000000000" pitchFamily="49" charset="-120"/>
            </a:rPr>
            <a:t>人際關係</a:t>
          </a:r>
          <a:endParaRPr lang="en-US" sz="2800" kern="1200" dirty="0" smtClean="0">
            <a:latin typeface="DFYingHeiW7-B5" panose="020B0709000000000000" pitchFamily="49" charset="-120"/>
            <a:ea typeface="DFYingHeiW7-B5" panose="020B0709000000000000" pitchFamily="49" charset="-120"/>
          </a:endParaRPr>
        </a:p>
      </dsp:txBody>
      <dsp:txXfrm>
        <a:off x="5015237" y="4275660"/>
        <a:ext cx="1648836" cy="1032639"/>
      </dsp:txXfrm>
    </dsp:sp>
    <dsp:sp modelId="{E5935EF0-2A6E-41E6-AAB0-66CCE0D8BA13}">
      <dsp:nvSpPr>
        <dsp:cNvPr id="0" name=""/>
        <dsp:cNvSpPr/>
      </dsp:nvSpPr>
      <dsp:spPr>
        <a:xfrm>
          <a:off x="2359600" y="610708"/>
          <a:ext cx="4578178" cy="4578178"/>
        </a:xfrm>
        <a:custGeom>
          <a:avLst/>
          <a:gdLst/>
          <a:ahLst/>
          <a:cxnLst/>
          <a:rect l="0" t="0" r="0" b="0"/>
          <a:pathLst>
            <a:path>
              <a:moveTo>
                <a:pt x="2590548" y="4558241"/>
              </a:moveTo>
              <a:arcTo wR="2289089" hR="2289089" stAng="4945951" swAng="1379998"/>
            </a:path>
          </a:pathLst>
        </a:custGeom>
        <a:noFill/>
        <a:ln w="57150" cap="flat" cmpd="sng" algn="ctr">
          <a:solidFill>
            <a:srgbClr val="9C5BCD"/>
          </a:solidFill>
          <a:prstDash val="solid"/>
        </a:ln>
        <a:effectLst/>
      </dsp:spPr>
      <dsp:style>
        <a:lnRef idx="1">
          <a:scrgbClr r="0" g="0" b="0"/>
        </a:lnRef>
        <a:fillRef idx="0">
          <a:scrgbClr r="0" g="0" b="0"/>
        </a:fillRef>
        <a:effectRef idx="0">
          <a:scrgbClr r="0" g="0" b="0"/>
        </a:effectRef>
        <a:fontRef idx="minor"/>
      </dsp:style>
    </dsp:sp>
    <dsp:sp modelId="{15437177-C0A2-43B5-B73A-CBFEC09E49BF}">
      <dsp:nvSpPr>
        <dsp:cNvPr id="0" name=""/>
        <dsp:cNvSpPr/>
      </dsp:nvSpPr>
      <dsp:spPr>
        <a:xfrm>
          <a:off x="2270025" y="4142268"/>
          <a:ext cx="1760562" cy="1144365"/>
        </a:xfrm>
        <a:prstGeom prst="roundRect">
          <a:avLst/>
        </a:prstGeom>
        <a:solidFill>
          <a:schemeClr val="accent5">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DFYingHeiW7-B5" panose="020B0709000000000000" pitchFamily="49" charset="-120"/>
              <a:ea typeface="DFYingHeiW7-B5" panose="020B0709000000000000" pitchFamily="49" charset="-120"/>
            </a:rPr>
            <a:t>意義</a:t>
          </a:r>
          <a:endParaRPr lang="en-US" sz="2800" kern="1200" dirty="0">
            <a:latin typeface="DFYingHeiW7-B5" panose="020B0709000000000000" pitchFamily="49" charset="-120"/>
            <a:ea typeface="DFYingHeiW7-B5" panose="020B0709000000000000" pitchFamily="49" charset="-120"/>
          </a:endParaRPr>
        </a:p>
      </dsp:txBody>
      <dsp:txXfrm>
        <a:off x="2325888" y="4198131"/>
        <a:ext cx="1648836" cy="1032639"/>
      </dsp:txXfrm>
    </dsp:sp>
    <dsp:sp modelId="{7AC0E030-CFCF-47C6-ABAB-88B370AE549C}">
      <dsp:nvSpPr>
        <dsp:cNvPr id="0" name=""/>
        <dsp:cNvSpPr/>
      </dsp:nvSpPr>
      <dsp:spPr>
        <a:xfrm>
          <a:off x="2206710" y="573449"/>
          <a:ext cx="4578178" cy="4578178"/>
        </a:xfrm>
        <a:custGeom>
          <a:avLst/>
          <a:gdLst/>
          <a:ahLst/>
          <a:cxnLst/>
          <a:rect l="0" t="0" r="0" b="0"/>
          <a:pathLst>
            <a:path>
              <a:moveTo>
                <a:pt x="382975" y="3556630"/>
              </a:moveTo>
              <a:arcTo wR="2289089" hR="2289089" stAng="8782597" swAng="2198511"/>
            </a:path>
          </a:pathLst>
        </a:custGeom>
        <a:noFill/>
        <a:ln w="57150" cap="flat" cmpd="sng" algn="ctr">
          <a:solidFill>
            <a:srgbClr val="00B0F0"/>
          </a:solidFill>
          <a:prstDash val="solid"/>
        </a:ln>
        <a:effectLst/>
      </dsp:spPr>
      <dsp:style>
        <a:lnRef idx="1">
          <a:scrgbClr r="0" g="0" b="0"/>
        </a:lnRef>
        <a:fillRef idx="0">
          <a:scrgbClr r="0" g="0" b="0"/>
        </a:fillRef>
        <a:effectRef idx="0">
          <a:scrgbClr r="0" g="0" b="0"/>
        </a:effectRef>
        <a:fontRef idx="minor"/>
      </dsp:style>
    </dsp:sp>
    <dsp:sp modelId="{9F3A218D-1F5F-47D7-9046-6502BA5A8726}">
      <dsp:nvSpPr>
        <dsp:cNvPr id="0" name=""/>
        <dsp:cNvSpPr/>
      </dsp:nvSpPr>
      <dsp:spPr>
        <a:xfrm>
          <a:off x="1438465" y="1582988"/>
          <a:ext cx="1760562" cy="1144365"/>
        </a:xfrm>
        <a:prstGeom prst="roundRect">
          <a:avLst/>
        </a:prstGeom>
        <a:solidFill>
          <a:schemeClr val="accent6">
            <a:hueOff val="0"/>
            <a:satOff val="0"/>
            <a:lumOff val="0"/>
            <a:alphaOff val="0"/>
          </a:schemeClr>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DFYingHeiW7-B5" panose="020B0709000000000000" pitchFamily="49" charset="-120"/>
              <a:ea typeface="DFYingHeiW7-B5" panose="020B0709000000000000" pitchFamily="49" charset="-120"/>
            </a:rPr>
            <a:t>成就</a:t>
          </a:r>
          <a:endParaRPr lang="en-US" sz="2800" kern="1200" dirty="0">
            <a:latin typeface="DFYingHeiW7-B5" panose="020B0709000000000000" pitchFamily="49" charset="-120"/>
            <a:ea typeface="DFYingHeiW7-B5" panose="020B0709000000000000" pitchFamily="49" charset="-120"/>
          </a:endParaRPr>
        </a:p>
      </dsp:txBody>
      <dsp:txXfrm>
        <a:off x="1494328" y="1638851"/>
        <a:ext cx="1648836" cy="1032639"/>
      </dsp:txXfrm>
    </dsp:sp>
    <dsp:sp modelId="{10BE522A-9058-4E27-89D6-41DD601B9EA9}">
      <dsp:nvSpPr>
        <dsp:cNvPr id="0" name=""/>
        <dsp:cNvSpPr/>
      </dsp:nvSpPr>
      <dsp:spPr>
        <a:xfrm>
          <a:off x="2206710" y="573449"/>
          <a:ext cx="4578178" cy="4578178"/>
        </a:xfrm>
        <a:custGeom>
          <a:avLst/>
          <a:gdLst/>
          <a:ahLst/>
          <a:cxnLst/>
          <a:rect l="0" t="0" r="0" b="0"/>
          <a:pathLst>
            <a:path>
              <a:moveTo>
                <a:pt x="398401" y="998652"/>
              </a:moveTo>
              <a:arcTo wR="2289089" hR="2289089" stAng="12858865" swAng="1964411"/>
            </a:path>
          </a:pathLst>
        </a:custGeom>
        <a:noFill/>
        <a:ln w="57150" cap="flat" cmpd="sng" algn="ctr">
          <a:solidFill>
            <a:srgbClr val="C00000"/>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6807-9255-432F-BDDC-D8A4CBEF5F6D}">
      <dsp:nvSpPr>
        <dsp:cNvPr id="0" name=""/>
        <dsp:cNvSpPr/>
      </dsp:nvSpPr>
      <dsp:spPr>
        <a:xfrm>
          <a:off x="2209800" y="0"/>
          <a:ext cx="2209799" cy="2133600"/>
        </a:xfrm>
        <a:prstGeom prst="trapezoid">
          <a:avLst>
            <a:gd name="adj" fmla="val 5178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800" b="1" i="0" u="none" strike="noStrike" kern="1200"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800" b="1" i="0" u="none" strike="noStrike" kern="1200"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800" b="1" i="0" u="none" strike="noStrike" kern="1200"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800" b="1" i="0" u="none" strike="noStrike" kern="1200"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800" b="1" i="0" u="none" strike="noStrike" kern="1200" cap="none" normalizeH="0" baseline="0" dirty="0" smtClean="0">
            <a:ln/>
            <a:effectLst/>
            <a:latin typeface="MingLiU" pitchFamily="49" charset="-120"/>
            <a:ea typeface="MingLiU" pitchFamily="49" charset="-12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800" kern="1200" dirty="0" smtClean="0"/>
            <a:t>幸福</a:t>
          </a:r>
          <a:endParaRPr lang="en-US" sz="4800" kern="1200" dirty="0"/>
        </a:p>
      </dsp:txBody>
      <dsp:txXfrm>
        <a:off x="2209800" y="0"/>
        <a:ext cx="2209799" cy="2133600"/>
      </dsp:txXfrm>
    </dsp:sp>
    <dsp:sp modelId="{AF2F7E35-EABB-4C64-9304-BB8048BE41AC}">
      <dsp:nvSpPr>
        <dsp:cNvPr id="0" name=""/>
        <dsp:cNvSpPr/>
      </dsp:nvSpPr>
      <dsp:spPr>
        <a:xfrm>
          <a:off x="1104900" y="2133600"/>
          <a:ext cx="4419599" cy="2133600"/>
        </a:xfrm>
        <a:prstGeom prst="trapezoid">
          <a:avLst>
            <a:gd name="adj" fmla="val 5178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normalizeH="0" baseline="0" dirty="0" smtClean="0">
              <a:ln/>
              <a:solidFill>
                <a:srgbClr val="0070C0"/>
              </a:solidFill>
              <a:effectLst/>
              <a:latin typeface="Times New Roman" panose="02020603050405020304" pitchFamily="18" charset="0"/>
              <a:ea typeface="MingLiU" pitchFamily="49" charset="-120"/>
              <a:cs typeface="Times New Roman" panose="02020603050405020304" pitchFamily="18" charset="0"/>
            </a:rPr>
            <a:t>滿足感和成就感</a:t>
          </a:r>
          <a:endParaRPr lang="en-US" kern="1200" dirty="0"/>
        </a:p>
      </dsp:txBody>
      <dsp:txXfrm>
        <a:off x="1878330" y="2133600"/>
        <a:ext cx="2872740" cy="2133600"/>
      </dsp:txXfrm>
    </dsp:sp>
    <dsp:sp modelId="{3EE031F5-9193-4C90-992E-C18C082308C8}">
      <dsp:nvSpPr>
        <dsp:cNvPr id="0" name=""/>
        <dsp:cNvSpPr/>
      </dsp:nvSpPr>
      <dsp:spPr>
        <a:xfrm>
          <a:off x="0" y="4267200"/>
          <a:ext cx="6629399" cy="2133600"/>
        </a:xfrm>
        <a:prstGeom prst="trapezoid">
          <a:avLst>
            <a:gd name="adj" fmla="val 5178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創意</a:t>
          </a:r>
          <a:r>
            <a:rPr kumimoji="0" lang="en-US" altLang="zh-TW"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r>
            <a:rPr kumimoji="0" lang="zh-TW"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勇敢</a:t>
          </a:r>
          <a:r>
            <a:rPr kumimoji="0" lang="en-US" altLang="zh-TW"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感恩</a:t>
          </a:r>
          <a:r>
            <a:rPr kumimoji="0" lang="zh-TW"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愛</a:t>
          </a:r>
          <a:endParaRPr kumimoji="0" lang="en-US" altLang="zh-TW"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希望</a:t>
          </a:r>
          <a:r>
            <a:rPr kumimoji="0" lang="zh-TW"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利他</a:t>
          </a:r>
          <a:endParaRPr kumimoji="0" lang="en-US" altLang="zh-TW"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寬恕</a:t>
          </a:r>
          <a:r>
            <a:rPr kumimoji="0" lang="zh-TW"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a:t>
          </a:r>
          <a:r>
            <a:rPr kumimoji="0" lang="zh-CN"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rPr>
            <a:t>誠實</a:t>
          </a:r>
          <a:endParaRPr kumimoji="0" lang="zh-TW" altLang="en-US" sz="2400" b="1" i="0" u="none" strike="noStrike" kern="1200" cap="none" normalizeH="0" baseline="0" dirty="0" smtClean="0">
            <a:ln/>
            <a:solidFill>
              <a:srgbClr val="FFFF00"/>
            </a:solidFill>
            <a:effectLst/>
            <a:latin typeface="Times New Roman" panose="02020603050405020304" pitchFamily="18" charset="0"/>
            <a:ea typeface="MingLiU" pitchFamily="49" charset="-120"/>
            <a:cs typeface="Times New Roman" panose="02020603050405020304" pitchFamily="18" charset="0"/>
          </a:endParaRPr>
        </a:p>
      </dsp:txBody>
      <dsp:txXfrm>
        <a:off x="1160145" y="4267200"/>
        <a:ext cx="4309110" cy="21336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842"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93123" y="0"/>
            <a:ext cx="4278842" cy="339884"/>
          </a:xfrm>
          <a:prstGeom prst="rect">
            <a:avLst/>
          </a:prstGeom>
        </p:spPr>
        <p:txBody>
          <a:bodyPr vert="horz" lIns="91440" tIns="45720" rIns="91440" bIns="45720" rtlCol="0"/>
          <a:lstStyle>
            <a:lvl1pPr algn="r">
              <a:defRPr sz="1200"/>
            </a:lvl1pPr>
          </a:lstStyle>
          <a:p>
            <a:fld id="{F777A593-77E2-4B63-B521-C576CBD7A0CD}" type="datetimeFigureOut">
              <a:rPr lang="en-US" smtClean="0"/>
              <a:t>3/30/2015</a:t>
            </a:fld>
            <a:endParaRPr lang="en-US"/>
          </a:p>
        </p:txBody>
      </p:sp>
      <p:sp>
        <p:nvSpPr>
          <p:cNvPr id="4" name="Footer Placeholder 3"/>
          <p:cNvSpPr>
            <a:spLocks noGrp="1"/>
          </p:cNvSpPr>
          <p:nvPr>
            <p:ph type="ftr" sz="quarter" idx="2"/>
          </p:nvPr>
        </p:nvSpPr>
        <p:spPr>
          <a:xfrm>
            <a:off x="0" y="6456612"/>
            <a:ext cx="4278842"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93123" y="6456612"/>
            <a:ext cx="4278842" cy="339884"/>
          </a:xfrm>
          <a:prstGeom prst="rect">
            <a:avLst/>
          </a:prstGeom>
        </p:spPr>
        <p:txBody>
          <a:bodyPr vert="horz" lIns="91440" tIns="45720" rIns="91440" bIns="45720" rtlCol="0" anchor="b"/>
          <a:lstStyle>
            <a:lvl1pPr algn="r">
              <a:defRPr sz="1200"/>
            </a:lvl1pPr>
          </a:lstStyle>
          <a:p>
            <a:fld id="{0A67F5B9-75F6-4808-8D24-C6942756886F}" type="slidenum">
              <a:rPr lang="en-US" smtClean="0"/>
              <a:t>‹#›</a:t>
            </a:fld>
            <a:endParaRPr lang="en-US"/>
          </a:p>
        </p:txBody>
      </p:sp>
    </p:spTree>
    <p:extLst>
      <p:ext uri="{BB962C8B-B14F-4D97-AF65-F5344CB8AC3E}">
        <p14:creationId xmlns:p14="http://schemas.microsoft.com/office/powerpoint/2010/main" val="2199774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842"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3123" y="0"/>
            <a:ext cx="4278842" cy="339884"/>
          </a:xfrm>
          <a:prstGeom prst="rect">
            <a:avLst/>
          </a:prstGeom>
        </p:spPr>
        <p:txBody>
          <a:bodyPr vert="horz" lIns="91440" tIns="45720" rIns="91440" bIns="45720" rtlCol="0"/>
          <a:lstStyle>
            <a:lvl1pPr algn="r">
              <a:defRPr sz="1200"/>
            </a:lvl1pPr>
          </a:lstStyle>
          <a:p>
            <a:fld id="{2A70CC60-33C5-464C-AEE1-1F0D9D4B7E84}" type="datetimeFigureOut">
              <a:rPr lang="en-US" smtClean="0"/>
              <a:t>3/30/2015</a:t>
            </a:fld>
            <a:endParaRPr lang="en-US"/>
          </a:p>
        </p:txBody>
      </p:sp>
      <p:sp>
        <p:nvSpPr>
          <p:cNvPr id="4" name="Slide Image Placeholder 3"/>
          <p:cNvSpPr>
            <a:spLocks noGrp="1" noRot="1" noChangeAspect="1"/>
          </p:cNvSpPr>
          <p:nvPr>
            <p:ph type="sldImg" idx="2"/>
          </p:nvPr>
        </p:nvSpPr>
        <p:spPr>
          <a:xfrm>
            <a:off x="3236913" y="509588"/>
            <a:ext cx="3400425"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425" y="3228895"/>
            <a:ext cx="789940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56612"/>
            <a:ext cx="4278842"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3123" y="6456612"/>
            <a:ext cx="4278842" cy="339884"/>
          </a:xfrm>
          <a:prstGeom prst="rect">
            <a:avLst/>
          </a:prstGeom>
        </p:spPr>
        <p:txBody>
          <a:bodyPr vert="horz" lIns="91440" tIns="45720" rIns="91440" bIns="45720" rtlCol="0" anchor="b"/>
          <a:lstStyle>
            <a:lvl1pPr algn="r">
              <a:defRPr sz="1200"/>
            </a:lvl1pPr>
          </a:lstStyle>
          <a:p>
            <a:fld id="{090B6ECD-3902-421E-8BE2-1C4C64428E6C}" type="slidenum">
              <a:rPr lang="en-US" smtClean="0"/>
              <a:t>‹#›</a:t>
            </a:fld>
            <a:endParaRPr lang="en-US"/>
          </a:p>
        </p:txBody>
      </p:sp>
    </p:spTree>
    <p:extLst>
      <p:ext uri="{BB962C8B-B14F-4D97-AF65-F5344CB8AC3E}">
        <p14:creationId xmlns:p14="http://schemas.microsoft.com/office/powerpoint/2010/main" val="189526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0B6ECD-3902-421E-8BE2-1C4C64428E6C}" type="slidenum">
              <a:rPr lang="en-US" smtClean="0"/>
              <a:t>1</a:t>
            </a:fld>
            <a:endParaRPr lang="en-US" dirty="0"/>
          </a:p>
        </p:txBody>
      </p:sp>
    </p:spTree>
    <p:extLst>
      <p:ext uri="{BB962C8B-B14F-4D97-AF65-F5344CB8AC3E}">
        <p14:creationId xmlns:p14="http://schemas.microsoft.com/office/powerpoint/2010/main" val="300432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4122D886-74AD-4780-808A-E8FF5753779D}" type="slidenum">
              <a:rPr lang="zh-HK" altLang="en-US" smtClean="0"/>
              <a:t>26</a:t>
            </a:fld>
            <a:endParaRPr lang="zh-HK" altLang="en-US" dirty="0"/>
          </a:p>
        </p:txBody>
      </p:sp>
    </p:spTree>
    <p:extLst>
      <p:ext uri="{BB962C8B-B14F-4D97-AF65-F5344CB8AC3E}">
        <p14:creationId xmlns:p14="http://schemas.microsoft.com/office/powerpoint/2010/main" val="16614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0B6ECD-3902-421E-8BE2-1C4C64428E6C}" type="slidenum">
              <a:rPr lang="en-US" smtClean="0"/>
              <a:t>33</a:t>
            </a:fld>
            <a:endParaRPr lang="en-US" dirty="0"/>
          </a:p>
        </p:txBody>
      </p:sp>
    </p:spTree>
    <p:extLst>
      <p:ext uri="{BB962C8B-B14F-4D97-AF65-F5344CB8AC3E}">
        <p14:creationId xmlns:p14="http://schemas.microsoft.com/office/powerpoint/2010/main" val="44333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1BD6B0-CC11-4EC3-A77D-61BB08975595}" type="slidenum">
              <a:rPr lang="en-US" altLang="zh-TW" smtClean="0"/>
              <a:pPr>
                <a:defRPr/>
              </a:pPr>
              <a:t>80</a:t>
            </a:fld>
            <a:endParaRPr lang="en-US" altLang="zh-TW"/>
          </a:p>
        </p:txBody>
      </p:sp>
    </p:spTree>
    <p:extLst>
      <p:ext uri="{BB962C8B-B14F-4D97-AF65-F5344CB8AC3E}">
        <p14:creationId xmlns:p14="http://schemas.microsoft.com/office/powerpoint/2010/main" val="272338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DE7E0BA-0EDF-4EAB-A95B-1A0E6677AC38}" type="slidenum">
              <a:rPr lang="en-US"/>
              <a:pPr/>
              <a:t>‹#›</a:t>
            </a:fld>
            <a:endParaRPr lang="en-US"/>
          </a:p>
        </p:txBody>
      </p:sp>
    </p:spTree>
    <p:extLst>
      <p:ext uri="{BB962C8B-B14F-4D97-AF65-F5344CB8AC3E}">
        <p14:creationId xmlns:p14="http://schemas.microsoft.com/office/powerpoint/2010/main" val="19808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2015/3/30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t>2015/3/30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cid:image001.jpg@01CF15C4.0D026DB0"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http://goo.gl/LjVi30" TargetMode="External"/><Relationship Id="rId2" Type="http://schemas.openxmlformats.org/officeDocument/2006/relationships/hyperlink" Target="http://goo.gl/QhbRGr" TargetMode="External"/><Relationship Id="rId1" Type="http://schemas.openxmlformats.org/officeDocument/2006/relationships/slideLayout" Target="../slideLayouts/slideLayout2.xml"/><Relationship Id="rId4" Type="http://schemas.openxmlformats.org/officeDocument/2006/relationships/hyperlink" Target="http://goo.gl/z4thQi"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7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dr-studio.com.hk/cityusylviakwok/Game%201(Bowen)/BowenGame.html"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dr-studio.com.hk/cityusylviakwok/Game%202(Satir)/SatirGame.htm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elchk.org.hk/service/happy/"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0768"/>
            <a:ext cx="7772400" cy="2259683"/>
          </a:xfrm>
        </p:spPr>
        <p:txBody>
          <a:bodyPr>
            <a:normAutofit/>
          </a:bodyPr>
          <a:lstStyle/>
          <a:p>
            <a:r>
              <a:rPr lang="zh-CN" altLang="en-US" b="1" dirty="0" smtClean="0"/>
              <a:t>應用正向心理學推動</a:t>
            </a:r>
            <a:r>
              <a:rPr lang="en-US" altLang="zh-CN" b="1" dirty="0" smtClean="0"/>
              <a:t/>
            </a:r>
            <a:br>
              <a:rPr lang="en-US" altLang="zh-CN" b="1" dirty="0" smtClean="0"/>
            </a:br>
            <a:r>
              <a:rPr lang="zh-CN" altLang="en-US" b="1" dirty="0" smtClean="0"/>
              <a:t>學前兒童全人發展</a:t>
            </a:r>
            <a:endParaRPr lang="en-US" b="1" dirty="0"/>
          </a:p>
        </p:txBody>
      </p:sp>
      <p:sp>
        <p:nvSpPr>
          <p:cNvPr id="3" name="Subtitle 2"/>
          <p:cNvSpPr>
            <a:spLocks noGrp="1"/>
          </p:cNvSpPr>
          <p:nvPr>
            <p:ph type="subTitle" idx="1"/>
          </p:nvPr>
        </p:nvSpPr>
        <p:spPr/>
        <p:txBody>
          <a:bodyPr>
            <a:normAutofit/>
          </a:bodyPr>
          <a:lstStyle/>
          <a:p>
            <a:r>
              <a:rPr lang="zh-TW" altLang="en-US" b="1" dirty="0">
                <a:solidFill>
                  <a:schemeClr val="tx1"/>
                </a:solidFill>
                <a:latin typeface="SimSun" panose="02010600030101010101" pitchFamily="2" charset="-122"/>
                <a:ea typeface="SimSun" panose="02010600030101010101" pitchFamily="2" charset="-122"/>
              </a:rPr>
              <a:t>郭黎玉晶副教授</a:t>
            </a:r>
            <a:endParaRPr lang="en-US" altLang="zh-TW" b="1" dirty="0">
              <a:solidFill>
                <a:schemeClr val="tx1"/>
              </a:solidFill>
              <a:latin typeface="SimSun" panose="02010600030101010101" pitchFamily="2" charset="-122"/>
              <a:ea typeface="SimSun" panose="02010600030101010101" pitchFamily="2" charset="-122"/>
            </a:endParaRPr>
          </a:p>
          <a:p>
            <a:r>
              <a:rPr lang="zh-TW" altLang="en-US" b="1" dirty="0">
                <a:solidFill>
                  <a:schemeClr val="tx1"/>
                </a:solidFill>
                <a:latin typeface="SimSun" panose="02010600030101010101" pitchFamily="2" charset="-122"/>
                <a:ea typeface="SimSun" panose="02010600030101010101" pitchFamily="2" charset="-122"/>
              </a:rPr>
              <a:t>香港城市大學</a:t>
            </a:r>
            <a:endParaRPr lang="en-US" altLang="zh-TW" b="1" dirty="0">
              <a:solidFill>
                <a:schemeClr val="tx1"/>
              </a:solidFill>
              <a:latin typeface="SimSun" panose="02010600030101010101" pitchFamily="2" charset="-122"/>
              <a:ea typeface="SimSun" panose="02010600030101010101" pitchFamily="2" charset="-122"/>
            </a:endParaRPr>
          </a:p>
          <a:p>
            <a:r>
              <a:rPr lang="zh-TW" altLang="en-US" b="1" dirty="0">
                <a:solidFill>
                  <a:schemeClr val="tx1"/>
                </a:solidFill>
                <a:latin typeface="SimSun" panose="02010600030101010101" pitchFamily="2" charset="-122"/>
                <a:ea typeface="SimSun" panose="02010600030101010101" pitchFamily="2" charset="-122"/>
              </a:rPr>
              <a:t>應用社會科學系</a:t>
            </a:r>
            <a:endParaRPr lang="en-US" b="1" dirty="0">
              <a:solidFill>
                <a:schemeClr val="tx1"/>
              </a:solidFill>
              <a:latin typeface="SimSun" panose="02010600030101010101" pitchFamily="2" charset="-122"/>
              <a:ea typeface="SimSun" panose="02010600030101010101" pitchFamily="2" charset="-122"/>
            </a:endParaRPr>
          </a:p>
          <a:p>
            <a:endParaRPr lang="en-US" dirty="0">
              <a:solidFill>
                <a:schemeClr val="tx1"/>
              </a:solidFill>
            </a:endParaRPr>
          </a:p>
        </p:txBody>
      </p:sp>
    </p:spTree>
    <p:extLst>
      <p:ext uri="{BB962C8B-B14F-4D97-AF65-F5344CB8AC3E}">
        <p14:creationId xmlns:p14="http://schemas.microsoft.com/office/powerpoint/2010/main" val="717891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341688" y="1739901"/>
            <a:ext cx="2232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spcBef>
                <a:spcPct val="50000"/>
              </a:spcBef>
            </a:pPr>
            <a:r>
              <a:rPr lang="zh-CN" altLang="en-US" sz="2800" b="1" dirty="0" smtClean="0"/>
              <a:t>正</a:t>
            </a:r>
            <a:r>
              <a:rPr lang="zh-CN" altLang="en-US" sz="2800" b="1" dirty="0"/>
              <a:t>向</a:t>
            </a:r>
            <a:r>
              <a:rPr lang="zh-CN" altLang="en-US" sz="2800" b="1" dirty="0" smtClean="0"/>
              <a:t>心理學</a:t>
            </a:r>
            <a:endParaRPr kumimoji="0" lang="zh-TW" altLang="en-US" sz="2800" b="1" dirty="0"/>
          </a:p>
        </p:txBody>
      </p:sp>
      <p:sp>
        <p:nvSpPr>
          <p:cNvPr id="3075" name="Text Box 5"/>
          <p:cNvSpPr txBox="1">
            <a:spLocks noChangeArrowheads="1"/>
          </p:cNvSpPr>
          <p:nvPr/>
        </p:nvSpPr>
        <p:spPr bwMode="auto">
          <a:xfrm>
            <a:off x="1103313" y="4022725"/>
            <a:ext cx="25923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spcBef>
                <a:spcPct val="50000"/>
              </a:spcBef>
            </a:pPr>
            <a:r>
              <a:rPr lang="zh-CN" altLang="en-US" sz="2800" dirty="0" smtClean="0"/>
              <a:t>    </a:t>
            </a:r>
            <a:r>
              <a:rPr lang="zh-CN" altLang="en-US" sz="2800" b="1" dirty="0" smtClean="0"/>
              <a:t>正向</a:t>
            </a:r>
            <a:r>
              <a:rPr lang="zh-CN" altLang="en-US" sz="2800" b="1" dirty="0"/>
              <a:t>教育</a:t>
            </a:r>
            <a:endParaRPr kumimoji="0" lang="zh-TW" altLang="en-US" sz="2800" b="1" dirty="0"/>
          </a:p>
        </p:txBody>
      </p:sp>
      <p:sp>
        <p:nvSpPr>
          <p:cNvPr id="3076" name="Text Box 6"/>
          <p:cNvSpPr txBox="1">
            <a:spLocks noChangeArrowheads="1"/>
          </p:cNvSpPr>
          <p:nvPr/>
        </p:nvSpPr>
        <p:spPr bwMode="auto">
          <a:xfrm>
            <a:off x="5645944" y="4030990"/>
            <a:ext cx="2519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spcBef>
                <a:spcPct val="50000"/>
              </a:spcBef>
            </a:pPr>
            <a:r>
              <a:rPr lang="zh-CN" altLang="en-US" sz="2800" dirty="0"/>
              <a:t>    正向管教</a:t>
            </a:r>
            <a:endParaRPr kumimoji="0" lang="zh-TW" altLang="en-US" sz="2800" dirty="0"/>
          </a:p>
        </p:txBody>
      </p:sp>
      <p:sp>
        <p:nvSpPr>
          <p:cNvPr id="3077" name="Rectangle 7"/>
          <p:cNvSpPr>
            <a:spLocks noChangeArrowheads="1"/>
          </p:cNvSpPr>
          <p:nvPr/>
        </p:nvSpPr>
        <p:spPr bwMode="auto">
          <a:xfrm>
            <a:off x="3276600" y="1557338"/>
            <a:ext cx="2232025" cy="954087"/>
          </a:xfrm>
          <a:prstGeom prst="rect">
            <a:avLst/>
          </a:prstGeom>
          <a:noFill/>
          <a:ln w="9525">
            <a:solidFill>
              <a:srgbClr val="339966"/>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78" name="Rectangle 8"/>
          <p:cNvSpPr>
            <a:spLocks noChangeArrowheads="1"/>
          </p:cNvSpPr>
          <p:nvPr/>
        </p:nvSpPr>
        <p:spPr bwMode="auto">
          <a:xfrm>
            <a:off x="1103313" y="3959225"/>
            <a:ext cx="2573337" cy="1017588"/>
          </a:xfrm>
          <a:prstGeom prst="rect">
            <a:avLst/>
          </a:prstGeom>
          <a:noFill/>
          <a:ln w="9525">
            <a:solidFill>
              <a:schemeClr val="hlink"/>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chemeClr val="hlink"/>
                </a:solidFill>
              </a14:hiddenFill>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79" name="Rectangle 9"/>
          <p:cNvSpPr>
            <a:spLocks noChangeArrowheads="1"/>
          </p:cNvSpPr>
          <p:nvPr/>
        </p:nvSpPr>
        <p:spPr bwMode="auto">
          <a:xfrm>
            <a:off x="5573713" y="3959225"/>
            <a:ext cx="2663825" cy="1008063"/>
          </a:xfrm>
          <a:prstGeom prst="rect">
            <a:avLst/>
          </a:prstGeom>
          <a:noFill/>
          <a:ln w="9525">
            <a:solidFill>
              <a:schemeClr val="hlink"/>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80" name="AutoShape 11"/>
          <p:cNvSpPr>
            <a:spLocks noChangeArrowheads="1"/>
          </p:cNvSpPr>
          <p:nvPr/>
        </p:nvSpPr>
        <p:spPr bwMode="auto">
          <a:xfrm rot="-3232840">
            <a:off x="2518569" y="2961482"/>
            <a:ext cx="936625" cy="287337"/>
          </a:xfrm>
          <a:prstGeom prst="leftRightArrow">
            <a:avLst>
              <a:gd name="adj1" fmla="val 50000"/>
              <a:gd name="adj2" fmla="val 65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81" name="AutoShape 12"/>
          <p:cNvSpPr>
            <a:spLocks noChangeArrowheads="1"/>
          </p:cNvSpPr>
          <p:nvPr/>
        </p:nvSpPr>
        <p:spPr bwMode="auto">
          <a:xfrm rot="-7310666">
            <a:off x="5399881" y="2961482"/>
            <a:ext cx="936625" cy="287338"/>
          </a:xfrm>
          <a:prstGeom prst="leftRightArrow">
            <a:avLst>
              <a:gd name="adj1" fmla="val 50000"/>
              <a:gd name="adj2" fmla="val 65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82" name="AutoShape 13"/>
          <p:cNvSpPr>
            <a:spLocks noChangeArrowheads="1"/>
          </p:cNvSpPr>
          <p:nvPr/>
        </p:nvSpPr>
        <p:spPr bwMode="auto">
          <a:xfrm>
            <a:off x="4211638" y="4292600"/>
            <a:ext cx="936625" cy="287338"/>
          </a:xfrm>
          <a:prstGeom prst="leftRightArrow">
            <a:avLst>
              <a:gd name="adj1" fmla="val 50000"/>
              <a:gd name="adj2" fmla="val 65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kumimoji="0" lang="en-US" altLang="zh-HK"/>
          </a:p>
        </p:txBody>
      </p:sp>
      <p:sp>
        <p:nvSpPr>
          <p:cNvPr id="3083" name="TextBox 1"/>
          <p:cNvSpPr txBox="1">
            <a:spLocks noChangeArrowheads="1"/>
          </p:cNvSpPr>
          <p:nvPr/>
        </p:nvSpPr>
        <p:spPr bwMode="auto">
          <a:xfrm>
            <a:off x="3179067" y="984251"/>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kumimoji="0" lang="zh-CN" altLang="en-US" sz="3600" b="1" dirty="0" smtClean="0"/>
              <a:t>兒童</a:t>
            </a:r>
            <a:endParaRPr kumimoji="0" lang="zh-HK" altLang="en-US" sz="3600" b="1" dirty="0"/>
          </a:p>
        </p:txBody>
      </p:sp>
      <p:sp>
        <p:nvSpPr>
          <p:cNvPr id="3084" name="TextBox 11"/>
          <p:cNvSpPr txBox="1">
            <a:spLocks noChangeArrowheads="1"/>
          </p:cNvSpPr>
          <p:nvPr/>
        </p:nvSpPr>
        <p:spPr bwMode="auto">
          <a:xfrm>
            <a:off x="1119540" y="3449638"/>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lang="zh-CN" altLang="en-US" sz="3600" b="1" dirty="0" smtClean="0"/>
              <a:t>學校</a:t>
            </a:r>
            <a:endParaRPr kumimoji="0" lang="zh-HK" altLang="en-US" sz="3600" b="1" dirty="0"/>
          </a:p>
        </p:txBody>
      </p:sp>
      <p:sp>
        <p:nvSpPr>
          <p:cNvPr id="3085" name="TextBox 12"/>
          <p:cNvSpPr txBox="1">
            <a:spLocks noChangeArrowheads="1"/>
          </p:cNvSpPr>
          <p:nvPr/>
        </p:nvSpPr>
        <p:spPr bwMode="auto">
          <a:xfrm>
            <a:off x="5649913" y="3449638"/>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lang="zh-CN" altLang="en-US" sz="3600" b="1" dirty="0"/>
              <a:t>家庭</a:t>
            </a:r>
            <a:endParaRPr kumimoji="0" lang="zh-HK" altLang="en-US" sz="3600" b="1" dirty="0"/>
          </a:p>
        </p:txBody>
      </p:sp>
    </p:spTree>
    <p:extLst>
      <p:ext uri="{BB962C8B-B14F-4D97-AF65-F5344CB8AC3E}">
        <p14:creationId xmlns:p14="http://schemas.microsoft.com/office/powerpoint/2010/main" val="2837223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cyckwok\AppData\Local\Microsoft\Windows\Temporary Internet Files\Content.Outlook\NUGRSI6Y\CIRCLE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750" y="0"/>
            <a:ext cx="699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852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zh-TW" b="1" dirty="0" smtClean="0"/>
              <a:t/>
            </a:r>
            <a:br>
              <a:rPr lang="en-US" altLang="zh-TW" b="1" dirty="0" smtClean="0"/>
            </a:br>
            <a:r>
              <a:rPr lang="en-US" altLang="zh-TW" b="1" dirty="0" smtClean="0"/>
              <a:t/>
            </a:r>
            <a:br>
              <a:rPr lang="en-US" altLang="zh-TW" b="1" dirty="0" smtClean="0"/>
            </a:br>
            <a:r>
              <a:rPr lang="zh-TW" altLang="en-US" sz="4000" b="1" dirty="0" smtClean="0"/>
              <a:t>強項</a:t>
            </a:r>
            <a:r>
              <a:rPr lang="en-US" altLang="zh-TW" sz="4000" b="1" dirty="0" smtClean="0"/>
              <a:t>1</a:t>
            </a:r>
            <a:r>
              <a:rPr lang="zh-TW" altLang="en-US" sz="4000" b="1" dirty="0" smtClean="0"/>
              <a:t>：智慧與知識</a:t>
            </a:r>
            <a:endParaRPr lang="en-US" altLang="en-US" sz="4000" b="1" dirty="0" smtClean="0"/>
          </a:p>
        </p:txBody>
      </p:sp>
      <p:sp>
        <p:nvSpPr>
          <p:cNvPr id="5123" name="Rectangle 3"/>
          <p:cNvSpPr>
            <a:spLocks noGrp="1" noChangeArrowheads="1"/>
          </p:cNvSpPr>
          <p:nvPr>
            <p:ph type="body" idx="1"/>
          </p:nvPr>
        </p:nvSpPr>
        <p:spPr>
          <a:xfrm>
            <a:off x="468313" y="1268413"/>
            <a:ext cx="8218487" cy="5400675"/>
          </a:xfrm>
        </p:spPr>
        <p:txBody>
          <a:bodyPr/>
          <a:lstStyle/>
          <a:p>
            <a:pPr>
              <a:buFontTx/>
              <a:buNone/>
            </a:pPr>
            <a:endParaRPr lang="en-US" altLang="zh-TW" b="1" dirty="0" smtClean="0"/>
          </a:p>
          <a:p>
            <a:pPr marL="514350" indent="-514350">
              <a:buFont typeface="+mj-lt"/>
              <a:buAutoNum type="arabicPeriod"/>
            </a:pPr>
            <a:r>
              <a:rPr lang="zh-TW" altLang="en-US" b="1" dirty="0" smtClean="0">
                <a:latin typeface="+mn-ea"/>
              </a:rPr>
              <a:t>創造力</a:t>
            </a:r>
            <a:r>
              <a:rPr lang="en-US" altLang="zh-TW" b="1" dirty="0" smtClean="0">
                <a:latin typeface="+mn-ea"/>
              </a:rPr>
              <a:t>(</a:t>
            </a:r>
            <a:r>
              <a:rPr lang="zh-TW" altLang="en-US" b="1" dirty="0" smtClean="0">
                <a:latin typeface="+mn-ea"/>
              </a:rPr>
              <a:t>靈巧性和獨創性</a:t>
            </a:r>
            <a:r>
              <a:rPr lang="en-US" altLang="zh-TW" b="1" dirty="0" smtClean="0">
                <a:latin typeface="+mn-ea"/>
              </a:rPr>
              <a:t>)</a:t>
            </a:r>
          </a:p>
          <a:p>
            <a:pPr marL="514350" indent="-514350">
              <a:buFont typeface="+mj-lt"/>
              <a:buAutoNum type="arabicPeriod"/>
            </a:pPr>
            <a:r>
              <a:rPr lang="zh-TW" altLang="en-US" b="1" dirty="0" smtClean="0">
                <a:latin typeface="+mn-ea"/>
              </a:rPr>
              <a:t>好奇心</a:t>
            </a:r>
            <a:r>
              <a:rPr lang="en-US" altLang="zh-TW" b="1" dirty="0" smtClean="0">
                <a:latin typeface="+mn-ea"/>
              </a:rPr>
              <a:t>(</a:t>
            </a:r>
            <a:r>
              <a:rPr lang="zh-TW" altLang="en-US" b="1" dirty="0" smtClean="0">
                <a:latin typeface="+mn-ea"/>
              </a:rPr>
              <a:t>對世界的好奇和興趣 </a:t>
            </a:r>
            <a:r>
              <a:rPr lang="en-US" altLang="zh-TW" b="1" dirty="0" smtClean="0">
                <a:latin typeface="+mn-ea"/>
              </a:rPr>
              <a:t>)</a:t>
            </a:r>
          </a:p>
          <a:p>
            <a:pPr marL="514350" indent="-514350">
              <a:buFont typeface="+mj-lt"/>
              <a:buAutoNum type="arabicPeriod"/>
            </a:pPr>
            <a:r>
              <a:rPr lang="zh-TW" altLang="en-US" b="1" dirty="0" smtClean="0">
                <a:latin typeface="+mn-ea"/>
              </a:rPr>
              <a:t>開明的思想</a:t>
            </a:r>
            <a:r>
              <a:rPr lang="en-US" altLang="zh-TW" b="1" dirty="0" smtClean="0">
                <a:latin typeface="+mn-ea"/>
              </a:rPr>
              <a:t>(</a:t>
            </a:r>
            <a:r>
              <a:rPr lang="zh-TW" altLang="en-US" b="1" dirty="0" smtClean="0">
                <a:latin typeface="+mn-ea"/>
              </a:rPr>
              <a:t>判斷力、批判性的思考</a:t>
            </a:r>
            <a:r>
              <a:rPr lang="en-US" altLang="zh-TW" b="1" dirty="0" smtClean="0">
                <a:latin typeface="+mn-ea"/>
              </a:rPr>
              <a:t>)</a:t>
            </a:r>
          </a:p>
          <a:p>
            <a:pPr marL="514350" indent="-514350">
              <a:buFont typeface="+mj-lt"/>
              <a:buAutoNum type="arabicPeriod"/>
            </a:pPr>
            <a:r>
              <a:rPr lang="zh-TW" altLang="en-US" b="1" dirty="0" smtClean="0">
                <a:latin typeface="+mn-ea"/>
              </a:rPr>
              <a:t>喜愛學習 </a:t>
            </a:r>
            <a:endParaRPr lang="en-US" altLang="zh-TW" b="1" dirty="0" smtClean="0">
              <a:latin typeface="+mn-ea"/>
            </a:endParaRPr>
          </a:p>
          <a:p>
            <a:pPr marL="514350" indent="-514350">
              <a:buFont typeface="+mj-lt"/>
              <a:buAutoNum type="arabicPeriod"/>
            </a:pPr>
            <a:r>
              <a:rPr lang="zh-TW" altLang="en-US" b="1" dirty="0" smtClean="0">
                <a:latin typeface="+mn-ea"/>
              </a:rPr>
              <a:t>洞察力</a:t>
            </a:r>
            <a:r>
              <a:rPr lang="en-US" altLang="zh-TW" b="1" dirty="0" smtClean="0">
                <a:latin typeface="+mn-ea"/>
              </a:rPr>
              <a:t>(</a:t>
            </a:r>
            <a:r>
              <a:rPr lang="zh-TW" altLang="en-US" b="1" dirty="0" smtClean="0">
                <a:latin typeface="+mn-ea"/>
              </a:rPr>
              <a:t>智慧）</a:t>
            </a:r>
            <a:r>
              <a:rPr lang="zh-TW" altLang="en-US" sz="2800" b="1" dirty="0" smtClean="0">
                <a:latin typeface="+mn-ea"/>
              </a:rPr>
              <a:t/>
            </a:r>
            <a:br>
              <a:rPr lang="zh-TW" altLang="en-US" sz="2800" b="1" dirty="0" smtClean="0">
                <a:latin typeface="+mn-ea"/>
              </a:rPr>
            </a:br>
            <a:endParaRPr lang="zh-TW" altLang="en-US" sz="2800" b="1" dirty="0" smtClean="0">
              <a:latin typeface="+mn-ea"/>
            </a:endParaRPr>
          </a:p>
          <a:p>
            <a:pPr>
              <a:buFontTx/>
              <a:buNone/>
            </a:pPr>
            <a:r>
              <a:rPr lang="zh-TW" altLang="en-US" sz="2800" dirty="0" smtClean="0"/>
              <a:t>      </a:t>
            </a:r>
            <a:endParaRPr lang="en-US" altLang="zh-TW" sz="2800" dirty="0" smtClean="0"/>
          </a:p>
          <a:p>
            <a:pPr>
              <a:buFontTx/>
              <a:buNone/>
            </a:pPr>
            <a:endParaRPr lang="en-US" altLang="zh-TW" sz="2800" dirty="0" smtClean="0"/>
          </a:p>
          <a:p>
            <a:pPr>
              <a:buFontTx/>
              <a:buNone/>
            </a:pPr>
            <a:endParaRPr lang="en-US" altLang="en-US" sz="2800" dirty="0" smtClean="0"/>
          </a:p>
        </p:txBody>
      </p:sp>
    </p:spTree>
    <p:extLst>
      <p:ext uri="{BB962C8B-B14F-4D97-AF65-F5344CB8AC3E}">
        <p14:creationId xmlns:p14="http://schemas.microsoft.com/office/powerpoint/2010/main" val="3119950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88913"/>
            <a:ext cx="8229600" cy="863600"/>
          </a:xfrm>
        </p:spPr>
        <p:txBody>
          <a:bodyPr>
            <a:normAutofit fontScale="90000"/>
          </a:bodyPr>
          <a:lstStyle/>
          <a:p>
            <a:r>
              <a:rPr lang="en-US" altLang="zh-TW" sz="4000" b="1" dirty="0" smtClean="0"/>
              <a:t/>
            </a:r>
            <a:br>
              <a:rPr lang="en-US" altLang="zh-TW" sz="4000" b="1" dirty="0" smtClean="0"/>
            </a:br>
            <a:r>
              <a:rPr lang="en-US" altLang="zh-TW" sz="4000" b="1" dirty="0" smtClean="0"/>
              <a:t/>
            </a:r>
            <a:br>
              <a:rPr lang="en-US" altLang="zh-TW" sz="4000" b="1" dirty="0" smtClean="0"/>
            </a:br>
            <a:r>
              <a:rPr lang="en-US" altLang="zh-TW" sz="4000" b="1" dirty="0" smtClean="0"/>
              <a:t/>
            </a:r>
            <a:br>
              <a:rPr lang="en-US" altLang="zh-TW" sz="4000" b="1" dirty="0" smtClean="0"/>
            </a:br>
            <a:r>
              <a:rPr lang="zh-TW" altLang="en-US" sz="4000" b="1" dirty="0" smtClean="0"/>
              <a:t>強項</a:t>
            </a:r>
            <a:r>
              <a:rPr lang="en-US" altLang="zh-TW" sz="4000" b="1" dirty="0" smtClean="0"/>
              <a:t>2</a:t>
            </a:r>
            <a:r>
              <a:rPr lang="zh-TW" altLang="en-US" sz="4000" b="1" dirty="0" smtClean="0"/>
              <a:t>：勇氣</a:t>
            </a:r>
            <a:endParaRPr lang="en-US" altLang="en-US" sz="4000" b="1" dirty="0" smtClean="0"/>
          </a:p>
        </p:txBody>
      </p:sp>
      <p:sp>
        <p:nvSpPr>
          <p:cNvPr id="15363" name="Rectangle 3"/>
          <p:cNvSpPr>
            <a:spLocks noGrp="1" noChangeArrowheads="1"/>
          </p:cNvSpPr>
          <p:nvPr>
            <p:ph type="body" idx="1"/>
          </p:nvPr>
        </p:nvSpPr>
        <p:spPr>
          <a:xfrm>
            <a:off x="457200" y="1773238"/>
            <a:ext cx="8229600" cy="4352925"/>
          </a:xfrm>
        </p:spPr>
        <p:txBody>
          <a:bodyPr>
            <a:noAutofit/>
          </a:bodyPr>
          <a:lstStyle/>
          <a:p>
            <a:pPr marL="742950" indent="-742950">
              <a:lnSpc>
                <a:spcPct val="120000"/>
              </a:lnSpc>
              <a:spcBef>
                <a:spcPts val="0"/>
              </a:spcBef>
              <a:buFont typeface="+mj-lt"/>
              <a:buAutoNum type="arabicPeriod"/>
              <a:defRPr/>
            </a:pPr>
            <a:r>
              <a:rPr lang="zh-TW" altLang="en-US" sz="3600" b="1" dirty="0" smtClean="0">
                <a:latin typeface="+mn-ea"/>
              </a:rPr>
              <a:t>勇敢</a:t>
            </a:r>
            <a:endParaRPr lang="en-US" altLang="zh-TW" sz="3600" b="1" dirty="0" smtClean="0">
              <a:latin typeface="+mn-ea"/>
            </a:endParaRPr>
          </a:p>
          <a:p>
            <a:pPr marL="742950" indent="-742950">
              <a:lnSpc>
                <a:spcPct val="120000"/>
              </a:lnSpc>
              <a:spcBef>
                <a:spcPts val="0"/>
              </a:spcBef>
              <a:buFont typeface="+mj-lt"/>
              <a:buAutoNum type="arabicPeriod"/>
              <a:defRPr/>
            </a:pPr>
            <a:r>
              <a:rPr lang="zh-TW" altLang="en-US" sz="3600" b="1" dirty="0" smtClean="0">
                <a:latin typeface="+mn-ea"/>
              </a:rPr>
              <a:t>堅毅</a:t>
            </a:r>
            <a:r>
              <a:rPr lang="en-US" altLang="zh-TW" sz="3600" b="1" dirty="0">
                <a:latin typeface="+mn-ea"/>
              </a:rPr>
              <a:t>(</a:t>
            </a:r>
            <a:r>
              <a:rPr lang="zh-TW" altLang="en-US" sz="3600" b="1" dirty="0">
                <a:latin typeface="+mn-ea"/>
              </a:rPr>
              <a:t>堅持、毅力、勤奮</a:t>
            </a:r>
            <a:r>
              <a:rPr lang="en-US" altLang="zh-TW" sz="3600" b="1" dirty="0" smtClean="0">
                <a:latin typeface="+mn-ea"/>
              </a:rPr>
              <a:t>)</a:t>
            </a:r>
          </a:p>
          <a:p>
            <a:pPr marL="742950" indent="-742950">
              <a:lnSpc>
                <a:spcPct val="90000"/>
              </a:lnSpc>
              <a:spcBef>
                <a:spcPct val="0"/>
              </a:spcBef>
              <a:buFont typeface="+mj-lt"/>
              <a:buAutoNum type="arabicPeriod"/>
            </a:pPr>
            <a:r>
              <a:rPr lang="zh-TW" altLang="en-US" sz="3600" b="1" dirty="0" smtClean="0">
                <a:latin typeface="+mn-ea"/>
              </a:rPr>
              <a:t>正直</a:t>
            </a:r>
            <a:r>
              <a:rPr lang="en-US" altLang="zh-TW" sz="3600" b="1" dirty="0" smtClean="0">
                <a:latin typeface="+mn-ea"/>
              </a:rPr>
              <a:t>(</a:t>
            </a:r>
            <a:r>
              <a:rPr lang="zh-TW" altLang="en-US" sz="3600" b="1" dirty="0" smtClean="0">
                <a:latin typeface="+mn-ea"/>
              </a:rPr>
              <a:t>誠實、真摰和真誠</a:t>
            </a:r>
            <a:r>
              <a:rPr lang="en-US" altLang="zh-TW" sz="3600" b="1" dirty="0" smtClean="0">
                <a:latin typeface="+mn-ea"/>
              </a:rPr>
              <a:t>)</a:t>
            </a:r>
            <a:endParaRPr lang="zh-TW" altLang="en-US" sz="3600" b="1" dirty="0" smtClean="0">
              <a:latin typeface="+mn-ea"/>
            </a:endParaRPr>
          </a:p>
          <a:p>
            <a:pPr marL="742950" indent="-742950">
              <a:lnSpc>
                <a:spcPct val="90000"/>
              </a:lnSpc>
              <a:spcBef>
                <a:spcPct val="0"/>
              </a:spcBef>
              <a:buFont typeface="+mj-lt"/>
              <a:buAutoNum type="arabicPeriod"/>
            </a:pPr>
            <a:r>
              <a:rPr lang="zh-TW" altLang="en-US" sz="3600" b="1" dirty="0" smtClean="0">
                <a:latin typeface="+mn-ea"/>
              </a:rPr>
              <a:t>生命力</a:t>
            </a:r>
            <a:r>
              <a:rPr lang="en-US" altLang="zh-TW" sz="3600" b="1" dirty="0" smtClean="0">
                <a:latin typeface="+mn-ea"/>
              </a:rPr>
              <a:t>(</a:t>
            </a:r>
            <a:r>
              <a:rPr lang="zh-TW" altLang="en-US" sz="3600" b="1" dirty="0" smtClean="0">
                <a:latin typeface="+mn-ea"/>
              </a:rPr>
              <a:t>對事物具興緻、熱情和</a:t>
            </a:r>
            <a:endParaRPr lang="en-US" altLang="zh-TW" sz="3600" b="1" dirty="0" smtClean="0">
              <a:latin typeface="+mn-ea"/>
            </a:endParaRPr>
          </a:p>
          <a:p>
            <a:pPr marL="0" indent="0">
              <a:lnSpc>
                <a:spcPct val="90000"/>
              </a:lnSpc>
              <a:spcBef>
                <a:spcPct val="0"/>
              </a:spcBef>
              <a:buNone/>
            </a:pPr>
            <a:r>
              <a:rPr lang="en-US" altLang="zh-TW" sz="3600" b="1" dirty="0">
                <a:latin typeface="+mn-ea"/>
              </a:rPr>
              <a:t> </a:t>
            </a:r>
            <a:r>
              <a:rPr lang="en-US" altLang="zh-TW" sz="3600" b="1" dirty="0" smtClean="0">
                <a:latin typeface="+mn-ea"/>
              </a:rPr>
              <a:t>      </a:t>
            </a:r>
            <a:r>
              <a:rPr lang="zh-TW" altLang="en-US" sz="3600" b="1" dirty="0" smtClean="0">
                <a:latin typeface="+mn-ea"/>
              </a:rPr>
              <a:t>幹勁</a:t>
            </a:r>
            <a:r>
              <a:rPr lang="en-US" altLang="zh-TW" sz="3600" b="1" dirty="0" smtClean="0">
                <a:latin typeface="+mn-ea"/>
              </a:rPr>
              <a:t>)</a:t>
            </a:r>
            <a:br>
              <a:rPr lang="en-US" altLang="zh-TW" sz="3600" b="1" dirty="0" smtClean="0">
                <a:latin typeface="+mn-ea"/>
              </a:rPr>
            </a:br>
            <a:endParaRPr lang="en-US" sz="3600" b="1" dirty="0">
              <a:latin typeface="+mn-ea"/>
            </a:endParaRPr>
          </a:p>
        </p:txBody>
      </p:sp>
    </p:spTree>
    <p:extLst>
      <p:ext uri="{BB962C8B-B14F-4D97-AF65-F5344CB8AC3E}">
        <p14:creationId xmlns:p14="http://schemas.microsoft.com/office/powerpoint/2010/main" val="3378831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altLang="zh-TW" sz="4000" b="1" dirty="0" smtClean="0">
                <a:ea typeface="新細明體" pitchFamily="18" charset="-120"/>
              </a:rPr>
              <a:t/>
            </a:r>
            <a:br>
              <a:rPr lang="en-US" altLang="zh-TW" sz="4000" b="1" dirty="0" smtClean="0">
                <a:ea typeface="新細明體" pitchFamily="18" charset="-120"/>
              </a:rPr>
            </a:br>
            <a:r>
              <a:rPr lang="en-US" altLang="zh-TW" sz="4000" b="1" dirty="0">
                <a:ea typeface="新細明體" pitchFamily="18" charset="-120"/>
              </a:rPr>
              <a:t/>
            </a:r>
            <a:br>
              <a:rPr lang="en-US" altLang="zh-TW" sz="4000" b="1" dirty="0">
                <a:ea typeface="新細明體" pitchFamily="18" charset="-120"/>
              </a:rPr>
            </a:br>
            <a:r>
              <a:rPr lang="en-US" altLang="zh-TW" sz="4000" b="1" dirty="0" smtClean="0">
                <a:ea typeface="新細明體" pitchFamily="18" charset="-120"/>
              </a:rPr>
              <a:t/>
            </a:r>
            <a:br>
              <a:rPr lang="en-US" altLang="zh-TW" sz="4000" b="1" dirty="0" smtClean="0">
                <a:ea typeface="新細明體" pitchFamily="18" charset="-120"/>
              </a:rPr>
            </a:br>
            <a:r>
              <a:rPr lang="zh-TW" altLang="en-US" sz="4000" b="1" dirty="0" smtClean="0">
                <a:ea typeface="新細明體" pitchFamily="18" charset="-120"/>
              </a:rPr>
              <a:t>強項</a:t>
            </a:r>
            <a:r>
              <a:rPr lang="en-US" altLang="zh-TW" sz="4000" b="1" dirty="0" smtClean="0">
                <a:ea typeface="新細明體" pitchFamily="18" charset="-120"/>
              </a:rPr>
              <a:t>3</a:t>
            </a:r>
            <a:r>
              <a:rPr lang="zh-TW" altLang="en-US" sz="4000" b="1" dirty="0" smtClean="0">
                <a:ea typeface="新細明體" pitchFamily="18" charset="-120"/>
              </a:rPr>
              <a:t>：仁愛</a:t>
            </a:r>
            <a:endParaRPr lang="en-US" sz="4000" b="1" dirty="0">
              <a:ea typeface="新細明體" pitchFamily="18" charset="-120"/>
            </a:endParaRPr>
          </a:p>
        </p:txBody>
      </p:sp>
      <p:sp>
        <p:nvSpPr>
          <p:cNvPr id="16387" name="Rectangle 3"/>
          <p:cNvSpPr>
            <a:spLocks noGrp="1" noChangeArrowheads="1"/>
          </p:cNvSpPr>
          <p:nvPr>
            <p:ph type="body" idx="1"/>
          </p:nvPr>
        </p:nvSpPr>
        <p:spPr/>
        <p:txBody>
          <a:bodyPr>
            <a:normAutofit/>
          </a:bodyPr>
          <a:lstStyle/>
          <a:p>
            <a:pPr>
              <a:lnSpc>
                <a:spcPct val="110000"/>
              </a:lnSpc>
              <a:spcBef>
                <a:spcPts val="0"/>
              </a:spcBef>
              <a:buFontTx/>
              <a:buNone/>
            </a:pPr>
            <a:endParaRPr lang="en-US" altLang="zh-TW" sz="3000" b="1" dirty="0" smtClean="0">
              <a:ea typeface="新細明體" pitchFamily="18" charset="-120"/>
            </a:endParaRPr>
          </a:p>
          <a:p>
            <a:pPr>
              <a:lnSpc>
                <a:spcPct val="110000"/>
              </a:lnSpc>
              <a:spcBef>
                <a:spcPts val="0"/>
              </a:spcBef>
              <a:buFontTx/>
              <a:buNone/>
            </a:pPr>
            <a:endParaRPr lang="en-US" altLang="zh-TW" sz="3000" b="1" dirty="0" smtClean="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去</a:t>
            </a:r>
            <a:r>
              <a:rPr lang="zh-TW" altLang="en-US" sz="3600" b="1" dirty="0">
                <a:ea typeface="新細明體" pitchFamily="18" charset="-120"/>
              </a:rPr>
              <a:t>愛和被愛的</a:t>
            </a:r>
            <a:r>
              <a:rPr lang="zh-TW" altLang="en-US" sz="3600" b="1" dirty="0" smtClean="0">
                <a:ea typeface="新細明體" pitchFamily="18" charset="-120"/>
              </a:rPr>
              <a:t>能力</a:t>
            </a:r>
            <a:endParaRPr lang="en-US" altLang="zh-TW" sz="3600" dirty="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仁慈</a:t>
            </a:r>
            <a:r>
              <a:rPr lang="zh-TW" altLang="en-US" sz="3600" b="1" dirty="0">
                <a:ea typeface="新細明體" pitchFamily="18" charset="-120"/>
              </a:rPr>
              <a:t>和寬宏</a:t>
            </a:r>
          </a:p>
          <a:p>
            <a:pPr marL="742950" indent="-742950">
              <a:lnSpc>
                <a:spcPct val="110000"/>
              </a:lnSpc>
              <a:spcBef>
                <a:spcPts val="0"/>
              </a:spcBef>
              <a:buFont typeface="+mj-lt"/>
              <a:buAutoNum type="arabicPeriod"/>
            </a:pPr>
            <a:r>
              <a:rPr lang="zh-TW" altLang="en-US" sz="3600" b="1" dirty="0">
                <a:ea typeface="新細明體" pitchFamily="18" charset="-120"/>
              </a:rPr>
              <a:t>社交智慧</a:t>
            </a:r>
            <a:endParaRPr lang="en-US" altLang="zh-TW" sz="3600" b="1" dirty="0">
              <a:ea typeface="新細明體" pitchFamily="18" charset="-120"/>
            </a:endParaRPr>
          </a:p>
          <a:p>
            <a:pPr>
              <a:lnSpc>
                <a:spcPct val="110000"/>
              </a:lnSpc>
              <a:spcBef>
                <a:spcPts val="0"/>
              </a:spcBef>
              <a:buFontTx/>
              <a:buNone/>
            </a:pPr>
            <a:endParaRPr lang="en-US" sz="2800" dirty="0"/>
          </a:p>
          <a:p>
            <a:pPr>
              <a:lnSpc>
                <a:spcPct val="90000"/>
              </a:lnSpc>
              <a:buFontTx/>
              <a:buNone/>
            </a:pPr>
            <a:endParaRPr lang="en-US" sz="2800" dirty="0"/>
          </a:p>
        </p:txBody>
      </p:sp>
    </p:spTree>
    <p:extLst>
      <p:ext uri="{BB962C8B-B14F-4D97-AF65-F5344CB8AC3E}">
        <p14:creationId xmlns:p14="http://schemas.microsoft.com/office/powerpoint/2010/main" val="2555031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altLang="zh-TW" sz="4000" b="1" dirty="0" smtClean="0">
                <a:ea typeface="新細明體" pitchFamily="18" charset="-120"/>
              </a:rPr>
              <a:t/>
            </a:r>
            <a:br>
              <a:rPr lang="en-US" altLang="zh-TW" sz="4000" b="1" dirty="0" smtClean="0">
                <a:ea typeface="新細明體" pitchFamily="18" charset="-120"/>
              </a:rPr>
            </a:br>
            <a:r>
              <a:rPr lang="en-US" altLang="zh-TW" sz="4000" b="1" dirty="0">
                <a:ea typeface="新細明體" pitchFamily="18" charset="-120"/>
              </a:rPr>
              <a:t/>
            </a:r>
            <a:br>
              <a:rPr lang="en-US" altLang="zh-TW" sz="4000" b="1" dirty="0">
                <a:ea typeface="新細明體" pitchFamily="18" charset="-120"/>
              </a:rPr>
            </a:br>
            <a:r>
              <a:rPr lang="en-US" altLang="zh-TW" sz="4000" b="1" dirty="0" smtClean="0">
                <a:ea typeface="新細明體" pitchFamily="18" charset="-120"/>
              </a:rPr>
              <a:t/>
            </a:r>
            <a:br>
              <a:rPr lang="en-US" altLang="zh-TW" sz="4000" b="1" dirty="0" smtClean="0">
                <a:ea typeface="新細明體" pitchFamily="18" charset="-120"/>
              </a:rPr>
            </a:br>
            <a:r>
              <a:rPr lang="zh-TW" altLang="en-US" sz="4000" b="1" dirty="0" smtClean="0">
                <a:ea typeface="新細明體" pitchFamily="18" charset="-120"/>
              </a:rPr>
              <a:t>強項</a:t>
            </a:r>
            <a:r>
              <a:rPr lang="en-US" altLang="zh-TW" sz="4000" b="1" dirty="0" smtClean="0">
                <a:ea typeface="新細明體" pitchFamily="18" charset="-120"/>
              </a:rPr>
              <a:t>4</a:t>
            </a:r>
            <a:r>
              <a:rPr lang="zh-TW" altLang="en-US" sz="4000" b="1" dirty="0">
                <a:ea typeface="新細明體" pitchFamily="18" charset="-120"/>
              </a:rPr>
              <a:t>：節制</a:t>
            </a:r>
            <a:r>
              <a:rPr lang="zh-TW" altLang="en-US" sz="4000" dirty="0">
                <a:ea typeface="新細明體" pitchFamily="18" charset="-120"/>
              </a:rPr>
              <a:t> </a:t>
            </a:r>
            <a:endParaRPr lang="en-US" sz="4000" dirty="0"/>
          </a:p>
        </p:txBody>
      </p:sp>
      <p:sp>
        <p:nvSpPr>
          <p:cNvPr id="9219" name="Rectangle 3"/>
          <p:cNvSpPr>
            <a:spLocks noGrp="1" noChangeArrowheads="1"/>
          </p:cNvSpPr>
          <p:nvPr>
            <p:ph type="body" idx="1"/>
          </p:nvPr>
        </p:nvSpPr>
        <p:spPr/>
        <p:txBody>
          <a:bodyPr>
            <a:normAutofit/>
          </a:bodyPr>
          <a:lstStyle/>
          <a:p>
            <a:pPr>
              <a:buFontTx/>
              <a:buNone/>
            </a:pPr>
            <a:endParaRPr lang="en-US" altLang="zh-TW" sz="2800" b="1" dirty="0" smtClean="0">
              <a:ea typeface="新細明體" pitchFamily="18" charset="-120"/>
            </a:endParaRPr>
          </a:p>
          <a:p>
            <a:pPr>
              <a:buFontTx/>
              <a:buNone/>
            </a:pPr>
            <a:endParaRPr lang="en-US" altLang="zh-TW" sz="2800" b="1" dirty="0" smtClean="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寬恕</a:t>
            </a:r>
            <a:r>
              <a:rPr lang="zh-TW" altLang="en-US" sz="3600" b="1" dirty="0">
                <a:ea typeface="新細明體" pitchFamily="18" charset="-120"/>
              </a:rPr>
              <a:t>和</a:t>
            </a:r>
            <a:r>
              <a:rPr lang="zh-TW" altLang="en-US" sz="3600" b="1" dirty="0" smtClean="0">
                <a:ea typeface="新細明體" pitchFamily="18" charset="-120"/>
              </a:rPr>
              <a:t>慈悲</a:t>
            </a:r>
            <a:endParaRPr lang="en-US" altLang="zh-TW" sz="3600" dirty="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謙恭</a:t>
            </a:r>
            <a:r>
              <a:rPr lang="zh-TW" altLang="en-US" sz="3600" b="1" dirty="0">
                <a:ea typeface="新細明體" pitchFamily="18" charset="-120"/>
              </a:rPr>
              <a:t>和</a:t>
            </a:r>
            <a:r>
              <a:rPr lang="zh-TW" altLang="en-US" sz="3600" b="1" dirty="0" smtClean="0">
                <a:ea typeface="新細明體" pitchFamily="18" charset="-120"/>
              </a:rPr>
              <a:t>謙遜</a:t>
            </a:r>
            <a:endParaRPr lang="en-US" altLang="zh-TW" sz="3600" dirty="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自我</a:t>
            </a:r>
            <a:r>
              <a:rPr lang="zh-TW" altLang="en-US" sz="3600" b="1" dirty="0">
                <a:ea typeface="新細明體" pitchFamily="18" charset="-120"/>
              </a:rPr>
              <a:t>控制與自我</a:t>
            </a:r>
            <a:r>
              <a:rPr lang="zh-TW" altLang="en-US" sz="3600" b="1" dirty="0" smtClean="0">
                <a:ea typeface="新細明體" pitchFamily="18" charset="-120"/>
              </a:rPr>
              <a:t>規範</a:t>
            </a:r>
            <a:endParaRPr lang="en-US" altLang="zh-TW" sz="3600" dirty="0" smtClean="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小心</a:t>
            </a:r>
            <a:r>
              <a:rPr lang="en-US" altLang="zh-TW" sz="3600" b="1" dirty="0">
                <a:ea typeface="新細明體" pitchFamily="18" charset="-120"/>
              </a:rPr>
              <a:t>(</a:t>
            </a:r>
            <a:r>
              <a:rPr lang="zh-TW" altLang="en-US" sz="3600" b="1" dirty="0">
                <a:ea typeface="新細明體" pitchFamily="18" charset="-120"/>
              </a:rPr>
              <a:t>審慎和慎重</a:t>
            </a:r>
            <a:r>
              <a:rPr lang="en-US" altLang="zh-TW" sz="3600" b="1" dirty="0">
                <a:ea typeface="新細明體" pitchFamily="18" charset="-120"/>
              </a:rPr>
              <a:t>)</a:t>
            </a:r>
            <a:r>
              <a:rPr lang="en-US" altLang="zh-TW" sz="3600" dirty="0">
                <a:ea typeface="新細明體" pitchFamily="18" charset="-120"/>
              </a:rPr>
              <a:t/>
            </a:r>
            <a:br>
              <a:rPr lang="en-US" altLang="zh-TW" sz="3600" dirty="0">
                <a:ea typeface="新細明體" pitchFamily="18" charset="-120"/>
              </a:rPr>
            </a:br>
            <a:endParaRPr lang="en-US" sz="3600" dirty="0">
              <a:ea typeface="新細明體" pitchFamily="18" charset="-120"/>
            </a:endParaRPr>
          </a:p>
        </p:txBody>
      </p:sp>
    </p:spTree>
    <p:extLst>
      <p:ext uri="{BB962C8B-B14F-4D97-AF65-F5344CB8AC3E}">
        <p14:creationId xmlns:p14="http://schemas.microsoft.com/office/powerpoint/2010/main" val="309220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ltLang="zh-TW" sz="4000" b="1" dirty="0" smtClean="0">
                <a:ea typeface="新細明體" pitchFamily="18" charset="-120"/>
              </a:rPr>
              <a:t/>
            </a:r>
            <a:br>
              <a:rPr lang="en-US" altLang="zh-TW" sz="4000" b="1" dirty="0" smtClean="0">
                <a:ea typeface="新細明體" pitchFamily="18" charset="-120"/>
              </a:rPr>
            </a:br>
            <a:r>
              <a:rPr lang="en-US" altLang="zh-TW" sz="4000" b="1" dirty="0" smtClean="0">
                <a:ea typeface="新細明體" pitchFamily="18" charset="-120"/>
              </a:rPr>
              <a:t/>
            </a:r>
            <a:br>
              <a:rPr lang="en-US" altLang="zh-TW" sz="4000" b="1" dirty="0" smtClean="0">
                <a:ea typeface="新細明體" pitchFamily="18" charset="-120"/>
              </a:rPr>
            </a:br>
            <a:r>
              <a:rPr lang="zh-TW" altLang="en-US" sz="4000" b="1" dirty="0" smtClean="0">
                <a:ea typeface="新細明體" pitchFamily="18" charset="-120"/>
              </a:rPr>
              <a:t>強項</a:t>
            </a:r>
            <a:r>
              <a:rPr lang="en-US" altLang="zh-TW" sz="4000" b="1" dirty="0" smtClean="0">
                <a:ea typeface="新細明體" pitchFamily="18" charset="-120"/>
              </a:rPr>
              <a:t>5</a:t>
            </a:r>
            <a:r>
              <a:rPr lang="zh-TW" altLang="en-US" sz="4000" b="1" dirty="0">
                <a:ea typeface="新細明體" pitchFamily="18" charset="-120"/>
              </a:rPr>
              <a:t>：靈性及</a:t>
            </a:r>
            <a:r>
              <a:rPr lang="zh-TW" altLang="en-US" sz="4000" b="1" dirty="0" smtClean="0">
                <a:ea typeface="新細明體" pitchFamily="18" charset="-120"/>
              </a:rPr>
              <a:t>超越</a:t>
            </a:r>
            <a:endParaRPr lang="en-US" sz="4000" b="1" dirty="0">
              <a:ea typeface="新細明體" pitchFamily="18" charset="-120"/>
            </a:endParaRPr>
          </a:p>
        </p:txBody>
      </p:sp>
      <p:sp>
        <p:nvSpPr>
          <p:cNvPr id="11267" name="Rectangle 3"/>
          <p:cNvSpPr>
            <a:spLocks noGrp="1" noChangeArrowheads="1"/>
          </p:cNvSpPr>
          <p:nvPr>
            <p:ph type="body" idx="1"/>
          </p:nvPr>
        </p:nvSpPr>
        <p:spPr>
          <a:xfrm>
            <a:off x="457200" y="1988840"/>
            <a:ext cx="8229600" cy="4137323"/>
          </a:xfrm>
        </p:spPr>
        <p:txBody>
          <a:bodyPr>
            <a:noAutofit/>
          </a:bodyPr>
          <a:lstStyle/>
          <a:p>
            <a:pPr marL="742950" indent="-742950">
              <a:spcBef>
                <a:spcPts val="0"/>
              </a:spcBef>
              <a:buFont typeface="+mj-lt"/>
              <a:buAutoNum type="arabicPeriod"/>
            </a:pPr>
            <a:r>
              <a:rPr lang="zh-TW" altLang="en-US" sz="3600" b="1" dirty="0" smtClean="0">
                <a:ea typeface="新細明體" pitchFamily="18" charset="-120"/>
              </a:rPr>
              <a:t>對美麗和卓越的欣賞</a:t>
            </a:r>
            <a:endParaRPr lang="en-US" altLang="zh-TW" sz="3600" dirty="0">
              <a:ea typeface="新細明體" pitchFamily="18" charset="-120"/>
            </a:endParaRPr>
          </a:p>
          <a:p>
            <a:pPr marL="742950" indent="-742950">
              <a:spcBef>
                <a:spcPts val="0"/>
              </a:spcBef>
              <a:buFont typeface="+mj-lt"/>
              <a:buAutoNum type="arabicPeriod"/>
            </a:pPr>
            <a:r>
              <a:rPr lang="zh-TW" altLang="en-US" sz="3600" b="1" dirty="0" smtClean="0">
                <a:ea typeface="新細明體" pitchFamily="18" charset="-120"/>
              </a:rPr>
              <a:t>感恩</a:t>
            </a:r>
            <a:endParaRPr lang="en-US" altLang="zh-TW" sz="3600" b="1" dirty="0" smtClean="0">
              <a:ea typeface="新細明體" pitchFamily="18" charset="-120"/>
            </a:endParaRPr>
          </a:p>
          <a:p>
            <a:pPr marL="742950" indent="-742950">
              <a:buFont typeface="+mj-lt"/>
              <a:buAutoNum type="arabicPeriod"/>
            </a:pPr>
            <a:r>
              <a:rPr lang="zh-TW" altLang="en-US" sz="3600" b="1" dirty="0" smtClean="0">
                <a:ea typeface="新細明體" pitchFamily="18" charset="-120"/>
              </a:rPr>
              <a:t>希望</a:t>
            </a:r>
            <a:r>
              <a:rPr lang="zh-TW" altLang="en-US" sz="3600" b="1" dirty="0">
                <a:ea typeface="新細明體" pitchFamily="18" charset="-120"/>
              </a:rPr>
              <a:t>、樂觀感和未來</a:t>
            </a:r>
            <a:r>
              <a:rPr lang="zh-TW" altLang="en-US" sz="3600" b="1" dirty="0" smtClean="0">
                <a:ea typeface="新細明體" pitchFamily="18" charset="-120"/>
              </a:rPr>
              <a:t>意識</a:t>
            </a:r>
            <a:endParaRPr lang="en-US" altLang="zh-TW" sz="3600" dirty="0" smtClean="0">
              <a:ea typeface="新細明體" pitchFamily="18" charset="-120"/>
            </a:endParaRPr>
          </a:p>
          <a:p>
            <a:pPr marL="742950" indent="-742950">
              <a:buFont typeface="+mj-lt"/>
              <a:buAutoNum type="arabicPeriod"/>
            </a:pPr>
            <a:r>
              <a:rPr lang="zh-TW" altLang="en-US" sz="3600" b="1" dirty="0" smtClean="0">
                <a:ea typeface="新細明體" pitchFamily="18" charset="-120"/>
              </a:rPr>
              <a:t>幽默感</a:t>
            </a:r>
            <a:endParaRPr lang="en-US" altLang="zh-TW" sz="3600" b="1" dirty="0" smtClean="0">
              <a:ea typeface="新細明體" pitchFamily="18" charset="-120"/>
            </a:endParaRPr>
          </a:p>
          <a:p>
            <a:pPr marL="742950" indent="-742950">
              <a:buFont typeface="+mj-lt"/>
              <a:buAutoNum type="arabicPeriod"/>
            </a:pPr>
            <a:r>
              <a:rPr lang="zh-TW" altLang="en-US" sz="3600" b="1" dirty="0">
                <a:ea typeface="新細明體" pitchFamily="18" charset="-120"/>
              </a:rPr>
              <a:t>靈修</a:t>
            </a:r>
            <a:r>
              <a:rPr lang="zh-TW" altLang="en-US" sz="3600" b="1" dirty="0" smtClean="0">
                <a:ea typeface="新細明體" pitchFamily="18" charset="-120"/>
              </a:rPr>
              <a:t>性</a:t>
            </a:r>
            <a:r>
              <a:rPr lang="zh-TW" altLang="en-US" sz="3600" dirty="0">
                <a:ea typeface="新細明體" pitchFamily="18" charset="-120"/>
              </a:rPr>
              <a:t/>
            </a:r>
            <a:br>
              <a:rPr lang="zh-TW" altLang="en-US" sz="3600" dirty="0">
                <a:ea typeface="新細明體" pitchFamily="18" charset="-120"/>
              </a:rPr>
            </a:br>
            <a:r>
              <a:rPr lang="zh-TW" altLang="en-US" sz="2800" dirty="0">
                <a:ea typeface="新細明體" pitchFamily="18" charset="-120"/>
              </a:rPr>
              <a:t/>
            </a:r>
            <a:br>
              <a:rPr lang="zh-TW" altLang="en-US" sz="2800" dirty="0">
                <a:ea typeface="新細明體" pitchFamily="18" charset="-120"/>
              </a:rPr>
            </a:br>
            <a:r>
              <a:rPr lang="zh-TW" altLang="en-US" sz="2800" dirty="0" smtClean="0">
                <a:ea typeface="新細明體" pitchFamily="18" charset="-120"/>
              </a:rPr>
              <a:t/>
            </a:r>
            <a:br>
              <a:rPr lang="zh-TW" altLang="en-US" sz="2800" dirty="0" smtClean="0">
                <a:ea typeface="新細明體" pitchFamily="18" charset="-120"/>
              </a:rPr>
            </a:br>
            <a:endParaRPr lang="en-US" sz="2800" dirty="0">
              <a:ea typeface="新細明體" pitchFamily="18" charset="-120"/>
            </a:endParaRPr>
          </a:p>
        </p:txBody>
      </p:sp>
    </p:spTree>
    <p:extLst>
      <p:ext uri="{BB962C8B-B14F-4D97-AF65-F5344CB8AC3E}">
        <p14:creationId xmlns:p14="http://schemas.microsoft.com/office/powerpoint/2010/main" val="149704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zh-TW" sz="4000" b="1" dirty="0" smtClean="0">
                <a:ea typeface="新細明體" pitchFamily="18" charset="-120"/>
              </a:rPr>
              <a:t/>
            </a:r>
            <a:br>
              <a:rPr lang="en-US" altLang="zh-TW" sz="4000" b="1" dirty="0" smtClean="0">
                <a:ea typeface="新細明體" pitchFamily="18" charset="-120"/>
              </a:rPr>
            </a:br>
            <a:r>
              <a:rPr lang="en-US" altLang="zh-TW" sz="4000" b="1" dirty="0" smtClean="0">
                <a:ea typeface="新細明體" pitchFamily="18" charset="-120"/>
              </a:rPr>
              <a:t/>
            </a:r>
            <a:br>
              <a:rPr lang="en-US" altLang="zh-TW" sz="4000" b="1" dirty="0" smtClean="0">
                <a:ea typeface="新細明體" pitchFamily="18" charset="-120"/>
              </a:rPr>
            </a:br>
            <a:r>
              <a:rPr lang="en-US" altLang="zh-TW" sz="4000" b="1" dirty="0">
                <a:ea typeface="新細明體" pitchFamily="18" charset="-120"/>
              </a:rPr>
              <a:t/>
            </a:r>
            <a:br>
              <a:rPr lang="en-US" altLang="zh-TW" sz="4000" b="1" dirty="0">
                <a:ea typeface="新細明體" pitchFamily="18" charset="-120"/>
              </a:rPr>
            </a:br>
            <a:r>
              <a:rPr lang="zh-TW" altLang="en-US" sz="4000" b="1" dirty="0" smtClean="0">
                <a:ea typeface="新細明體" pitchFamily="18" charset="-120"/>
              </a:rPr>
              <a:t>強項</a:t>
            </a:r>
            <a:r>
              <a:rPr lang="en-US" altLang="zh-TW" sz="4000" b="1" dirty="0" smtClean="0">
                <a:ea typeface="新細明體" pitchFamily="18" charset="-120"/>
              </a:rPr>
              <a:t>6</a:t>
            </a:r>
            <a:r>
              <a:rPr lang="zh-TW" altLang="en-US" sz="4000" b="1" dirty="0" smtClean="0">
                <a:ea typeface="新細明體" pitchFamily="18" charset="-120"/>
              </a:rPr>
              <a:t>：</a:t>
            </a:r>
            <a:r>
              <a:rPr lang="zh-TW" altLang="en-US" sz="4000" b="1" dirty="0">
                <a:ea typeface="新細明體" pitchFamily="18" charset="-120"/>
              </a:rPr>
              <a:t>公</a:t>
            </a:r>
            <a:r>
              <a:rPr lang="zh-TW" altLang="en-US" sz="4000" b="1" dirty="0" smtClean="0">
                <a:ea typeface="新細明體" pitchFamily="18" charset="-120"/>
              </a:rPr>
              <a:t>義</a:t>
            </a:r>
            <a:endParaRPr lang="en-US" sz="4000" b="1" dirty="0">
              <a:ea typeface="新細明體" pitchFamily="18" charset="-120"/>
            </a:endParaRPr>
          </a:p>
        </p:txBody>
      </p:sp>
      <p:sp>
        <p:nvSpPr>
          <p:cNvPr id="17411" name="Rectangle 3"/>
          <p:cNvSpPr>
            <a:spLocks noGrp="1" noChangeArrowheads="1"/>
          </p:cNvSpPr>
          <p:nvPr>
            <p:ph type="body" idx="1"/>
          </p:nvPr>
        </p:nvSpPr>
        <p:spPr/>
        <p:txBody>
          <a:bodyPr>
            <a:normAutofit/>
          </a:bodyPr>
          <a:lstStyle/>
          <a:p>
            <a:pPr>
              <a:spcBef>
                <a:spcPts val="0"/>
              </a:spcBef>
              <a:buFontTx/>
              <a:buNone/>
            </a:pPr>
            <a:endParaRPr lang="en-US" altLang="zh-TW" sz="2800" dirty="0" smtClean="0">
              <a:ea typeface="新細明體" pitchFamily="18" charset="-120"/>
            </a:endParaRPr>
          </a:p>
          <a:p>
            <a:pPr>
              <a:spcBef>
                <a:spcPts val="0"/>
              </a:spcBef>
              <a:buFontTx/>
              <a:buNone/>
            </a:pPr>
            <a:endParaRPr lang="en-US" altLang="zh-TW" sz="2800" dirty="0" smtClean="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公民</a:t>
            </a:r>
            <a:r>
              <a:rPr lang="zh-TW" altLang="en-US" sz="3600" b="1" dirty="0">
                <a:ea typeface="新細明體" pitchFamily="18" charset="-120"/>
              </a:rPr>
              <a:t>感、團隊精神和</a:t>
            </a:r>
            <a:r>
              <a:rPr lang="zh-TW" altLang="en-US" sz="3600" b="1" dirty="0" smtClean="0">
                <a:ea typeface="新細明體" pitchFamily="18" charset="-120"/>
              </a:rPr>
              <a:t>忠心</a:t>
            </a:r>
            <a:endParaRPr lang="en-US" altLang="zh-TW" sz="3600" dirty="0">
              <a:ea typeface="新細明體" pitchFamily="18" charset="-120"/>
            </a:endParaRPr>
          </a:p>
          <a:p>
            <a:pPr marL="742950" indent="-742950">
              <a:lnSpc>
                <a:spcPct val="110000"/>
              </a:lnSpc>
              <a:spcBef>
                <a:spcPts val="0"/>
              </a:spcBef>
              <a:buFont typeface="+mj-lt"/>
              <a:buAutoNum type="arabicPeriod"/>
            </a:pPr>
            <a:r>
              <a:rPr lang="zh-TW" altLang="en-US" sz="3600" b="1" dirty="0" smtClean="0">
                <a:ea typeface="新細明體" pitchFamily="18" charset="-120"/>
              </a:rPr>
              <a:t>不偏不倚</a:t>
            </a:r>
            <a:r>
              <a:rPr lang="zh-TW" altLang="en-US" sz="3600" b="1" dirty="0">
                <a:ea typeface="新細明體" pitchFamily="18" charset="-120"/>
              </a:rPr>
              <a:t>、公平和</a:t>
            </a:r>
            <a:r>
              <a:rPr lang="zh-TW" altLang="en-US" sz="3600" b="1" dirty="0" smtClean="0">
                <a:ea typeface="新細明體" pitchFamily="18" charset="-120"/>
              </a:rPr>
              <a:t>公正</a:t>
            </a:r>
            <a:endParaRPr lang="en-US" altLang="zh-TW" sz="3600" dirty="0">
              <a:ea typeface="新細明體" pitchFamily="18" charset="-120"/>
            </a:endParaRPr>
          </a:p>
          <a:p>
            <a:pPr marL="742950" indent="-742950">
              <a:lnSpc>
                <a:spcPct val="110000"/>
              </a:lnSpc>
              <a:spcBef>
                <a:spcPts val="0"/>
              </a:spcBef>
              <a:buFont typeface="+mj-lt"/>
              <a:buAutoNum type="arabicPeriod"/>
            </a:pPr>
            <a:r>
              <a:rPr lang="zh-TW" altLang="en-US" sz="3600" b="1" dirty="0">
                <a:ea typeface="新細明體" pitchFamily="18" charset="-120"/>
              </a:rPr>
              <a:t>領導才能</a:t>
            </a:r>
            <a:endParaRPr lang="en-US" sz="3600" dirty="0"/>
          </a:p>
        </p:txBody>
      </p:sp>
    </p:spTree>
    <p:extLst>
      <p:ext uri="{BB962C8B-B14F-4D97-AF65-F5344CB8AC3E}">
        <p14:creationId xmlns:p14="http://schemas.microsoft.com/office/powerpoint/2010/main" val="381123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764"/>
            <a:ext cx="8229600" cy="1143000"/>
          </a:xfrm>
        </p:spPr>
        <p:txBody>
          <a:bodyPr/>
          <a:lstStyle/>
          <a:p>
            <a:r>
              <a:rPr lang="zh-CN" altLang="en-US" b="1" dirty="0" smtClean="0"/>
              <a:t>性格優點的結構</a:t>
            </a:r>
            <a:endParaRPr lang="en-US" b="1" dirty="0"/>
          </a:p>
        </p:txBody>
      </p:sp>
      <p:sp>
        <p:nvSpPr>
          <p:cNvPr id="4" name="Content Placeholder 3"/>
          <p:cNvSpPr>
            <a:spLocks noGrp="1"/>
          </p:cNvSpPr>
          <p:nvPr>
            <p:ph idx="1"/>
          </p:nvPr>
        </p:nvSpPr>
        <p:spPr>
          <a:xfrm>
            <a:off x="323528" y="1124744"/>
            <a:ext cx="8363272" cy="5472608"/>
          </a:xfrm>
        </p:spPr>
        <p:txBody>
          <a:bodyPr>
            <a:normAutofit fontScale="40000" lnSpcReduction="20000"/>
          </a:bodyPr>
          <a:lstStyle/>
          <a:p>
            <a:pPr marL="0" indent="0">
              <a:buNone/>
            </a:pPr>
            <a:r>
              <a:rPr lang="en-US" sz="2400" dirty="0" smtClean="0">
                <a:latin typeface="Times New Roman" panose="02020603050405020304" pitchFamily="18" charset="0"/>
                <a:cs typeface="Times New Roman" panose="02020603050405020304" pitchFamily="18" charset="0"/>
              </a:rPr>
              <a:t>                                               </a:t>
            </a:r>
            <a:endParaRPr lang="en-US" altLang="zh-CN" sz="2400" dirty="0" smtClean="0">
              <a:latin typeface="Times New Roman" panose="02020603050405020304" pitchFamily="18" charset="0"/>
              <a:cs typeface="Times New Roman" panose="02020603050405020304" pitchFamily="18" charset="0"/>
            </a:endParaRPr>
          </a:p>
          <a:p>
            <a:pPr marL="0" indent="0">
              <a:buNone/>
            </a:pPr>
            <a:r>
              <a:rPr lang="en-US" altLang="zh-CN" sz="3400" b="1" dirty="0" smtClean="0">
                <a:latin typeface="Times New Roman" panose="02020603050405020304" pitchFamily="18" charset="0"/>
                <a:cs typeface="Times New Roman" panose="02020603050405020304" pitchFamily="18" charset="0"/>
              </a:rPr>
              <a:t>                                                                              </a:t>
            </a:r>
            <a:r>
              <a:rPr lang="zh-CN" altLang="en-US" sz="5100" b="1" dirty="0" smtClean="0">
                <a:latin typeface="Times New Roman" panose="02020603050405020304" pitchFamily="18" charset="0"/>
                <a:cs typeface="Times New Roman" panose="02020603050405020304" pitchFamily="18" charset="0"/>
              </a:rPr>
              <a:t>情感</a:t>
            </a:r>
            <a:endParaRPr lang="en-US" altLang="zh-CN" sz="5100" b="1" dirty="0" smtClean="0">
              <a:latin typeface="Times New Roman" panose="02020603050405020304" pitchFamily="18" charset="0"/>
              <a:cs typeface="Times New Roman" panose="02020603050405020304" pitchFamily="18" charset="0"/>
            </a:endParaRPr>
          </a:p>
          <a:p>
            <a:pPr marL="0" indent="0">
              <a:buNone/>
            </a:pPr>
            <a:r>
              <a:rPr lang="en-US" sz="5100" dirty="0" smtClean="0">
                <a:latin typeface="Times New Roman" panose="02020603050405020304" pitchFamily="18" charset="0"/>
                <a:cs typeface="Times New Roman" panose="02020603050405020304" pitchFamily="18" charset="0"/>
              </a:rPr>
              <a:t>                                                         </a:t>
            </a:r>
            <a:r>
              <a:rPr lang="zh-CN" altLang="en-US" sz="3400" dirty="0" smtClean="0">
                <a:latin typeface="Times New Roman" panose="02020603050405020304" pitchFamily="18" charset="0"/>
                <a:cs typeface="Times New Roman" panose="02020603050405020304" pitchFamily="18" charset="0"/>
              </a:rPr>
              <a:t>               </a:t>
            </a:r>
            <a:r>
              <a:rPr lang="zh-CN" altLang="en-US" sz="5100" b="1" dirty="0" smtClean="0">
                <a:latin typeface="Times New Roman" panose="02020603050405020304" pitchFamily="18" charset="0"/>
                <a:cs typeface="Times New Roman" panose="02020603050405020304" pitchFamily="18" charset="0"/>
              </a:rPr>
              <a:t>善良</a:t>
            </a:r>
            <a:r>
              <a:rPr lang="en-US" altLang="zh-CN" sz="5100" b="1" dirty="0" smtClean="0">
                <a:latin typeface="Times New Roman" panose="02020603050405020304" pitchFamily="18" charset="0"/>
                <a:cs typeface="Times New Roman" panose="02020603050405020304" pitchFamily="18" charset="0"/>
              </a:rPr>
              <a:t>/</a:t>
            </a:r>
            <a:r>
              <a:rPr lang="zh-CN" altLang="en-US" sz="5100" b="1" dirty="0" smtClean="0">
                <a:latin typeface="Times New Roman" panose="02020603050405020304" pitchFamily="18" charset="0"/>
                <a:cs typeface="Times New Roman" panose="02020603050405020304" pitchFamily="18" charset="0"/>
              </a:rPr>
              <a:t>利他</a:t>
            </a:r>
            <a:endParaRPr lang="en-US" altLang="zh-CN" sz="5100" b="1" dirty="0">
              <a:latin typeface="Times New Roman" panose="02020603050405020304" pitchFamily="18" charset="0"/>
              <a:cs typeface="Times New Roman" panose="02020603050405020304" pitchFamily="18" charset="0"/>
            </a:endParaRPr>
          </a:p>
          <a:p>
            <a:pPr marL="0" indent="0">
              <a:buNone/>
            </a:pPr>
            <a:r>
              <a:rPr lang="zh-CN" altLang="en-US" sz="5100" dirty="0" smtClean="0">
                <a:latin typeface="Times New Roman" panose="02020603050405020304" pitchFamily="18" charset="0"/>
                <a:cs typeface="Times New Roman" panose="02020603050405020304" pitchFamily="18" charset="0"/>
              </a:rPr>
              <a:t>                                                                           </a:t>
            </a:r>
            <a:r>
              <a:rPr lang="zh-CN" altLang="en-US" sz="5100" b="1" dirty="0" smtClean="0">
                <a:latin typeface="Times New Roman" panose="02020603050405020304" pitchFamily="18" charset="0"/>
                <a:cs typeface="Times New Roman" panose="02020603050405020304" pitchFamily="18" charset="0"/>
              </a:rPr>
              <a:t>愛    寬恕  </a:t>
            </a:r>
            <a:endParaRPr lang="en-US" altLang="zh-CN" sz="5100" b="1" dirty="0">
              <a:latin typeface="Times New Roman" panose="02020603050405020304" pitchFamily="18" charset="0"/>
              <a:cs typeface="Times New Roman" panose="02020603050405020304" pitchFamily="18" charset="0"/>
            </a:endParaRPr>
          </a:p>
          <a:p>
            <a:pPr marL="0" indent="0">
              <a:buNone/>
            </a:pPr>
            <a:r>
              <a:rPr lang="en-US" altLang="zh-CN" sz="5100" b="1" dirty="0" smtClean="0">
                <a:latin typeface="Times New Roman" panose="02020603050405020304" pitchFamily="18" charset="0"/>
                <a:cs typeface="Times New Roman" panose="02020603050405020304" pitchFamily="18" charset="0"/>
              </a:rPr>
              <a:t>                                                                                  </a:t>
            </a:r>
            <a:r>
              <a:rPr lang="zh-CN" altLang="en-US" sz="5100" b="1" dirty="0" smtClean="0">
                <a:latin typeface="Times New Roman" panose="02020603050405020304" pitchFamily="18" charset="0"/>
                <a:cs typeface="Times New Roman" panose="02020603050405020304" pitchFamily="18" charset="0"/>
              </a:rPr>
              <a:t>感恩</a:t>
            </a:r>
            <a:endParaRPr lang="en-US" altLang="zh-CN" sz="5100" b="1" dirty="0" smtClean="0">
              <a:latin typeface="Times New Roman" panose="02020603050405020304" pitchFamily="18" charset="0"/>
              <a:cs typeface="Times New Roman" panose="02020603050405020304" pitchFamily="18" charset="0"/>
            </a:endParaRPr>
          </a:p>
          <a:p>
            <a:pPr marL="0" indent="0">
              <a:buNone/>
            </a:pPr>
            <a:r>
              <a:rPr lang="en-US" altLang="zh-CN" sz="5100" b="1" dirty="0" smtClean="0">
                <a:latin typeface="Times New Roman" panose="02020603050405020304" pitchFamily="18" charset="0"/>
                <a:cs typeface="Times New Roman" panose="02020603050405020304" pitchFamily="18" charset="0"/>
              </a:rPr>
              <a:t>                                   </a:t>
            </a:r>
            <a:r>
              <a:rPr lang="zh-CN" altLang="en-US" sz="5100" b="1" dirty="0" smtClean="0">
                <a:latin typeface="Times New Roman" panose="02020603050405020304" pitchFamily="18" charset="0"/>
                <a:cs typeface="Times New Roman" panose="02020603050405020304" pitchFamily="18" charset="0"/>
              </a:rPr>
              <a:t>希望</a:t>
            </a:r>
            <a:endParaRPr lang="en-US" altLang="zh-CN" sz="5100" b="1" dirty="0" smtClean="0">
              <a:latin typeface="Times New Roman" panose="02020603050405020304" pitchFamily="18" charset="0"/>
              <a:cs typeface="Times New Roman" panose="02020603050405020304" pitchFamily="18" charset="0"/>
            </a:endParaRPr>
          </a:p>
          <a:p>
            <a:pPr marL="0" indent="0">
              <a:buNone/>
            </a:pPr>
            <a:endParaRPr lang="en-US" altLang="zh-CN" sz="5100" b="1" dirty="0">
              <a:latin typeface="Times New Roman" panose="02020603050405020304" pitchFamily="18" charset="0"/>
              <a:cs typeface="Times New Roman" panose="02020603050405020304" pitchFamily="18" charset="0"/>
            </a:endParaRPr>
          </a:p>
          <a:p>
            <a:pPr marL="0" indent="0">
              <a:buNone/>
            </a:pPr>
            <a:endParaRPr lang="en-US" altLang="zh-CN" sz="5100" b="1" dirty="0" smtClean="0">
              <a:latin typeface="Times New Roman" panose="02020603050405020304" pitchFamily="18" charset="0"/>
              <a:cs typeface="Times New Roman" panose="02020603050405020304" pitchFamily="18" charset="0"/>
            </a:endParaRPr>
          </a:p>
          <a:p>
            <a:pPr marL="0" indent="0">
              <a:buNone/>
            </a:pPr>
            <a:endParaRPr lang="en-US" altLang="zh-CN" sz="5100" b="1" dirty="0">
              <a:latin typeface="Times New Roman" panose="02020603050405020304" pitchFamily="18" charset="0"/>
              <a:cs typeface="Times New Roman" panose="02020603050405020304" pitchFamily="18" charset="0"/>
            </a:endParaRPr>
          </a:p>
          <a:p>
            <a:pPr marL="0" indent="0">
              <a:buNone/>
            </a:pPr>
            <a:r>
              <a:rPr lang="zh-CN" altLang="en-US" sz="5100" b="1" dirty="0" smtClean="0">
                <a:latin typeface="Times New Roman" panose="02020603050405020304" pitchFamily="18" charset="0"/>
                <a:cs typeface="Times New Roman" panose="02020603050405020304" pitchFamily="18" charset="0"/>
              </a:rPr>
              <a:t>自我                                                                                                       人際</a:t>
            </a:r>
            <a:endParaRPr lang="en-US" altLang="zh-CN" sz="5100" b="1" dirty="0" smtClean="0">
              <a:latin typeface="Times New Roman" panose="02020603050405020304" pitchFamily="18" charset="0"/>
              <a:cs typeface="Times New Roman" panose="02020603050405020304" pitchFamily="18" charset="0"/>
            </a:endParaRPr>
          </a:p>
          <a:p>
            <a:pPr marL="0" indent="0">
              <a:buNone/>
            </a:pPr>
            <a:endParaRPr lang="en-US" sz="5100" b="1" dirty="0" smtClean="0">
              <a:latin typeface="Times New Roman" panose="02020603050405020304" pitchFamily="18" charset="0"/>
              <a:cs typeface="Times New Roman" panose="02020603050405020304" pitchFamily="18" charset="0"/>
            </a:endParaRPr>
          </a:p>
          <a:p>
            <a:pPr marL="0" indent="0">
              <a:buNone/>
            </a:pPr>
            <a:r>
              <a:rPr lang="zh-CN" altLang="en-US" sz="5100" b="1" dirty="0" smtClean="0">
                <a:latin typeface="Times New Roman" panose="02020603050405020304" pitchFamily="18" charset="0"/>
                <a:cs typeface="Times New Roman" panose="02020603050405020304" pitchFamily="18" charset="0"/>
              </a:rPr>
              <a:t>                    創意                                                        真誠</a:t>
            </a:r>
            <a:r>
              <a:rPr lang="en-US" altLang="zh-CN" sz="5100" b="1" dirty="0" smtClean="0">
                <a:latin typeface="Times New Roman" panose="02020603050405020304" pitchFamily="18" charset="0"/>
                <a:cs typeface="Times New Roman" panose="02020603050405020304" pitchFamily="18" charset="0"/>
              </a:rPr>
              <a:t>/</a:t>
            </a:r>
            <a:r>
              <a:rPr lang="zh-CN" altLang="en-US" sz="5100" b="1" dirty="0" smtClean="0">
                <a:latin typeface="Times New Roman" panose="02020603050405020304" pitchFamily="18" charset="0"/>
                <a:cs typeface="Times New Roman" panose="02020603050405020304" pitchFamily="18" charset="0"/>
              </a:rPr>
              <a:t>誠實</a:t>
            </a:r>
            <a:endParaRPr lang="en-US" altLang="zh-CN" sz="5100" b="1" dirty="0" smtClean="0">
              <a:latin typeface="Times New Roman" panose="02020603050405020304" pitchFamily="18" charset="0"/>
              <a:cs typeface="Times New Roman" panose="02020603050405020304" pitchFamily="18" charset="0"/>
            </a:endParaRPr>
          </a:p>
          <a:p>
            <a:pPr marL="0" indent="0">
              <a:buNone/>
            </a:pPr>
            <a:r>
              <a:rPr lang="zh-CN" altLang="en-US" sz="5100" b="1" dirty="0" smtClean="0">
                <a:latin typeface="Times New Roman" panose="02020603050405020304" pitchFamily="18" charset="0"/>
                <a:cs typeface="Times New Roman" panose="02020603050405020304" pitchFamily="18" charset="0"/>
              </a:rPr>
              <a:t>                    勇敢                                             </a:t>
            </a:r>
            <a:endParaRPr lang="en-US" altLang="zh-CN" sz="5100" b="1" dirty="0" smtClean="0">
              <a:latin typeface="Times New Roman" panose="02020603050405020304" pitchFamily="18" charset="0"/>
              <a:cs typeface="Times New Roman" panose="02020603050405020304" pitchFamily="18" charset="0"/>
            </a:endParaRPr>
          </a:p>
          <a:p>
            <a:pPr marL="0" indent="0">
              <a:buNone/>
            </a:pPr>
            <a:r>
              <a:rPr lang="en-US" sz="5100" b="1" dirty="0">
                <a:latin typeface="Times New Roman" panose="02020603050405020304" pitchFamily="18" charset="0"/>
                <a:cs typeface="Times New Roman" panose="02020603050405020304" pitchFamily="18" charset="0"/>
              </a:rPr>
              <a:t> </a:t>
            </a:r>
            <a:r>
              <a:rPr lang="en-US" sz="5100" b="1" dirty="0" smtClean="0">
                <a:latin typeface="Times New Roman" panose="02020603050405020304" pitchFamily="18" charset="0"/>
                <a:cs typeface="Times New Roman" panose="02020603050405020304" pitchFamily="18" charset="0"/>
              </a:rPr>
              <a:t>                                           </a:t>
            </a:r>
          </a:p>
          <a:p>
            <a:pPr marL="0" indent="0">
              <a:buNone/>
            </a:pPr>
            <a:r>
              <a:rPr lang="en-US" altLang="zh-CN" sz="3400" b="1" dirty="0">
                <a:latin typeface="Times New Roman" panose="02020603050405020304" pitchFamily="18" charset="0"/>
                <a:cs typeface="Times New Roman" panose="02020603050405020304" pitchFamily="18" charset="0"/>
              </a:rPr>
              <a:t> </a:t>
            </a:r>
            <a:r>
              <a:rPr lang="en-US" altLang="zh-CN" sz="3400" b="1" dirty="0" smtClean="0">
                <a:latin typeface="Times New Roman" panose="02020603050405020304" pitchFamily="18" charset="0"/>
                <a:cs typeface="Times New Roman" panose="02020603050405020304" pitchFamily="18" charset="0"/>
              </a:rPr>
              <a:t>                                                </a:t>
            </a:r>
          </a:p>
          <a:p>
            <a:pPr marL="0" indent="0">
              <a:buNone/>
            </a:pPr>
            <a:r>
              <a:rPr lang="en-US" altLang="zh-CN" sz="3400" b="1" dirty="0">
                <a:latin typeface="Times New Roman" panose="02020603050405020304" pitchFamily="18" charset="0"/>
                <a:cs typeface="Times New Roman" panose="02020603050405020304" pitchFamily="18" charset="0"/>
              </a:rPr>
              <a:t> </a:t>
            </a:r>
            <a:r>
              <a:rPr lang="en-US" altLang="zh-CN" sz="3400" b="1" dirty="0" smtClean="0">
                <a:latin typeface="Times New Roman" panose="02020603050405020304" pitchFamily="18" charset="0"/>
                <a:cs typeface="Times New Roman" panose="02020603050405020304" pitchFamily="18" charset="0"/>
              </a:rPr>
              <a:t>                                                </a:t>
            </a:r>
          </a:p>
          <a:p>
            <a:pPr marL="0" indent="0">
              <a:buNone/>
            </a:pPr>
            <a:r>
              <a:rPr lang="zh-CN" altLang="en-US" sz="4400" b="1" dirty="0" smtClean="0">
                <a:latin typeface="Times New Roman" panose="02020603050405020304" pitchFamily="18" charset="0"/>
                <a:cs typeface="Times New Roman" panose="02020603050405020304" pitchFamily="18" charset="0"/>
              </a:rPr>
              <a:t>                                                               認知</a:t>
            </a:r>
            <a:r>
              <a:rPr lang="zh-CN" altLang="en-US" sz="3400" b="1" dirty="0" smtClean="0">
                <a:latin typeface="Times New Roman" panose="02020603050405020304" pitchFamily="18" charset="0"/>
                <a:cs typeface="Times New Roman" panose="02020603050405020304" pitchFamily="18" charset="0"/>
              </a:rPr>
              <a:t> </a:t>
            </a:r>
            <a:endParaRPr lang="en-US" altLang="zh-CN" sz="3400" b="1" dirty="0" smtClean="0">
              <a:latin typeface="Times New Roman" panose="02020603050405020304" pitchFamily="18" charset="0"/>
              <a:cs typeface="Times New Roman" panose="02020603050405020304" pitchFamily="18" charset="0"/>
            </a:endParaRPr>
          </a:p>
          <a:p>
            <a:pPr marL="0" indent="0">
              <a:buNone/>
            </a:pPr>
            <a:r>
              <a:rPr lang="en-US" sz="3400" dirty="0" smtClean="0">
                <a:latin typeface="Times New Roman" panose="02020603050405020304" pitchFamily="18" charset="0"/>
                <a:cs typeface="Times New Roman" panose="02020603050405020304" pitchFamily="18" charset="0"/>
              </a:rPr>
              <a:t>                                                          </a:t>
            </a:r>
          </a:p>
        </p:txBody>
      </p:sp>
      <p:cxnSp>
        <p:nvCxnSpPr>
          <p:cNvPr id="6" name="Straight Connector 5"/>
          <p:cNvCxnSpPr/>
          <p:nvPr/>
        </p:nvCxnSpPr>
        <p:spPr>
          <a:xfrm>
            <a:off x="1115616" y="3789040"/>
            <a:ext cx="6192688"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211960" y="1988840"/>
            <a:ext cx="72008" cy="3672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076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119083721"/>
              </p:ext>
            </p:extLst>
          </p:nvPr>
        </p:nvGraphicFramePr>
        <p:xfrm>
          <a:off x="1524000" y="228600"/>
          <a:ext cx="66294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own Arrow 1"/>
          <p:cNvSpPr/>
          <p:nvPr/>
        </p:nvSpPr>
        <p:spPr>
          <a:xfrm rot="9127687">
            <a:off x="6686309" y="358928"/>
            <a:ext cx="648183" cy="5620173"/>
          </a:xfrm>
          <a:prstGeom prst="downArrow">
            <a:avLst>
              <a:gd name="adj1" fmla="val 43086"/>
              <a:gd name="adj2" fmla="val 195798"/>
            </a:avLst>
          </a:prstGeom>
          <a:solidFill>
            <a:srgbClr val="FF99CC">
              <a:alpha val="36863"/>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2472200">
            <a:off x="2342832" y="391550"/>
            <a:ext cx="648183" cy="5620173"/>
          </a:xfrm>
          <a:prstGeom prst="downArrow">
            <a:avLst>
              <a:gd name="adj1" fmla="val 43086"/>
              <a:gd name="adj2" fmla="val 195798"/>
            </a:avLst>
          </a:prstGeom>
          <a:solidFill>
            <a:srgbClr val="FF99CC">
              <a:alpha val="4313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27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image001.jpg@01CF15C4.0D026DB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95400" y="1447800"/>
            <a:ext cx="6477000" cy="4114800"/>
          </a:xfrm>
          <a:prstGeom prst="rect">
            <a:avLst/>
          </a:prstGeom>
          <a:noFill/>
          <a:ln>
            <a:noFill/>
          </a:ln>
        </p:spPr>
      </p:pic>
    </p:spTree>
    <p:extLst>
      <p:ext uri="{BB962C8B-B14F-4D97-AF65-F5344CB8AC3E}">
        <p14:creationId xmlns:p14="http://schemas.microsoft.com/office/powerpoint/2010/main" val="4077641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計劃</a:t>
            </a:r>
            <a:endParaRPr lang="en-US" dirty="0"/>
          </a:p>
        </p:txBody>
      </p:sp>
      <p:sp>
        <p:nvSpPr>
          <p:cNvPr id="3" name="Content Placeholder 2"/>
          <p:cNvSpPr>
            <a:spLocks noGrp="1"/>
          </p:cNvSpPr>
          <p:nvPr>
            <p:ph idx="1"/>
          </p:nvPr>
        </p:nvSpPr>
        <p:spPr/>
        <p:txBody>
          <a:bodyPr>
            <a:normAutofit fontScale="92500" lnSpcReduction="10000"/>
          </a:bodyPr>
          <a:lstStyle/>
          <a:p>
            <a:r>
              <a:rPr lang="zh-CN" altLang="en-US" dirty="0" smtClean="0"/>
              <a:t>資助</a:t>
            </a:r>
            <a:r>
              <a:rPr lang="en-US" altLang="zh-CN" dirty="0" smtClean="0"/>
              <a:t>: </a:t>
            </a:r>
            <a:r>
              <a:rPr lang="zh-CN" altLang="en-US" dirty="0" smtClean="0"/>
              <a:t>優質教育基金</a:t>
            </a:r>
            <a:endParaRPr lang="en-US" dirty="0" smtClean="0"/>
          </a:p>
          <a:p>
            <a:r>
              <a:rPr lang="zh-CN" altLang="en-US" dirty="0" smtClean="0"/>
              <a:t>合作：中華基督教禮賢會香港區會早期教育部署下五間托兒所和三間幼稚園</a:t>
            </a:r>
            <a:endParaRPr lang="en-US" altLang="zh-CN" dirty="0" smtClean="0"/>
          </a:p>
          <a:p>
            <a:r>
              <a:rPr lang="zh-CN" altLang="en-US" dirty="0" smtClean="0"/>
              <a:t>參加者</a:t>
            </a:r>
            <a:r>
              <a:rPr lang="en-US" dirty="0" smtClean="0"/>
              <a:t>: </a:t>
            </a:r>
          </a:p>
          <a:p>
            <a:pPr marL="0" indent="0">
              <a:buNone/>
            </a:pPr>
            <a:r>
              <a:rPr lang="en-US" dirty="0" smtClean="0"/>
              <a:t>    </a:t>
            </a:r>
            <a:r>
              <a:rPr lang="en-US" altLang="zh-CN" dirty="0" smtClean="0"/>
              <a:t>1. </a:t>
            </a:r>
            <a:r>
              <a:rPr lang="zh-CN" altLang="en-US" dirty="0" smtClean="0"/>
              <a:t>正向教育</a:t>
            </a:r>
            <a:r>
              <a:rPr lang="en-US" dirty="0" smtClean="0"/>
              <a:t> : </a:t>
            </a:r>
            <a:r>
              <a:rPr lang="zh-CN" altLang="en-US" dirty="0" smtClean="0"/>
              <a:t>所有學校</a:t>
            </a:r>
            <a:r>
              <a:rPr lang="en-US" dirty="0" smtClean="0"/>
              <a:t> (800 </a:t>
            </a:r>
            <a:r>
              <a:rPr lang="zh-CN" altLang="en-US" dirty="0" smtClean="0"/>
              <a:t>名學生</a:t>
            </a:r>
            <a:r>
              <a:rPr lang="en-US" dirty="0" smtClean="0"/>
              <a:t>)</a:t>
            </a:r>
          </a:p>
          <a:p>
            <a:pPr marL="0" indent="0">
              <a:buNone/>
            </a:pPr>
            <a:r>
              <a:rPr lang="en-US" dirty="0"/>
              <a:t> </a:t>
            </a:r>
            <a:r>
              <a:rPr lang="en-US" dirty="0" smtClean="0"/>
              <a:t>   </a:t>
            </a:r>
            <a:r>
              <a:rPr lang="en-US" altLang="zh-CN" dirty="0" smtClean="0"/>
              <a:t>2. </a:t>
            </a:r>
            <a:r>
              <a:rPr lang="zh-CN" altLang="en-US" dirty="0" smtClean="0"/>
              <a:t>正向心理小組</a:t>
            </a:r>
            <a:r>
              <a:rPr lang="en-US" dirty="0" smtClean="0"/>
              <a:t>: </a:t>
            </a:r>
            <a:r>
              <a:rPr lang="zh-CN" altLang="en-US" dirty="0" smtClean="0"/>
              <a:t>幼稚園</a:t>
            </a:r>
            <a:r>
              <a:rPr lang="zh-CN" altLang="en-US" dirty="0"/>
              <a:t>一年級及</a:t>
            </a:r>
            <a:r>
              <a:rPr lang="zh-CN" altLang="en-US" dirty="0" smtClean="0"/>
              <a:t>二年級學生       </a:t>
            </a:r>
            <a:endParaRPr lang="en-US" altLang="zh-CN" dirty="0" smtClean="0"/>
          </a:p>
          <a:p>
            <a:pPr marL="0" indent="0">
              <a:buNone/>
            </a:pPr>
            <a:r>
              <a:rPr lang="en-US" altLang="zh-CN" dirty="0"/>
              <a:t> </a:t>
            </a:r>
            <a:r>
              <a:rPr lang="en-US" altLang="zh-CN" dirty="0" smtClean="0"/>
              <a:t>        (187</a:t>
            </a:r>
            <a:r>
              <a:rPr lang="zh-CN" altLang="en-US" dirty="0" smtClean="0"/>
              <a:t>名學生實驗組，</a:t>
            </a:r>
            <a:r>
              <a:rPr lang="en-US" altLang="zh-CN" dirty="0" smtClean="0"/>
              <a:t>181</a:t>
            </a:r>
            <a:r>
              <a:rPr lang="zh-CN" altLang="en-US" dirty="0" smtClean="0"/>
              <a:t>名學生對照組）</a:t>
            </a:r>
            <a:endParaRPr lang="en-US" dirty="0" smtClean="0"/>
          </a:p>
          <a:p>
            <a:pPr marL="0" indent="0">
              <a:buNone/>
            </a:pPr>
            <a:r>
              <a:rPr lang="en-US" dirty="0"/>
              <a:t> </a:t>
            </a:r>
            <a:r>
              <a:rPr lang="en-US" dirty="0" smtClean="0"/>
              <a:t>   </a:t>
            </a:r>
            <a:r>
              <a:rPr lang="en-US" altLang="zh-CN" dirty="0" smtClean="0"/>
              <a:t>3.</a:t>
            </a:r>
            <a:r>
              <a:rPr lang="en-US" dirty="0" smtClean="0"/>
              <a:t> </a:t>
            </a:r>
            <a:r>
              <a:rPr lang="zh-CN" altLang="en-US" dirty="0" smtClean="0"/>
              <a:t>正向管教工作坊</a:t>
            </a:r>
            <a:r>
              <a:rPr lang="en-US" dirty="0" smtClean="0"/>
              <a:t>: 410 </a:t>
            </a:r>
            <a:r>
              <a:rPr lang="zh-CN" altLang="en-US" dirty="0" smtClean="0"/>
              <a:t>位家長</a:t>
            </a:r>
            <a:endParaRPr lang="en-US" dirty="0" smtClean="0"/>
          </a:p>
          <a:p>
            <a:pPr marL="0" indent="0">
              <a:buNone/>
            </a:pPr>
            <a:r>
              <a:rPr lang="en-US" dirty="0"/>
              <a:t> </a:t>
            </a:r>
            <a:r>
              <a:rPr lang="en-US" dirty="0" smtClean="0"/>
              <a:t>   </a:t>
            </a:r>
            <a:r>
              <a:rPr lang="en-US" altLang="zh-CN" dirty="0" smtClean="0"/>
              <a:t>4.</a:t>
            </a:r>
            <a:r>
              <a:rPr lang="en-US" dirty="0" smtClean="0"/>
              <a:t> </a:t>
            </a:r>
            <a:r>
              <a:rPr lang="zh-CN" altLang="en-US" dirty="0" smtClean="0"/>
              <a:t>教師訓練工作坊</a:t>
            </a:r>
            <a:r>
              <a:rPr lang="en-US" dirty="0" smtClean="0"/>
              <a:t>: 100 </a:t>
            </a:r>
            <a:r>
              <a:rPr lang="zh-CN" altLang="en-US" dirty="0" smtClean="0"/>
              <a:t>位教師</a:t>
            </a:r>
            <a:endParaRPr lang="en-US" dirty="0"/>
          </a:p>
        </p:txBody>
      </p:sp>
    </p:spTree>
    <p:extLst>
      <p:ext uri="{BB962C8B-B14F-4D97-AF65-F5344CB8AC3E}">
        <p14:creationId xmlns:p14="http://schemas.microsoft.com/office/powerpoint/2010/main" val="2955179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zh-TW" altLang="en-US" sz="4800" dirty="0" smtClean="0"/>
              <a:t>快樂幼苗培育計劃</a:t>
            </a:r>
          </a:p>
        </p:txBody>
      </p:sp>
      <p:sp>
        <p:nvSpPr>
          <p:cNvPr id="3" name="Content Placeholder 2"/>
          <p:cNvSpPr>
            <a:spLocks noGrp="1"/>
          </p:cNvSpPr>
          <p:nvPr>
            <p:ph idx="1"/>
          </p:nvPr>
        </p:nvSpPr>
        <p:spPr/>
        <p:txBody>
          <a:bodyPr>
            <a:normAutofit/>
          </a:bodyPr>
          <a:lstStyle/>
          <a:p>
            <a:r>
              <a:rPr lang="zh-TW" altLang="en-US" sz="4000" dirty="0" smtClean="0"/>
              <a:t>計劃總監 </a:t>
            </a:r>
            <a:r>
              <a:rPr lang="en-US" altLang="zh-TW" sz="4000" dirty="0" smtClean="0"/>
              <a:t>: </a:t>
            </a:r>
            <a:r>
              <a:rPr lang="zh-TW" altLang="en-US" sz="4000" dirty="0" smtClean="0"/>
              <a:t>郭黎玉晶博士 </a:t>
            </a:r>
            <a:endParaRPr lang="en-US" altLang="zh-TW" sz="4000" dirty="0" smtClean="0"/>
          </a:p>
          <a:p>
            <a:pPr>
              <a:buFont typeface="Arial" charset="0"/>
              <a:buNone/>
            </a:pPr>
            <a:r>
              <a:rPr lang="en-US" altLang="zh-TW" sz="4000" dirty="0" smtClean="0"/>
              <a:t>                        (3442-8976)</a:t>
            </a:r>
          </a:p>
          <a:p>
            <a:r>
              <a:rPr lang="zh-TW" altLang="en-US" sz="4000" dirty="0" smtClean="0"/>
              <a:t>計劃督導 </a:t>
            </a:r>
            <a:r>
              <a:rPr lang="en-US" altLang="zh-TW" sz="4000" dirty="0" smtClean="0"/>
              <a:t>: </a:t>
            </a:r>
            <a:r>
              <a:rPr lang="zh-TW" altLang="en-US" sz="4000" dirty="0" smtClean="0"/>
              <a:t>郭啟晉先生</a:t>
            </a:r>
            <a:endParaRPr lang="en-US" altLang="zh-TW" sz="4000" dirty="0" smtClean="0"/>
          </a:p>
          <a:p>
            <a:r>
              <a:rPr lang="zh-TW" altLang="en-US" sz="4000" dirty="0" smtClean="0"/>
              <a:t>計劃統籌 </a:t>
            </a:r>
            <a:r>
              <a:rPr lang="en-US" altLang="zh-TW" sz="4000" dirty="0" smtClean="0"/>
              <a:t>: </a:t>
            </a:r>
            <a:r>
              <a:rPr lang="zh-TW" altLang="en-US" sz="4000" dirty="0" smtClean="0"/>
              <a:t>林翠玲姑娘 </a:t>
            </a:r>
            <a:r>
              <a:rPr lang="en-US" altLang="zh-TW" sz="4000" dirty="0" smtClean="0"/>
              <a:t>(3442-7216)</a:t>
            </a:r>
          </a:p>
          <a:p>
            <a:endParaRPr lang="en-US" altLang="zh-TW" dirty="0" smtClean="0"/>
          </a:p>
        </p:txBody>
      </p:sp>
      <p:pic>
        <p:nvPicPr>
          <p:cNvPr id="13315" name="Content Placeholder 5" descr="3d-pictures-smile-is-cute-flowers.jpg"/>
          <p:cNvPicPr>
            <a:picLocks noChangeAspect="1"/>
          </p:cNvPicPr>
          <p:nvPr/>
        </p:nvPicPr>
        <p:blipFill>
          <a:blip r:embed="rId2" cstate="print"/>
          <a:srcRect/>
          <a:stretch>
            <a:fillRect/>
          </a:stretch>
        </p:blipFill>
        <p:spPr bwMode="auto">
          <a:xfrm>
            <a:off x="0" y="-128588"/>
            <a:ext cx="9144000" cy="7115176"/>
          </a:xfrm>
          <a:prstGeom prst="rect">
            <a:avLst/>
          </a:prstGeom>
          <a:noFill/>
          <a:ln w="9525">
            <a:noFill/>
            <a:miter lim="800000"/>
            <a:headEnd/>
            <a:tailEnd/>
          </a:ln>
        </p:spPr>
      </p:pic>
      <p:sp>
        <p:nvSpPr>
          <p:cNvPr id="5" name="TextBox 4"/>
          <p:cNvSpPr txBox="1"/>
          <p:nvPr/>
        </p:nvSpPr>
        <p:spPr>
          <a:xfrm>
            <a:off x="0" y="260350"/>
            <a:ext cx="9158288" cy="1108075"/>
          </a:xfrm>
          <a:prstGeom prst="rect">
            <a:avLst/>
          </a:prstGeom>
          <a:solidFill>
            <a:schemeClr val="accent6">
              <a:lumMod val="40000"/>
              <a:lumOff val="60000"/>
              <a:alpha val="69020"/>
            </a:schemeClr>
          </a:solidFill>
        </p:spPr>
        <p:txBody>
          <a:bodyPr>
            <a:spAutoFit/>
          </a:bodyPr>
          <a:lstStyle/>
          <a:p>
            <a:pPr algn="ctr" fontAlgn="auto">
              <a:spcBef>
                <a:spcPts val="0"/>
              </a:spcBef>
              <a:spcAft>
                <a:spcPts val="0"/>
              </a:spcAft>
              <a:defRPr/>
            </a:pPr>
            <a:r>
              <a:rPr kumimoji="0" lang="zh-TW" altLang="en-US" sz="6600" dirty="0" smtClean="0">
                <a:solidFill>
                  <a:schemeClr val="bg2">
                    <a:lumMod val="25000"/>
                  </a:schemeClr>
                </a:solidFill>
                <a:latin typeface="+mn-lt"/>
                <a:ea typeface="+mn-ea"/>
              </a:rPr>
              <a:t>快樂幼苗培育計劃</a:t>
            </a:r>
            <a:endParaRPr kumimoji="0" lang="en-US" sz="6600" dirty="0">
              <a:solidFill>
                <a:schemeClr val="bg2">
                  <a:lumMod val="25000"/>
                </a:schemeClr>
              </a:solidFill>
              <a:latin typeface="+mn-lt"/>
              <a:ea typeface="+mn-ea"/>
            </a:endParaRPr>
          </a:p>
        </p:txBody>
      </p:sp>
      <p:pic>
        <p:nvPicPr>
          <p:cNvPr id="13317" name="圖片 8" descr="qef.jpg"/>
          <p:cNvPicPr>
            <a:picLocks noChangeAspect="1"/>
          </p:cNvPicPr>
          <p:nvPr/>
        </p:nvPicPr>
        <p:blipFill>
          <a:blip r:embed="rId3" cstate="print"/>
          <a:srcRect/>
          <a:stretch>
            <a:fillRect/>
          </a:stretch>
        </p:blipFill>
        <p:spPr bwMode="auto">
          <a:xfrm>
            <a:off x="6068786" y="5500957"/>
            <a:ext cx="2601686" cy="884633"/>
          </a:xfrm>
          <a:prstGeom prst="rect">
            <a:avLst/>
          </a:prstGeom>
          <a:noFill/>
          <a:ln w="9525">
            <a:noFill/>
            <a:miter lim="800000"/>
            <a:headEnd/>
            <a:tailEnd/>
          </a:ln>
        </p:spPr>
      </p:pic>
      <p:pic>
        <p:nvPicPr>
          <p:cNvPr id="13318" name="Picture 7"/>
          <p:cNvPicPr>
            <a:picLocks noChangeAspect="1"/>
          </p:cNvPicPr>
          <p:nvPr/>
        </p:nvPicPr>
        <p:blipFill>
          <a:blip r:embed="rId4" cstate="print"/>
          <a:srcRect/>
          <a:stretch>
            <a:fillRect/>
          </a:stretch>
        </p:blipFill>
        <p:spPr bwMode="auto">
          <a:xfrm>
            <a:off x="379980" y="5277116"/>
            <a:ext cx="2141538" cy="871659"/>
          </a:xfrm>
          <a:prstGeom prst="rect">
            <a:avLst/>
          </a:prstGeom>
          <a:noFill/>
          <a:ln w="9525">
            <a:noFill/>
            <a:miter lim="800000"/>
            <a:headEnd/>
            <a:tailEnd/>
          </a:ln>
        </p:spPr>
      </p:pic>
      <p:pic>
        <p:nvPicPr>
          <p:cNvPr id="13319" name="Picture 2" descr="http://210.3.43.237/twsrc/modules/homepage/crc_logo3.gif"/>
          <p:cNvPicPr>
            <a:picLocks noChangeAspect="1" noChangeArrowheads="1"/>
          </p:cNvPicPr>
          <p:nvPr/>
        </p:nvPicPr>
        <p:blipFill>
          <a:blip r:embed="rId5" cstate="print"/>
          <a:srcRect/>
          <a:stretch>
            <a:fillRect/>
          </a:stretch>
        </p:blipFill>
        <p:spPr bwMode="auto">
          <a:xfrm>
            <a:off x="3664715" y="5128986"/>
            <a:ext cx="1756285" cy="1288158"/>
          </a:xfrm>
          <a:prstGeom prst="rect">
            <a:avLst/>
          </a:prstGeom>
          <a:noFill/>
          <a:ln w="9525">
            <a:noFill/>
            <a:miter lim="800000"/>
            <a:headEnd/>
            <a:tailEnd/>
          </a:ln>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379980" y="6311044"/>
            <a:ext cx="2590800" cy="663802"/>
          </a:xfrm>
          <a:prstGeom prst="rect">
            <a:avLst/>
          </a:prstGeom>
        </p:spPr>
      </p:pic>
      <p:sp>
        <p:nvSpPr>
          <p:cNvPr id="2" name="TextBox 1"/>
          <p:cNvSpPr txBox="1"/>
          <p:nvPr/>
        </p:nvSpPr>
        <p:spPr>
          <a:xfrm>
            <a:off x="76200" y="4864863"/>
            <a:ext cx="1447800" cy="369332"/>
          </a:xfrm>
          <a:prstGeom prst="rect">
            <a:avLst/>
          </a:prstGeom>
          <a:noFill/>
        </p:spPr>
        <p:txBody>
          <a:bodyPr wrap="square" rtlCol="0">
            <a:spAutoFit/>
          </a:bodyPr>
          <a:lstStyle/>
          <a:p>
            <a:r>
              <a:rPr lang="zh-TW" altLang="en-US" b="1" dirty="0">
                <a:solidFill>
                  <a:schemeClr val="bg2">
                    <a:lumMod val="10000"/>
                  </a:schemeClr>
                </a:solidFill>
              </a:rPr>
              <a:t>承辦機構</a:t>
            </a:r>
            <a:r>
              <a:rPr lang="en-US" b="1" dirty="0" smtClean="0">
                <a:solidFill>
                  <a:schemeClr val="bg2">
                    <a:lumMod val="10000"/>
                  </a:schemeClr>
                </a:solidFill>
              </a:rPr>
              <a:t>:</a:t>
            </a:r>
            <a:endParaRPr lang="en-US" dirty="0">
              <a:solidFill>
                <a:schemeClr val="bg2">
                  <a:lumMod val="10000"/>
                </a:schemeClr>
              </a:solidFill>
            </a:endParaRPr>
          </a:p>
        </p:txBody>
      </p:sp>
      <p:sp>
        <p:nvSpPr>
          <p:cNvPr id="4" name="TextBox 3"/>
          <p:cNvSpPr txBox="1"/>
          <p:nvPr/>
        </p:nvSpPr>
        <p:spPr>
          <a:xfrm>
            <a:off x="3294630" y="4917067"/>
            <a:ext cx="1295400" cy="369332"/>
          </a:xfrm>
          <a:prstGeom prst="rect">
            <a:avLst/>
          </a:prstGeom>
          <a:noFill/>
        </p:spPr>
        <p:txBody>
          <a:bodyPr wrap="square" rtlCol="0">
            <a:spAutoFit/>
          </a:bodyPr>
          <a:lstStyle/>
          <a:p>
            <a:r>
              <a:rPr lang="zh-TW" altLang="en-US" b="1" dirty="0">
                <a:solidFill>
                  <a:schemeClr val="bg2">
                    <a:lumMod val="10000"/>
                  </a:schemeClr>
                </a:solidFill>
              </a:rPr>
              <a:t>協辦</a:t>
            </a:r>
            <a:r>
              <a:rPr lang="zh-TW" altLang="en-US" b="1" dirty="0" smtClean="0">
                <a:solidFill>
                  <a:schemeClr val="bg2">
                    <a:lumMod val="10000"/>
                  </a:schemeClr>
                </a:solidFill>
              </a:rPr>
              <a:t>機構</a:t>
            </a:r>
            <a:r>
              <a:rPr lang="en-US" altLang="zh-TW" b="1" dirty="0" smtClean="0">
                <a:solidFill>
                  <a:schemeClr val="bg2">
                    <a:lumMod val="10000"/>
                  </a:schemeClr>
                </a:solidFill>
              </a:rPr>
              <a:t>:</a:t>
            </a:r>
            <a:endParaRPr lang="en-US" dirty="0">
              <a:solidFill>
                <a:schemeClr val="bg2">
                  <a:lumMod val="10000"/>
                </a:schemeClr>
              </a:solidFill>
            </a:endParaRPr>
          </a:p>
        </p:txBody>
      </p:sp>
      <p:sp>
        <p:nvSpPr>
          <p:cNvPr id="6" name="TextBox 5"/>
          <p:cNvSpPr txBox="1"/>
          <p:nvPr/>
        </p:nvSpPr>
        <p:spPr>
          <a:xfrm>
            <a:off x="5791200" y="4926119"/>
            <a:ext cx="1600200" cy="369332"/>
          </a:xfrm>
          <a:prstGeom prst="rect">
            <a:avLst/>
          </a:prstGeom>
          <a:noFill/>
        </p:spPr>
        <p:txBody>
          <a:bodyPr wrap="square" rtlCol="0">
            <a:spAutoFit/>
          </a:bodyPr>
          <a:lstStyle/>
          <a:p>
            <a:r>
              <a:rPr lang="zh-TW" altLang="en-US" b="1" dirty="0">
                <a:solidFill>
                  <a:schemeClr val="bg2">
                    <a:lumMod val="10000"/>
                  </a:schemeClr>
                </a:solidFill>
              </a:rPr>
              <a:t>贊助機構</a:t>
            </a:r>
            <a:r>
              <a:rPr lang="en-US" b="1" dirty="0">
                <a:solidFill>
                  <a:schemeClr val="bg2">
                    <a:lumMod val="10000"/>
                  </a:schemeClr>
                </a:solidFill>
              </a:rPr>
              <a:t>:</a:t>
            </a:r>
            <a:r>
              <a:rPr lang="en-US" dirty="0">
                <a:solidFill>
                  <a:schemeClr val="bg2">
                    <a:lumMod val="10000"/>
                  </a:schemeClr>
                </a:solidFill>
              </a:rPr>
              <a:t> </a:t>
            </a:r>
          </a:p>
        </p:txBody>
      </p:sp>
      <p:sp>
        <p:nvSpPr>
          <p:cNvPr id="7" name="TextBox 6"/>
          <p:cNvSpPr txBox="1"/>
          <p:nvPr/>
        </p:nvSpPr>
        <p:spPr>
          <a:xfrm>
            <a:off x="3704658" y="6350557"/>
            <a:ext cx="1676400" cy="584775"/>
          </a:xfrm>
          <a:prstGeom prst="rect">
            <a:avLst/>
          </a:prstGeom>
          <a:noFill/>
        </p:spPr>
        <p:txBody>
          <a:bodyPr wrap="square" rtlCol="0">
            <a:spAutoFit/>
          </a:bodyPr>
          <a:lstStyle/>
          <a:p>
            <a:pPr algn="ctr"/>
            <a:r>
              <a:rPr lang="zh-CN" altLang="en-US" sz="1600" b="1" dirty="0"/>
              <a:t>中華基督教</a:t>
            </a:r>
            <a:endParaRPr lang="en-US" sz="1600" b="1" dirty="0"/>
          </a:p>
          <a:p>
            <a:pPr algn="ctr"/>
            <a:r>
              <a:rPr lang="zh-CN" altLang="en-US" sz="1600" b="1" dirty="0"/>
              <a:t>禮賢會香港區</a:t>
            </a:r>
            <a:endParaRPr lang="en-US" sz="1600" b="1" dirty="0"/>
          </a:p>
        </p:txBody>
      </p:sp>
    </p:spTree>
    <p:extLst>
      <p:ext uri="{BB962C8B-B14F-4D97-AF65-F5344CB8AC3E}">
        <p14:creationId xmlns:p14="http://schemas.microsoft.com/office/powerpoint/2010/main" val="1005109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人口變數</a:t>
            </a:r>
            <a:r>
              <a:rPr lang="en-US" altLang="zh-HK" dirty="0" smtClean="0"/>
              <a:t> – </a:t>
            </a:r>
            <a:r>
              <a:rPr lang="zh-CN" altLang="en-US" dirty="0" smtClean="0"/>
              <a:t>學生</a:t>
            </a:r>
            <a:endParaRPr lang="zh-HK" altLang="en-US" dirty="0"/>
          </a:p>
        </p:txBody>
      </p:sp>
      <p:graphicFrame>
        <p:nvGraphicFramePr>
          <p:cNvPr id="6" name="Chart 5"/>
          <p:cNvGraphicFramePr>
            <a:graphicFrameLocks/>
          </p:cNvGraphicFramePr>
          <p:nvPr>
            <p:extLst>
              <p:ext uri="{D42A27DB-BD31-4B8C-83A1-F6EECF244321}">
                <p14:modId xmlns:p14="http://schemas.microsoft.com/office/powerpoint/2010/main" val="683899259"/>
              </p:ext>
            </p:extLst>
          </p:nvPr>
        </p:nvGraphicFramePr>
        <p:xfrm>
          <a:off x="179511" y="1700807"/>
          <a:ext cx="4236912" cy="4392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4243398191"/>
              </p:ext>
            </p:extLst>
          </p:nvPr>
        </p:nvGraphicFramePr>
        <p:xfrm>
          <a:off x="4355975" y="1700808"/>
          <a:ext cx="4121611"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3122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人口變數</a:t>
            </a:r>
            <a:r>
              <a:rPr lang="en-US" altLang="zh-HK" dirty="0" smtClean="0"/>
              <a:t> – </a:t>
            </a:r>
            <a:r>
              <a:rPr lang="zh-CN" altLang="en-US" dirty="0" smtClean="0"/>
              <a:t>學生</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235658716"/>
              </p:ext>
            </p:extLst>
          </p:nvPr>
        </p:nvGraphicFramePr>
        <p:xfrm>
          <a:off x="3851920" y="1628800"/>
          <a:ext cx="4610472" cy="4653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267696609"/>
              </p:ext>
            </p:extLst>
          </p:nvPr>
        </p:nvGraphicFramePr>
        <p:xfrm>
          <a:off x="-324544" y="1700808"/>
          <a:ext cx="5221188" cy="46531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7276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人口變數</a:t>
            </a:r>
            <a:r>
              <a:rPr lang="en-US" altLang="zh-HK" dirty="0"/>
              <a:t> – </a:t>
            </a:r>
            <a:r>
              <a:rPr lang="zh-CN" altLang="en-US" dirty="0"/>
              <a:t>父母</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1584069820"/>
              </p:ext>
            </p:extLst>
          </p:nvPr>
        </p:nvGraphicFramePr>
        <p:xfrm>
          <a:off x="-396552" y="1628800"/>
          <a:ext cx="5623827" cy="48691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490612679"/>
              </p:ext>
            </p:extLst>
          </p:nvPr>
        </p:nvGraphicFramePr>
        <p:xfrm>
          <a:off x="4427984" y="1700807"/>
          <a:ext cx="4536504" cy="4869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9659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人口變數</a:t>
            </a:r>
            <a:r>
              <a:rPr lang="en-US" altLang="zh-HK" dirty="0" smtClean="0"/>
              <a:t> – </a:t>
            </a:r>
            <a:r>
              <a:rPr lang="zh-CN" altLang="en-US" dirty="0" smtClean="0"/>
              <a:t>父母</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3780842576"/>
              </p:ext>
            </p:extLst>
          </p:nvPr>
        </p:nvGraphicFramePr>
        <p:xfrm>
          <a:off x="-396552" y="1556792"/>
          <a:ext cx="5577266" cy="4941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4769596"/>
              </p:ext>
            </p:extLst>
          </p:nvPr>
        </p:nvGraphicFramePr>
        <p:xfrm>
          <a:off x="3419872" y="1628800"/>
          <a:ext cx="6363071" cy="4941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5957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人口變數</a:t>
            </a:r>
            <a:r>
              <a:rPr lang="en-US" altLang="zh-HK" dirty="0" smtClean="0"/>
              <a:t> </a:t>
            </a:r>
            <a:r>
              <a:rPr lang="en-US" altLang="zh-HK" dirty="0"/>
              <a:t>– </a:t>
            </a:r>
            <a:r>
              <a:rPr lang="zh-CN" altLang="en-US" dirty="0" smtClean="0"/>
              <a:t>父母</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837430774"/>
              </p:ext>
            </p:extLst>
          </p:nvPr>
        </p:nvGraphicFramePr>
        <p:xfrm>
          <a:off x="-1620688" y="1772816"/>
          <a:ext cx="8093116" cy="4855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535788712"/>
              </p:ext>
            </p:extLst>
          </p:nvPr>
        </p:nvGraphicFramePr>
        <p:xfrm>
          <a:off x="3908173" y="1772816"/>
          <a:ext cx="5416355" cy="4855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1606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正向心理小組</a:t>
            </a:r>
            <a:endParaRPr lang="en-US" dirty="0"/>
          </a:p>
        </p:txBody>
      </p:sp>
      <p:sp>
        <p:nvSpPr>
          <p:cNvPr id="3" name="Content Placeholder 2"/>
          <p:cNvSpPr>
            <a:spLocks noGrp="1"/>
          </p:cNvSpPr>
          <p:nvPr>
            <p:ph idx="1"/>
          </p:nvPr>
        </p:nvSpPr>
        <p:spPr/>
        <p:txBody>
          <a:bodyPr>
            <a:normAutofit fontScale="92500"/>
          </a:bodyPr>
          <a:lstStyle/>
          <a:p>
            <a:r>
              <a:rPr lang="zh-CN" altLang="en-US" dirty="0" smtClean="0"/>
              <a:t>隨機對照實驗</a:t>
            </a:r>
            <a:endParaRPr lang="en-US" altLang="zh-CN" dirty="0" smtClean="0"/>
          </a:p>
          <a:p>
            <a:r>
              <a:rPr lang="en-US" dirty="0" smtClean="0"/>
              <a:t>16</a:t>
            </a:r>
            <a:r>
              <a:rPr lang="zh-CN" altLang="en-US" dirty="0" smtClean="0"/>
              <a:t>實驗組，</a:t>
            </a:r>
            <a:r>
              <a:rPr lang="en-US" altLang="zh-CN" dirty="0" smtClean="0"/>
              <a:t>16 </a:t>
            </a:r>
            <a:r>
              <a:rPr lang="zh-CN" altLang="en-US" dirty="0" smtClean="0"/>
              <a:t>控制組</a:t>
            </a:r>
            <a:endParaRPr lang="en-US" dirty="0" smtClean="0"/>
          </a:p>
          <a:p>
            <a:r>
              <a:rPr lang="zh-CN" altLang="en-US" dirty="0" smtClean="0"/>
              <a:t>每組</a:t>
            </a:r>
            <a:r>
              <a:rPr lang="en-US" altLang="zh-CN" dirty="0" smtClean="0"/>
              <a:t>12</a:t>
            </a:r>
            <a:r>
              <a:rPr lang="zh-CN" altLang="en-US" dirty="0" smtClean="0"/>
              <a:t>名</a:t>
            </a:r>
            <a:r>
              <a:rPr lang="en-US" altLang="zh-CN" dirty="0" smtClean="0"/>
              <a:t>4-6</a:t>
            </a:r>
            <a:r>
              <a:rPr lang="zh-CN" altLang="en-US" dirty="0" smtClean="0"/>
              <a:t>歲學生</a:t>
            </a:r>
            <a:endParaRPr lang="en-US" dirty="0" smtClean="0"/>
          </a:p>
          <a:p>
            <a:r>
              <a:rPr lang="zh-CN" altLang="en-US" dirty="0" smtClean="0"/>
              <a:t>一位社工帶領，一位教師協助</a:t>
            </a:r>
            <a:endParaRPr lang="en-US" dirty="0" smtClean="0"/>
          </a:p>
          <a:p>
            <a:r>
              <a:rPr lang="en-US" altLang="zh-CN" dirty="0" smtClean="0"/>
              <a:t>16</a:t>
            </a:r>
            <a:r>
              <a:rPr lang="zh-CN" altLang="en-US" dirty="0" smtClean="0"/>
              <a:t>節 </a:t>
            </a:r>
            <a:r>
              <a:rPr lang="en-US" altLang="zh-CN" dirty="0" smtClean="0"/>
              <a:t>(</a:t>
            </a:r>
            <a:r>
              <a:rPr lang="zh-CN" altLang="en-US" dirty="0" smtClean="0"/>
              <a:t>每個主題兩節）</a:t>
            </a:r>
            <a:endParaRPr lang="en-US" dirty="0" smtClean="0"/>
          </a:p>
          <a:p>
            <a:r>
              <a:rPr lang="zh-CN" altLang="en-US" dirty="0" smtClean="0"/>
              <a:t>每節持續約一小時</a:t>
            </a:r>
            <a:endParaRPr lang="en-US" dirty="0" smtClean="0"/>
          </a:p>
          <a:p>
            <a:r>
              <a:rPr lang="en-US" dirty="0" smtClean="0"/>
              <a:t>2013</a:t>
            </a:r>
            <a:r>
              <a:rPr lang="zh-CN" altLang="en-US" dirty="0" smtClean="0"/>
              <a:t>年</a:t>
            </a:r>
            <a:r>
              <a:rPr lang="en-US" altLang="zh-CN" dirty="0" smtClean="0"/>
              <a:t>2</a:t>
            </a:r>
            <a:r>
              <a:rPr lang="zh-CN" altLang="en-US" dirty="0" smtClean="0"/>
              <a:t>月至</a:t>
            </a:r>
            <a:r>
              <a:rPr lang="en-US" altLang="zh-CN" dirty="0" smtClean="0"/>
              <a:t>12</a:t>
            </a:r>
            <a:r>
              <a:rPr lang="zh-CN" altLang="en-US" dirty="0" smtClean="0"/>
              <a:t>月</a:t>
            </a:r>
            <a:endParaRPr lang="en-US" altLang="zh-CN" dirty="0" smtClean="0"/>
          </a:p>
          <a:p>
            <a:r>
              <a:rPr lang="zh-CN" altLang="en-US" dirty="0" smtClean="0"/>
              <a:t>對學生的前測及後測問卷由教師及父母完成</a:t>
            </a:r>
            <a:endParaRPr lang="en-US" dirty="0"/>
          </a:p>
        </p:txBody>
      </p:sp>
    </p:spTree>
    <p:extLst>
      <p:ext uri="{BB962C8B-B14F-4D97-AF65-F5344CB8AC3E}">
        <p14:creationId xmlns:p14="http://schemas.microsoft.com/office/powerpoint/2010/main" val="2061945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26"/>
            <a:ext cx="8229600" cy="1143000"/>
          </a:xfrm>
        </p:spPr>
        <p:txBody>
          <a:bodyPr/>
          <a:lstStyle/>
          <a:p>
            <a:r>
              <a:rPr lang="zh-CN" altLang="en-US" dirty="0" smtClean="0"/>
              <a:t>量表</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5545778"/>
              </p:ext>
            </p:extLst>
          </p:nvPr>
        </p:nvGraphicFramePr>
        <p:xfrm>
          <a:off x="323528" y="980728"/>
          <a:ext cx="8301608" cy="5523614"/>
        </p:xfrm>
        <a:graphic>
          <a:graphicData uri="http://schemas.openxmlformats.org/drawingml/2006/table">
            <a:tbl>
              <a:tblPr firstRow="1" bandRow="1">
                <a:tableStyleId>{5C22544A-7EE6-4342-B048-85BDC9FD1C3A}</a:tableStyleId>
              </a:tblPr>
              <a:tblGrid>
                <a:gridCol w="1152128"/>
                <a:gridCol w="5688632"/>
                <a:gridCol w="1460848"/>
              </a:tblGrid>
              <a:tr h="406817">
                <a:tc>
                  <a:txBody>
                    <a:bodyPr/>
                    <a:lstStyle/>
                    <a:p>
                      <a:r>
                        <a:rPr lang="zh-CN" altLang="en-US" dirty="0" smtClean="0"/>
                        <a:t>變數</a:t>
                      </a:r>
                      <a:endParaRPr lang="en-US" dirty="0"/>
                    </a:p>
                  </a:txBody>
                  <a:tcPr/>
                </a:tc>
                <a:tc>
                  <a:txBody>
                    <a:bodyPr/>
                    <a:lstStyle/>
                    <a:p>
                      <a:r>
                        <a:rPr lang="zh-CN" altLang="en-US" dirty="0" smtClean="0"/>
                        <a:t>量表</a:t>
                      </a:r>
                      <a:endParaRPr lang="en-US" dirty="0"/>
                    </a:p>
                  </a:txBody>
                  <a:tcPr/>
                </a:tc>
                <a:tc>
                  <a:txBody>
                    <a:bodyPr/>
                    <a:lstStyle/>
                    <a:p>
                      <a:r>
                        <a:rPr lang="zh-CN" altLang="en-US" dirty="0" smtClean="0"/>
                        <a:t>題數</a:t>
                      </a:r>
                      <a:endParaRPr lang="en-US" dirty="0"/>
                    </a:p>
                  </a:txBody>
                  <a:tcPr/>
                </a:tc>
              </a:tr>
              <a:tr h="673303">
                <a:tc>
                  <a:txBody>
                    <a:bodyPr/>
                    <a:lstStyle/>
                    <a:p>
                      <a:r>
                        <a:rPr lang="zh-CN" altLang="en-US" sz="2000" b="1" dirty="0" smtClean="0"/>
                        <a:t>焦慮</a:t>
                      </a:r>
                      <a:endParaRPr lang="en-US" sz="2000" b="1" dirty="0"/>
                    </a:p>
                  </a:txBody>
                  <a:tcPr/>
                </a:tc>
                <a:tc>
                  <a:txBody>
                    <a:bodyPr/>
                    <a:lstStyle/>
                    <a:p>
                      <a:r>
                        <a:rPr lang="zh-TW" altLang="en-US" sz="2000" b="1" kern="1200" dirty="0" smtClean="0">
                          <a:solidFill>
                            <a:schemeClr val="dk1"/>
                          </a:solidFill>
                          <a:effectLst/>
                          <a:latin typeface="+mn-lt"/>
                          <a:ea typeface="+mn-ea"/>
                          <a:cs typeface="+mn-cs"/>
                        </a:rPr>
                        <a:t>醫院焦慮憂鬱量表 </a:t>
                      </a:r>
                      <a:r>
                        <a:rPr lang="en-US" altLang="zh-HK" sz="2000" b="1" dirty="0" smtClean="0"/>
                        <a:t>(</a:t>
                      </a:r>
                      <a:r>
                        <a:rPr lang="en-US" altLang="zh-HK" sz="2000" b="1" dirty="0" err="1" smtClean="0"/>
                        <a:t>Zigmond</a:t>
                      </a:r>
                      <a:r>
                        <a:rPr lang="en-US" altLang="zh-HK" sz="2000" b="1" dirty="0" smtClean="0"/>
                        <a:t> &amp; </a:t>
                      </a:r>
                      <a:r>
                        <a:rPr lang="en-US" altLang="zh-HK" sz="2000" b="1" dirty="0" err="1" smtClean="0"/>
                        <a:t>Snaith</a:t>
                      </a:r>
                      <a:r>
                        <a:rPr lang="en-US" altLang="zh-HK" sz="2000" b="1" dirty="0" smtClean="0"/>
                        <a:t>, 1983), </a:t>
                      </a:r>
                      <a:r>
                        <a:rPr lang="zh-CN" altLang="en-US" sz="2000" b="1" dirty="0" smtClean="0"/>
                        <a:t>焦慮分量表</a:t>
                      </a:r>
                      <a:endParaRPr lang="en-US" sz="2000" b="1" dirty="0"/>
                    </a:p>
                  </a:txBody>
                  <a:tcPr/>
                </a:tc>
                <a:tc>
                  <a:txBody>
                    <a:bodyPr/>
                    <a:lstStyle/>
                    <a:p>
                      <a:r>
                        <a:rPr lang="en-US" altLang="zh-HK" sz="2000" b="1" dirty="0" smtClean="0"/>
                        <a:t>7</a:t>
                      </a:r>
                      <a:endParaRPr lang="en-US" sz="2000" b="1" dirty="0"/>
                    </a:p>
                  </a:txBody>
                  <a:tcPr/>
                </a:tc>
              </a:tr>
              <a:tr h="504056">
                <a:tc>
                  <a:txBody>
                    <a:bodyPr/>
                    <a:lstStyle/>
                    <a:p>
                      <a:r>
                        <a:rPr lang="zh-CN" altLang="en-US" sz="2000" b="1" dirty="0" smtClean="0"/>
                        <a:t>希望</a:t>
                      </a:r>
                      <a:endParaRPr lang="en-US" sz="2000" b="1" dirty="0"/>
                    </a:p>
                  </a:txBody>
                  <a:tcPr/>
                </a:tc>
                <a:tc>
                  <a:txBody>
                    <a:bodyPr/>
                    <a:lstStyle/>
                    <a:p>
                      <a:r>
                        <a:rPr lang="zh-CN" altLang="en-US" sz="2000" b="1" dirty="0" smtClean="0"/>
                        <a:t>兒童希望量表</a:t>
                      </a:r>
                      <a:r>
                        <a:rPr lang="en-US" altLang="zh-HK" sz="2000" b="1" dirty="0" smtClean="0"/>
                        <a:t> (Snyder et al., 1997)</a:t>
                      </a:r>
                      <a:endParaRPr lang="en-US" sz="2000" b="1" dirty="0"/>
                    </a:p>
                  </a:txBody>
                  <a:tcPr/>
                </a:tc>
                <a:tc>
                  <a:txBody>
                    <a:bodyPr/>
                    <a:lstStyle/>
                    <a:p>
                      <a:r>
                        <a:rPr lang="en-US" sz="2000" b="1" dirty="0" smtClean="0"/>
                        <a:t>6 </a:t>
                      </a:r>
                      <a:endParaRPr lang="en-US" sz="2000" b="1" dirty="0"/>
                    </a:p>
                  </a:txBody>
                  <a:tcPr/>
                </a:tc>
              </a:tr>
              <a:tr h="504056">
                <a:tc>
                  <a:txBody>
                    <a:bodyPr/>
                    <a:lstStyle/>
                    <a:p>
                      <a:r>
                        <a:rPr lang="zh-CN" altLang="en-US" sz="2000" b="1" dirty="0" smtClean="0"/>
                        <a:t>感恩</a:t>
                      </a:r>
                      <a:endParaRPr lang="en-US" sz="2000" b="1" dirty="0"/>
                    </a:p>
                  </a:txBody>
                  <a:tcPr/>
                </a:tc>
                <a:tc>
                  <a:txBody>
                    <a:bodyPr/>
                    <a:lstStyle/>
                    <a:p>
                      <a:r>
                        <a:rPr lang="zh-CN" altLang="en-US" sz="2000" b="1" dirty="0" smtClean="0"/>
                        <a:t>感恩問卷</a:t>
                      </a:r>
                      <a:r>
                        <a:rPr lang="en-US" altLang="zh-HK" sz="2000" b="1" dirty="0" smtClean="0"/>
                        <a:t>-6 (McCullough et al., 2002)</a:t>
                      </a:r>
                      <a:endParaRPr lang="en-US" sz="2000" b="1" dirty="0"/>
                    </a:p>
                  </a:txBody>
                  <a:tcPr/>
                </a:tc>
                <a:tc>
                  <a:txBody>
                    <a:bodyPr/>
                    <a:lstStyle/>
                    <a:p>
                      <a:r>
                        <a:rPr lang="en-US" altLang="zh-CN" sz="2000" b="1" dirty="0" smtClean="0"/>
                        <a:t>5</a:t>
                      </a:r>
                      <a:endParaRPr lang="en-US" sz="2000" b="1" dirty="0"/>
                    </a:p>
                  </a:txBody>
                  <a:tcPr/>
                </a:tc>
              </a:tr>
              <a:tr h="504056">
                <a:tc>
                  <a:txBody>
                    <a:bodyPr/>
                    <a:lstStyle/>
                    <a:p>
                      <a:r>
                        <a:rPr lang="zh-CN" altLang="en-US" sz="2000" b="1" dirty="0" smtClean="0"/>
                        <a:t>利他</a:t>
                      </a:r>
                      <a:endParaRPr lang="en-US" sz="2000" b="1"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2000" b="1" dirty="0" smtClean="0"/>
                        <a:t>利他量表</a:t>
                      </a:r>
                      <a:r>
                        <a:rPr lang="en-US" altLang="zh-HK" sz="2000" b="1" dirty="0" smtClean="0"/>
                        <a:t> (Solomon et al., 2000)</a:t>
                      </a:r>
                    </a:p>
                  </a:txBody>
                  <a:tcPr/>
                </a:tc>
                <a:tc>
                  <a:txBody>
                    <a:bodyPr/>
                    <a:lstStyle/>
                    <a:p>
                      <a:r>
                        <a:rPr lang="en-US" altLang="zh-CN" sz="2000" b="1" dirty="0" smtClean="0"/>
                        <a:t>5</a:t>
                      </a:r>
                      <a:endParaRPr lang="en-US" sz="2000" b="1" dirty="0"/>
                    </a:p>
                  </a:txBody>
                  <a:tcPr/>
                </a:tc>
              </a:tr>
              <a:tr h="576064">
                <a:tc>
                  <a:txBody>
                    <a:bodyPr/>
                    <a:lstStyle/>
                    <a:p>
                      <a:r>
                        <a:rPr lang="zh-CN" altLang="en-US" sz="2000" b="1" dirty="0" smtClean="0"/>
                        <a:t>誠實</a:t>
                      </a:r>
                      <a:endParaRPr lang="en-US" sz="2000" b="1" dirty="0"/>
                    </a:p>
                  </a:txBody>
                  <a:tcPr/>
                </a:tc>
                <a:tc>
                  <a:txBody>
                    <a:bodyPr/>
                    <a:lstStyle/>
                    <a:p>
                      <a:r>
                        <a:rPr lang="zh-CN" altLang="en-US" sz="2000" b="1" dirty="0" smtClean="0"/>
                        <a:t>誠實態度量表</a:t>
                      </a:r>
                      <a:r>
                        <a:rPr lang="en-US" altLang="zh-HK" sz="2000" b="1" dirty="0" smtClean="0"/>
                        <a:t> (</a:t>
                      </a:r>
                      <a:r>
                        <a:rPr lang="en-US" altLang="zh-HK" sz="2000" b="1" dirty="0" err="1" smtClean="0"/>
                        <a:t>Staats</a:t>
                      </a:r>
                      <a:r>
                        <a:rPr lang="en-US" altLang="zh-HK" sz="2000" b="1" dirty="0" smtClean="0"/>
                        <a:t> et al., 2009)</a:t>
                      </a:r>
                      <a:endParaRPr lang="en-US" sz="2000" b="1" dirty="0"/>
                    </a:p>
                  </a:txBody>
                  <a:tcPr/>
                </a:tc>
                <a:tc>
                  <a:txBody>
                    <a:bodyPr/>
                    <a:lstStyle/>
                    <a:p>
                      <a:r>
                        <a:rPr lang="en-US" altLang="zh-CN" sz="2000" b="1" dirty="0" smtClean="0"/>
                        <a:t>6</a:t>
                      </a:r>
                      <a:endParaRPr lang="en-US" sz="2000" b="1" dirty="0"/>
                    </a:p>
                  </a:txBody>
                  <a:tcPr/>
                </a:tc>
              </a:tr>
              <a:tr h="677771">
                <a:tc>
                  <a:txBody>
                    <a:bodyPr/>
                    <a:lstStyle/>
                    <a:p>
                      <a:r>
                        <a:rPr lang="zh-CN" altLang="en-US" sz="2000" b="1" dirty="0" smtClean="0"/>
                        <a:t>創意</a:t>
                      </a:r>
                      <a:endParaRPr lang="en-US" sz="2000" b="1"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2000" b="1" dirty="0" smtClean="0"/>
                        <a:t>優異學生行為特徵量表</a:t>
                      </a:r>
                      <a:r>
                        <a:rPr lang="en-US" altLang="zh-HK" sz="2000" b="1" dirty="0" smtClean="0"/>
                        <a:t> (</a:t>
                      </a:r>
                      <a:r>
                        <a:rPr lang="en-US" altLang="zh-HK" sz="2000" b="1" dirty="0" err="1" smtClean="0"/>
                        <a:t>Renzulli</a:t>
                      </a:r>
                      <a:r>
                        <a:rPr lang="en-US" altLang="zh-HK" sz="2000" b="1" dirty="0" smtClean="0"/>
                        <a:t> et al., 1971),</a:t>
                      </a:r>
                      <a:r>
                        <a:rPr lang="zh-CN" altLang="en-US" sz="2000" b="1" dirty="0" smtClean="0"/>
                        <a:t> 創造性特徵分量表</a:t>
                      </a:r>
                      <a:endParaRPr lang="en-US" altLang="zh-HK" sz="2000" b="1" dirty="0" smtClean="0"/>
                    </a:p>
                  </a:txBody>
                  <a:tcPr/>
                </a:tc>
                <a:tc>
                  <a:txBody>
                    <a:bodyPr/>
                    <a:lstStyle/>
                    <a:p>
                      <a:r>
                        <a:rPr lang="en-US" altLang="zh-CN" sz="2000" b="1" dirty="0" smtClean="0"/>
                        <a:t>10</a:t>
                      </a:r>
                      <a:endParaRPr lang="en-US" sz="2000" b="1" dirty="0"/>
                    </a:p>
                  </a:txBody>
                  <a:tcPr/>
                </a:tc>
              </a:tr>
              <a:tr h="474357">
                <a:tc>
                  <a:txBody>
                    <a:bodyPr/>
                    <a:lstStyle/>
                    <a:p>
                      <a:r>
                        <a:rPr lang="zh-CN" altLang="en-US" sz="2000" b="1" dirty="0" smtClean="0"/>
                        <a:t>寬恕</a:t>
                      </a:r>
                      <a:endParaRPr lang="en-US" sz="2000" b="1" dirty="0"/>
                    </a:p>
                  </a:txBody>
                  <a:tcPr/>
                </a:tc>
                <a:tc>
                  <a:txBody>
                    <a:bodyPr/>
                    <a:lstStyle/>
                    <a:p>
                      <a:r>
                        <a:rPr lang="en-US" altLang="zh-HK" sz="2000" b="1" dirty="0" smtClean="0"/>
                        <a:t>Heartland </a:t>
                      </a:r>
                      <a:r>
                        <a:rPr lang="zh-CN" altLang="en-US" sz="2000" b="1" dirty="0" smtClean="0"/>
                        <a:t> 寬恕量表</a:t>
                      </a:r>
                      <a:r>
                        <a:rPr lang="en-US" altLang="zh-HK" sz="2000" b="1" dirty="0" smtClean="0"/>
                        <a:t> (Thompson et al., 2005)</a:t>
                      </a:r>
                      <a:endParaRPr lang="en-US" sz="2000" b="1" dirty="0"/>
                    </a:p>
                  </a:txBody>
                  <a:tcPr/>
                </a:tc>
                <a:tc>
                  <a:txBody>
                    <a:bodyPr/>
                    <a:lstStyle/>
                    <a:p>
                      <a:r>
                        <a:rPr lang="en-US" altLang="zh-CN" sz="2000" b="1" dirty="0" smtClean="0"/>
                        <a:t>6</a:t>
                      </a:r>
                      <a:endParaRPr lang="en-US" sz="2000" b="1" dirty="0"/>
                    </a:p>
                  </a:txBody>
                  <a:tcPr/>
                </a:tc>
              </a:tr>
              <a:tr h="504056">
                <a:tc>
                  <a:txBody>
                    <a:bodyPr/>
                    <a:lstStyle/>
                    <a:p>
                      <a:r>
                        <a:rPr lang="zh-CN" altLang="en-US" sz="2000" b="1" dirty="0" smtClean="0"/>
                        <a:t>勇氣</a:t>
                      </a:r>
                      <a:endParaRPr lang="en-US" sz="2000" b="1" dirty="0"/>
                    </a:p>
                  </a:txBody>
                  <a:tcPr/>
                </a:tc>
                <a:tc>
                  <a:txBody>
                    <a:bodyPr/>
                    <a:lstStyle/>
                    <a:p>
                      <a:r>
                        <a:rPr lang="zh-TW" altLang="en-US" sz="2000" b="1" dirty="0" smtClean="0"/>
                        <a:t>勇氣</a:t>
                      </a:r>
                      <a:r>
                        <a:rPr lang="zh-CN" altLang="en-US" sz="2000" b="1" dirty="0" smtClean="0"/>
                        <a:t>量表</a:t>
                      </a:r>
                      <a:r>
                        <a:rPr lang="en-US" altLang="zh-HK" sz="2000" b="1" dirty="0" smtClean="0"/>
                        <a:t>(Norton &amp; Weiss, 2009)</a:t>
                      </a:r>
                      <a:endParaRPr lang="en-US" sz="2000" b="1" dirty="0"/>
                    </a:p>
                  </a:txBody>
                  <a:tcPr/>
                </a:tc>
                <a:tc>
                  <a:txBody>
                    <a:bodyPr/>
                    <a:lstStyle/>
                    <a:p>
                      <a:r>
                        <a:rPr lang="en-US" altLang="zh-CN" sz="2000" b="1" dirty="0" smtClean="0"/>
                        <a:t>10</a:t>
                      </a:r>
                      <a:endParaRPr lang="en-US" sz="2000" b="1" dirty="0"/>
                    </a:p>
                  </a:txBody>
                  <a:tcPr/>
                </a:tc>
              </a:tr>
              <a:tr h="648072">
                <a:tc>
                  <a:txBody>
                    <a:bodyPr/>
                    <a:lstStyle/>
                    <a:p>
                      <a:r>
                        <a:rPr lang="zh-CN" altLang="en-US" sz="2000" b="1" dirty="0" smtClean="0"/>
                        <a:t>愛</a:t>
                      </a:r>
                      <a:endParaRPr lang="en-US" sz="2000" b="1"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t>兒童報 告 同 情 心</a:t>
                      </a:r>
                      <a:r>
                        <a:rPr lang="zh-CN" altLang="en-US" sz="2000" b="1" dirty="0" smtClean="0"/>
                        <a:t>量表</a:t>
                      </a:r>
                      <a:r>
                        <a:rPr lang="en-US" altLang="zh-HK" sz="2000" b="1" dirty="0" smtClean="0"/>
                        <a:t>(Eisenberg et al., 2009)</a:t>
                      </a:r>
                    </a:p>
                  </a:txBody>
                  <a:tcPr/>
                </a:tc>
                <a:tc>
                  <a:txBody>
                    <a:bodyPr/>
                    <a:lstStyle/>
                    <a:p>
                      <a:r>
                        <a:rPr lang="en-US" altLang="zh-CN" sz="2000" b="1" dirty="0" smtClean="0"/>
                        <a:t>6</a:t>
                      </a:r>
                      <a:endParaRPr lang="en-US" sz="2000" b="1" dirty="0"/>
                    </a:p>
                  </a:txBody>
                  <a:tcPr/>
                </a:tc>
              </a:tr>
            </a:tbl>
          </a:graphicData>
        </a:graphic>
      </p:graphicFrame>
    </p:spTree>
    <p:extLst>
      <p:ext uri="{BB962C8B-B14F-4D97-AF65-F5344CB8AC3E}">
        <p14:creationId xmlns:p14="http://schemas.microsoft.com/office/powerpoint/2010/main" val="4103297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創意</a:t>
            </a:r>
            <a:endParaRPr lang="en-US" b="1" dirty="0"/>
          </a:p>
        </p:txBody>
      </p:sp>
      <p:sp>
        <p:nvSpPr>
          <p:cNvPr id="3" name="Content Placeholder 2"/>
          <p:cNvSpPr>
            <a:spLocks noGrp="1"/>
          </p:cNvSpPr>
          <p:nvPr>
            <p:ph idx="1"/>
          </p:nvPr>
        </p:nvSpPr>
        <p:spPr/>
        <p:txBody>
          <a:bodyPr>
            <a:normAutofit/>
          </a:bodyPr>
          <a:lstStyle/>
          <a:p>
            <a:r>
              <a:rPr lang="zh-TW" altLang="en-US" dirty="0" smtClean="0">
                <a:latin typeface="+mn-ea"/>
              </a:rPr>
              <a:t>讓</a:t>
            </a:r>
            <a:r>
              <a:rPr lang="zh-TW" altLang="en-US" dirty="0">
                <a:latin typeface="+mn-ea"/>
              </a:rPr>
              <a:t>幼兒領悟到發現或創造出新事物時會帶來</a:t>
            </a:r>
            <a:r>
              <a:rPr lang="zh-TW" altLang="en-US" dirty="0" smtClean="0">
                <a:latin typeface="+mn-ea"/>
              </a:rPr>
              <a:t>快樂</a:t>
            </a:r>
            <a:endParaRPr lang="en-US" altLang="zh-TW" dirty="0" smtClean="0">
              <a:latin typeface="+mn-ea"/>
            </a:endParaRPr>
          </a:p>
          <a:p>
            <a:r>
              <a:rPr lang="zh-CN" altLang="en-US" dirty="0" smtClean="0">
                <a:latin typeface="+mn-ea"/>
              </a:rPr>
              <a:t>活動：</a:t>
            </a:r>
            <a:r>
              <a:rPr lang="zh-TW" altLang="en-US" dirty="0" smtClean="0">
                <a:latin typeface="+mn-ea"/>
              </a:rPr>
              <a:t>幻想</a:t>
            </a:r>
            <a:r>
              <a:rPr lang="zh-TW" altLang="en-US" dirty="0">
                <a:latin typeface="+mn-ea"/>
              </a:rPr>
              <a:t>海綿</a:t>
            </a:r>
            <a:r>
              <a:rPr lang="zh-TW" altLang="en-US" dirty="0" smtClean="0">
                <a:latin typeface="+mn-ea"/>
              </a:rPr>
              <a:t>球</a:t>
            </a:r>
            <a:endParaRPr lang="en-US" altLang="zh-TW" dirty="0" smtClean="0">
              <a:latin typeface="+mn-ea"/>
            </a:endParaRPr>
          </a:p>
          <a:p>
            <a:pPr marL="0" indent="0">
              <a:buNone/>
            </a:pPr>
            <a:r>
              <a:rPr lang="zh-CN" altLang="en-US" dirty="0" smtClean="0">
                <a:latin typeface="+mn-ea"/>
              </a:rPr>
              <a:t>        </a:t>
            </a:r>
            <a:r>
              <a:rPr lang="zh-TW" altLang="en-US" dirty="0" smtClean="0">
                <a:latin typeface="+mn-ea"/>
              </a:rPr>
              <a:t>自製</a:t>
            </a:r>
            <a:r>
              <a:rPr lang="zh-TW" altLang="en-US" dirty="0">
                <a:latin typeface="+mn-ea"/>
              </a:rPr>
              <a:t>樂器</a:t>
            </a:r>
            <a:r>
              <a:rPr lang="zh-TW" altLang="en-US" dirty="0" smtClean="0">
                <a:latin typeface="+mn-ea"/>
              </a:rPr>
              <a:t>音樂會</a:t>
            </a:r>
            <a:endParaRPr lang="en-US" altLang="zh-TW" dirty="0" smtClean="0">
              <a:latin typeface="+mn-ea"/>
            </a:endParaRPr>
          </a:p>
          <a:p>
            <a:pPr marL="0" indent="0">
              <a:buNone/>
            </a:pPr>
            <a:r>
              <a:rPr lang="zh-CN" altLang="en-US" dirty="0" smtClean="0">
                <a:latin typeface="+mn-ea"/>
              </a:rPr>
              <a:t>        </a:t>
            </a:r>
            <a:r>
              <a:rPr lang="zh-TW" altLang="en-US" dirty="0" smtClean="0">
                <a:latin typeface="+mn-ea"/>
              </a:rPr>
              <a:t>用身體</a:t>
            </a:r>
            <a:r>
              <a:rPr lang="zh-CN" altLang="en-US" dirty="0" smtClean="0">
                <a:latin typeface="+mn-ea"/>
              </a:rPr>
              <a:t>動作模仿</a:t>
            </a:r>
            <a:r>
              <a:rPr lang="zh-TW" altLang="en-US" dirty="0" smtClean="0">
                <a:latin typeface="+mn-ea"/>
              </a:rPr>
              <a:t>動物</a:t>
            </a:r>
            <a:r>
              <a:rPr lang="en-US" dirty="0" smtClean="0">
                <a:latin typeface="+mn-ea"/>
              </a:rPr>
              <a:t>                      </a:t>
            </a:r>
            <a:r>
              <a:rPr lang="zh-CN" altLang="en-US" dirty="0" smtClean="0">
                <a:latin typeface="+mn-ea"/>
              </a:rPr>
              <a:t>   </a:t>
            </a:r>
            <a:endParaRPr lang="en-US" altLang="zh-CN" dirty="0" smtClean="0">
              <a:latin typeface="+mn-ea"/>
            </a:endParaRPr>
          </a:p>
          <a:p>
            <a:pPr marL="0" indent="0">
              <a:buNone/>
            </a:pPr>
            <a:r>
              <a:rPr lang="zh-CN" altLang="en-US" dirty="0" smtClean="0">
                <a:latin typeface="+mn-ea"/>
              </a:rPr>
              <a:t>        把</a:t>
            </a:r>
            <a:r>
              <a:rPr lang="zh-CN" altLang="en-US" dirty="0">
                <a:latin typeface="+mn-ea"/>
              </a:rPr>
              <a:t>橡皮圈演繹為新的東西</a:t>
            </a:r>
            <a:endParaRPr lang="en-US" dirty="0" smtClean="0">
              <a:latin typeface="+mn-ea"/>
            </a:endParaRPr>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688059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3"/>
          <p:cNvSpPr>
            <a:spLocks noGrp="1" noChangeArrowheads="1"/>
          </p:cNvSpPr>
          <p:nvPr>
            <p:ph type="title" idx="4294967295"/>
          </p:nvPr>
        </p:nvSpPr>
        <p:spPr>
          <a:xfrm>
            <a:off x="1403350" y="188913"/>
            <a:ext cx="7340600" cy="917575"/>
          </a:xfrm>
        </p:spPr>
        <p:txBody>
          <a:bodyPr>
            <a:normAutofit fontScale="90000"/>
          </a:bodyPr>
          <a:lstStyle/>
          <a:p>
            <a:r>
              <a:rPr lang="zh-TW" altLang="en-US" sz="6000" dirty="0">
                <a:solidFill>
                  <a:srgbClr val="FF6600"/>
                </a:solidFill>
                <a:effectLst>
                  <a:outerShdw blurRad="38100" dist="38100" dir="2700000" algn="tl">
                    <a:srgbClr val="C0C0C0"/>
                  </a:outerShdw>
                </a:effectLst>
                <a:latin typeface="華康海報體W12" pitchFamily="81" charset="-120"/>
                <a:ea typeface="華康海報體W12" pitchFamily="81" charset="-120"/>
              </a:rPr>
              <a:t>決定快樂的因素</a:t>
            </a:r>
          </a:p>
        </p:txBody>
      </p:sp>
      <p:graphicFrame>
        <p:nvGraphicFramePr>
          <p:cNvPr id="45062" name="Object 4"/>
          <p:cNvGraphicFramePr>
            <a:graphicFrameLocks noGrp="1" noChangeAspect="1"/>
          </p:cNvGraphicFramePr>
          <p:nvPr>
            <p:ph type="chart" idx="4294967295"/>
          </p:nvPr>
        </p:nvGraphicFramePr>
        <p:xfrm>
          <a:off x="-15875" y="765175"/>
          <a:ext cx="9159875" cy="4854575"/>
        </p:xfrm>
        <a:graphic>
          <a:graphicData uri="http://schemas.openxmlformats.org/presentationml/2006/ole">
            <mc:AlternateContent xmlns:mc="http://schemas.openxmlformats.org/markup-compatibility/2006">
              <mc:Choice xmlns:v="urn:schemas-microsoft-com:vml" Requires="v">
                <p:oleObj spid="_x0000_s1032" name="圖表" r:id="rId3" imgW="7772400" imgH="4114800" progId="MSGraph.Chart.8">
                  <p:embed followColorScheme="full"/>
                </p:oleObj>
              </mc:Choice>
              <mc:Fallback>
                <p:oleObj name="圖表" r:id="rId3" imgW="7772400" imgH="4114800" progId="MSGraph.Chart.8">
                  <p:embed followColorScheme="full"/>
                  <p:pic>
                    <p:nvPicPr>
                      <p:cNvPr id="0" name=""/>
                      <p:cNvPicPr>
                        <a:picLocks noChangeAspect="1" noChangeArrowheads="1"/>
                      </p:cNvPicPr>
                      <p:nvPr/>
                    </p:nvPicPr>
                    <p:blipFill>
                      <a:blip r:embed="rId4">
                        <a:lum bright="20000"/>
                      </a:blip>
                      <a:srcRect/>
                      <a:stretch>
                        <a:fillRect/>
                      </a:stretch>
                    </p:blipFill>
                    <p:spPr bwMode="auto">
                      <a:xfrm>
                        <a:off x="-15875" y="765175"/>
                        <a:ext cx="9159875" cy="485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3973" name="Oval 5"/>
          <p:cNvSpPr>
            <a:spLocks noChangeArrowheads="1"/>
          </p:cNvSpPr>
          <p:nvPr/>
        </p:nvSpPr>
        <p:spPr bwMode="auto">
          <a:xfrm>
            <a:off x="82550" y="4941888"/>
            <a:ext cx="3132138" cy="1000125"/>
          </a:xfrm>
          <a:prstGeom prst="ellipse">
            <a:avLst/>
          </a:prstGeom>
          <a:solidFill>
            <a:schemeClr val="bg1"/>
          </a:solidFill>
          <a:ln w="25400">
            <a:solidFill>
              <a:srgbClr val="FF0000"/>
            </a:solidFill>
            <a:round/>
            <a:headEnd/>
            <a:tailEnd/>
          </a:ln>
        </p:spPr>
        <p:txBody>
          <a:bodyPr wrap="none" anchor="ct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r>
              <a:rPr lang="zh-TW" altLang="en-US" sz="2400">
                <a:latin typeface="華康海報體W12" pitchFamily="81" charset="-120"/>
                <a:ea typeface="華康海報體W12" pitchFamily="81" charset="-120"/>
              </a:rPr>
              <a:t>　</a:t>
            </a:r>
          </a:p>
        </p:txBody>
      </p:sp>
      <p:sp>
        <p:nvSpPr>
          <p:cNvPr id="2054" name="Line 6"/>
          <p:cNvSpPr>
            <a:spLocks noChangeShapeType="1"/>
          </p:cNvSpPr>
          <p:nvPr/>
        </p:nvSpPr>
        <p:spPr bwMode="auto">
          <a:xfrm flipH="1">
            <a:off x="1978025" y="3789363"/>
            <a:ext cx="146050" cy="115093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45065" name="Rectangle 7"/>
          <p:cNvSpPr>
            <a:spLocks noChangeArrowheads="1"/>
          </p:cNvSpPr>
          <p:nvPr/>
        </p:nvSpPr>
        <p:spPr bwMode="auto">
          <a:xfrm>
            <a:off x="2971800" y="17526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endParaRPr lang="en-US" altLang="zh-TW" sz="2400">
              <a:latin typeface="華康海報體W12" pitchFamily="81" charset="-120"/>
              <a:ea typeface="華康海報體W12" pitchFamily="81" charset="-120"/>
            </a:endParaRPr>
          </a:p>
          <a:p>
            <a:pPr algn="ctr"/>
            <a:endParaRPr lang="en-US" altLang="zh-TW" sz="2400">
              <a:latin typeface="華康海報體W12" pitchFamily="81" charset="-120"/>
              <a:ea typeface="華康海報體W12" pitchFamily="81" charset="-120"/>
            </a:endParaRPr>
          </a:p>
        </p:txBody>
      </p:sp>
      <p:sp>
        <p:nvSpPr>
          <p:cNvPr id="83976" name="Rectangle 8"/>
          <p:cNvSpPr>
            <a:spLocks noChangeArrowheads="1"/>
          </p:cNvSpPr>
          <p:nvPr/>
        </p:nvSpPr>
        <p:spPr bwMode="auto">
          <a:xfrm>
            <a:off x="5508625" y="2659063"/>
            <a:ext cx="26050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r>
              <a:rPr lang="en-US" altLang="zh-TW" sz="2400">
                <a:solidFill>
                  <a:srgbClr val="FF6600"/>
                </a:solidFill>
                <a:latin typeface="華康海報體W12" pitchFamily="81" charset="-120"/>
                <a:ea typeface="華康海報體W12" pitchFamily="81" charset="-120"/>
              </a:rPr>
              <a:t>Set Range </a:t>
            </a:r>
            <a:r>
              <a:rPr lang="zh-TW" altLang="en-US" sz="2400">
                <a:solidFill>
                  <a:srgbClr val="FF6600"/>
                </a:solidFill>
                <a:latin typeface="華康海報體W12" pitchFamily="81" charset="-120"/>
                <a:ea typeface="華康海報體W12" pitchFamily="81" charset="-120"/>
              </a:rPr>
              <a:t>天生幅度</a:t>
            </a:r>
          </a:p>
        </p:txBody>
      </p:sp>
      <p:sp>
        <p:nvSpPr>
          <p:cNvPr id="2" name="Line 9"/>
          <p:cNvSpPr>
            <a:spLocks noChangeShapeType="1"/>
          </p:cNvSpPr>
          <p:nvPr/>
        </p:nvSpPr>
        <p:spPr bwMode="auto">
          <a:xfrm>
            <a:off x="3492500" y="1557338"/>
            <a:ext cx="215900" cy="287337"/>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3978" name="Rectangle 10"/>
          <p:cNvSpPr>
            <a:spLocks noChangeArrowheads="1"/>
          </p:cNvSpPr>
          <p:nvPr/>
        </p:nvSpPr>
        <p:spPr bwMode="auto">
          <a:xfrm>
            <a:off x="311150" y="5181600"/>
            <a:ext cx="262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r>
              <a:rPr lang="zh-TW" altLang="en-US" sz="2400">
                <a:solidFill>
                  <a:srgbClr val="FD1F2A"/>
                </a:solidFill>
                <a:latin typeface="華康海報體W12" pitchFamily="81" charset="-120"/>
                <a:ea typeface="華康海報體W12" pitchFamily="81" charset="-120"/>
              </a:rPr>
              <a:t>這是你的個人選擇</a:t>
            </a:r>
          </a:p>
        </p:txBody>
      </p:sp>
      <p:sp>
        <p:nvSpPr>
          <p:cNvPr id="83979" name="Rectangle 11"/>
          <p:cNvSpPr>
            <a:spLocks noChangeArrowheads="1"/>
          </p:cNvSpPr>
          <p:nvPr/>
        </p:nvSpPr>
        <p:spPr bwMode="auto">
          <a:xfrm>
            <a:off x="1042988" y="2420938"/>
            <a:ext cx="2133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r>
              <a:rPr lang="en-US" altLang="zh-TW" sz="2000">
                <a:solidFill>
                  <a:srgbClr val="FFFF00"/>
                </a:solidFill>
                <a:latin typeface="華康海報體W12" pitchFamily="81" charset="-120"/>
                <a:ea typeface="華康海報體W12" pitchFamily="81" charset="-120"/>
              </a:rPr>
              <a:t>Voluntary Activities</a:t>
            </a:r>
          </a:p>
          <a:p>
            <a:r>
              <a:rPr lang="zh-TW" altLang="en-US" sz="2000">
                <a:solidFill>
                  <a:srgbClr val="FFFF00"/>
                </a:solidFill>
                <a:latin typeface="華康海報體W12" pitchFamily="81" charset="-120"/>
                <a:ea typeface="華康海報體W12" pitchFamily="81" charset="-120"/>
              </a:rPr>
              <a:t>個人控制範圍</a:t>
            </a:r>
            <a:r>
              <a:rPr lang="zh-TW" altLang="en-US" sz="2400">
                <a:solidFill>
                  <a:srgbClr val="FFFF00"/>
                </a:solidFill>
                <a:latin typeface="華康海報體W12" pitchFamily="81" charset="-120"/>
                <a:ea typeface="華康海報體W12" pitchFamily="81" charset="-120"/>
              </a:rPr>
              <a:t>　</a:t>
            </a:r>
          </a:p>
        </p:txBody>
      </p:sp>
      <p:sp>
        <p:nvSpPr>
          <p:cNvPr id="83980" name="Rectangle 12"/>
          <p:cNvSpPr>
            <a:spLocks noChangeArrowheads="1"/>
          </p:cNvSpPr>
          <p:nvPr/>
        </p:nvSpPr>
        <p:spPr bwMode="auto">
          <a:xfrm>
            <a:off x="3563938" y="5084763"/>
            <a:ext cx="52593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3200">
                <a:solidFill>
                  <a:srgbClr val="FF0066"/>
                </a:solidFill>
                <a:latin typeface="華康海報體W12" pitchFamily="81" charset="-120"/>
                <a:ea typeface="華康海報體W12" pitchFamily="81" charset="-120"/>
              </a:rPr>
              <a:t>快樂有</a:t>
            </a:r>
            <a:r>
              <a:rPr lang="en-US" altLang="zh-TW" sz="3200">
                <a:solidFill>
                  <a:srgbClr val="FF0066"/>
                </a:solidFill>
                <a:latin typeface="華康海報體W12" pitchFamily="81" charset="-120"/>
                <a:ea typeface="華康海報體W12" pitchFamily="81" charset="-120"/>
              </a:rPr>
              <a:t>40%</a:t>
            </a:r>
            <a:r>
              <a:rPr lang="zh-TW" altLang="en-US" sz="3200">
                <a:solidFill>
                  <a:srgbClr val="FF0066"/>
                </a:solidFill>
                <a:latin typeface="華康海報體W12" pitchFamily="81" charset="-120"/>
                <a:ea typeface="華康海報體W12" pitchFamily="81" charset="-120"/>
              </a:rPr>
              <a:t>可以自己決定！</a:t>
            </a:r>
          </a:p>
        </p:txBody>
      </p:sp>
      <p:sp>
        <p:nvSpPr>
          <p:cNvPr id="83981" name="Rectangle 13"/>
          <p:cNvSpPr>
            <a:spLocks noChangeArrowheads="1"/>
          </p:cNvSpPr>
          <p:nvPr/>
        </p:nvSpPr>
        <p:spPr bwMode="auto">
          <a:xfrm>
            <a:off x="2195513" y="112553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r>
              <a:rPr lang="en-US" altLang="zh-TW" sz="2400">
                <a:solidFill>
                  <a:srgbClr val="9900CC"/>
                </a:solidFill>
                <a:latin typeface="華康海報體W12" pitchFamily="81" charset="-120"/>
                <a:ea typeface="華康海報體W12" pitchFamily="81" charset="-120"/>
              </a:rPr>
              <a:t>Circumstances </a:t>
            </a:r>
            <a:r>
              <a:rPr lang="zh-TW" altLang="en-US" sz="2400">
                <a:solidFill>
                  <a:srgbClr val="9900CC"/>
                </a:solidFill>
                <a:latin typeface="華康海報體W12" pitchFamily="81" charset="-120"/>
                <a:ea typeface="華康海報體W12" pitchFamily="81" charset="-120"/>
              </a:rPr>
              <a:t>環境</a:t>
            </a:r>
          </a:p>
        </p:txBody>
      </p:sp>
      <p:sp>
        <p:nvSpPr>
          <p:cNvPr id="83982" name="Text Box 14"/>
          <p:cNvSpPr txBox="1">
            <a:spLocks noChangeArrowheads="1"/>
          </p:cNvSpPr>
          <p:nvPr/>
        </p:nvSpPr>
        <p:spPr bwMode="auto">
          <a:xfrm>
            <a:off x="2700338" y="3048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400">
                <a:solidFill>
                  <a:srgbClr val="FFFF00"/>
                </a:solidFill>
                <a:latin typeface="華康海報體W12" pitchFamily="81" charset="-120"/>
                <a:ea typeface="華康海報體W12" pitchFamily="81" charset="-120"/>
              </a:rPr>
              <a:t>40 %</a:t>
            </a:r>
          </a:p>
        </p:txBody>
      </p:sp>
      <p:sp>
        <p:nvSpPr>
          <p:cNvPr id="83983" name="Text Box 15"/>
          <p:cNvSpPr txBox="1">
            <a:spLocks noChangeArrowheads="1"/>
          </p:cNvSpPr>
          <p:nvPr/>
        </p:nvSpPr>
        <p:spPr bwMode="auto">
          <a:xfrm>
            <a:off x="4859338" y="11255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en-US" altLang="zh-TW" sz="2400">
                <a:solidFill>
                  <a:srgbClr val="9900CC"/>
                </a:solidFill>
                <a:latin typeface="華康海報體W12" pitchFamily="81" charset="-120"/>
                <a:ea typeface="華康海報體W12" pitchFamily="81" charset="-120"/>
              </a:rPr>
              <a:t>10%</a:t>
            </a:r>
          </a:p>
        </p:txBody>
      </p:sp>
      <p:sp>
        <p:nvSpPr>
          <p:cNvPr id="83984" name="Text Box 16"/>
          <p:cNvSpPr txBox="1">
            <a:spLocks noChangeArrowheads="1"/>
          </p:cNvSpPr>
          <p:nvPr/>
        </p:nvSpPr>
        <p:spPr bwMode="auto">
          <a:xfrm>
            <a:off x="6245225" y="23241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fontAlgn="base">
              <a:spcBef>
                <a:spcPct val="0"/>
              </a:spcBef>
              <a:spcAft>
                <a:spcPct val="0"/>
              </a:spcAft>
              <a:defRPr kumimoji="1">
                <a:solidFill>
                  <a:schemeClr val="tx1"/>
                </a:solidFill>
                <a:latin typeface="Arial" charset="0"/>
                <a:ea typeface="新細明體" pitchFamily="18" charset="-120"/>
              </a:defRPr>
            </a:lvl6pPr>
            <a:lvl7pPr marL="2971800" indent="-228600" fontAlgn="base">
              <a:spcBef>
                <a:spcPct val="0"/>
              </a:spcBef>
              <a:spcAft>
                <a:spcPct val="0"/>
              </a:spcAft>
              <a:defRPr kumimoji="1">
                <a:solidFill>
                  <a:schemeClr val="tx1"/>
                </a:solidFill>
                <a:latin typeface="Arial" charset="0"/>
                <a:ea typeface="新細明體" pitchFamily="18" charset="-120"/>
              </a:defRPr>
            </a:lvl7pPr>
            <a:lvl8pPr marL="3429000" indent="-228600" fontAlgn="base">
              <a:spcBef>
                <a:spcPct val="0"/>
              </a:spcBef>
              <a:spcAft>
                <a:spcPct val="0"/>
              </a:spcAft>
              <a:defRPr kumimoji="1">
                <a:solidFill>
                  <a:schemeClr val="tx1"/>
                </a:solidFill>
                <a:latin typeface="Arial" charset="0"/>
                <a:ea typeface="新細明體" pitchFamily="18" charset="-120"/>
              </a:defRPr>
            </a:lvl8pPr>
            <a:lvl9pPr marL="3886200" indent="-228600" fontAlgn="base">
              <a:spcBef>
                <a:spcPct val="0"/>
              </a:spcBef>
              <a:spcAft>
                <a:spcPct val="0"/>
              </a:spcAft>
              <a:defRPr kumimoji="1">
                <a:solidFill>
                  <a:schemeClr val="tx1"/>
                </a:solidFill>
                <a:latin typeface="Arial" charset="0"/>
                <a:ea typeface="新細明體" pitchFamily="18" charset="-120"/>
              </a:defRPr>
            </a:lvl9pPr>
          </a:lstStyle>
          <a:p>
            <a:pPr algn="ctr"/>
            <a:r>
              <a:rPr lang="en-US" altLang="zh-TW" sz="2400">
                <a:solidFill>
                  <a:srgbClr val="FF6600"/>
                </a:solidFill>
                <a:latin typeface="華康海報體W12" pitchFamily="81" charset="-120"/>
                <a:ea typeface="華康海報體W12" pitchFamily="81" charset="-120"/>
              </a:rPr>
              <a:t>50</a:t>
            </a:r>
            <a:r>
              <a:rPr lang="en-US" altLang="zh-CN" sz="2400">
                <a:solidFill>
                  <a:srgbClr val="FF6600"/>
                </a:solidFill>
                <a:latin typeface="華康海報體W12" pitchFamily="81" charset="-120"/>
                <a:ea typeface="華康海報體W12" pitchFamily="81" charset="-120"/>
              </a:rPr>
              <a:t>%</a:t>
            </a:r>
            <a:endParaRPr lang="en-US" altLang="zh-TW">
              <a:solidFill>
                <a:srgbClr val="FF6600"/>
              </a:solidFill>
              <a:latin typeface="華康海報體W12" pitchFamily="81" charset="-120"/>
              <a:ea typeface="華康海報體W12" pitchFamily="81" charset="-120"/>
            </a:endParaRPr>
          </a:p>
        </p:txBody>
      </p:sp>
    </p:spTree>
    <p:extLst>
      <p:ext uri="{BB962C8B-B14F-4D97-AF65-F5344CB8AC3E}">
        <p14:creationId xmlns:p14="http://schemas.microsoft.com/office/powerpoint/2010/main" val="2113683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3976"/>
                                        </p:tgtEl>
                                        <p:attrNameLst>
                                          <p:attrName>style.visibility</p:attrName>
                                        </p:attrNameLst>
                                      </p:cBhvr>
                                      <p:to>
                                        <p:strVal val="visible"/>
                                      </p:to>
                                    </p:set>
                                    <p:anim calcmode="lin" valueType="num">
                                      <p:cBhvr additive="base">
                                        <p:cTn id="7" dur="500" fill="hold"/>
                                        <p:tgtEl>
                                          <p:spTgt spid="83976"/>
                                        </p:tgtEl>
                                        <p:attrNameLst>
                                          <p:attrName>ppt_x</p:attrName>
                                        </p:attrNameLst>
                                      </p:cBhvr>
                                      <p:tavLst>
                                        <p:tav tm="0">
                                          <p:val>
                                            <p:strVal val="1+#ppt_w/2"/>
                                          </p:val>
                                        </p:tav>
                                        <p:tav tm="100000">
                                          <p:val>
                                            <p:strVal val="#ppt_x"/>
                                          </p:val>
                                        </p:tav>
                                      </p:tavLst>
                                    </p:anim>
                                    <p:anim calcmode="lin" valueType="num">
                                      <p:cBhvr additive="base">
                                        <p:cTn id="8" dur="500" fill="hold"/>
                                        <p:tgtEl>
                                          <p:spTgt spid="8397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3984"/>
                                        </p:tgtEl>
                                        <p:attrNameLst>
                                          <p:attrName>style.visibility</p:attrName>
                                        </p:attrNameLst>
                                      </p:cBhvr>
                                      <p:to>
                                        <p:strVal val="visible"/>
                                      </p:to>
                                    </p:set>
                                    <p:anim calcmode="lin" valueType="num">
                                      <p:cBhvr additive="base">
                                        <p:cTn id="11" dur="500" fill="hold"/>
                                        <p:tgtEl>
                                          <p:spTgt spid="83984"/>
                                        </p:tgtEl>
                                        <p:attrNameLst>
                                          <p:attrName>ppt_x</p:attrName>
                                        </p:attrNameLst>
                                      </p:cBhvr>
                                      <p:tavLst>
                                        <p:tav tm="0">
                                          <p:val>
                                            <p:strVal val="1+#ppt_w/2"/>
                                          </p:val>
                                        </p:tav>
                                        <p:tav tm="100000">
                                          <p:val>
                                            <p:strVal val="#ppt_x"/>
                                          </p:val>
                                        </p:tav>
                                      </p:tavLst>
                                    </p:anim>
                                    <p:anim calcmode="lin" valueType="num">
                                      <p:cBhvr additive="base">
                                        <p:cTn id="12" dur="500" fill="hold"/>
                                        <p:tgtEl>
                                          <p:spTgt spid="8398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83"/>
                                        </p:tgtEl>
                                        <p:attrNameLst>
                                          <p:attrName>style.visibility</p:attrName>
                                        </p:attrNameLst>
                                      </p:cBhvr>
                                      <p:to>
                                        <p:strVal val="visible"/>
                                      </p:to>
                                    </p:set>
                                    <p:anim calcmode="lin" valueType="num">
                                      <p:cBhvr additive="base">
                                        <p:cTn id="17" dur="500" fill="hold"/>
                                        <p:tgtEl>
                                          <p:spTgt spid="83983"/>
                                        </p:tgtEl>
                                        <p:attrNameLst>
                                          <p:attrName>ppt_x</p:attrName>
                                        </p:attrNameLst>
                                      </p:cBhvr>
                                      <p:tavLst>
                                        <p:tav tm="0">
                                          <p:val>
                                            <p:strVal val="0-#ppt_w/2"/>
                                          </p:val>
                                        </p:tav>
                                        <p:tav tm="100000">
                                          <p:val>
                                            <p:strVal val="#ppt_x"/>
                                          </p:val>
                                        </p:tav>
                                      </p:tavLst>
                                    </p:anim>
                                    <p:anim calcmode="lin" valueType="num">
                                      <p:cBhvr additive="base">
                                        <p:cTn id="18" dur="500" fill="hold"/>
                                        <p:tgtEl>
                                          <p:spTgt spid="8398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3981"/>
                                        </p:tgtEl>
                                        <p:attrNameLst>
                                          <p:attrName>style.visibility</p:attrName>
                                        </p:attrNameLst>
                                      </p:cBhvr>
                                      <p:to>
                                        <p:strVal val="visible"/>
                                      </p:to>
                                    </p:set>
                                    <p:anim calcmode="lin" valueType="num">
                                      <p:cBhvr additive="base">
                                        <p:cTn id="25" dur="500" fill="hold"/>
                                        <p:tgtEl>
                                          <p:spTgt spid="83981"/>
                                        </p:tgtEl>
                                        <p:attrNameLst>
                                          <p:attrName>ppt_x</p:attrName>
                                        </p:attrNameLst>
                                      </p:cBhvr>
                                      <p:tavLst>
                                        <p:tav tm="0">
                                          <p:val>
                                            <p:strVal val="0-#ppt_w/2"/>
                                          </p:val>
                                        </p:tav>
                                        <p:tav tm="100000">
                                          <p:val>
                                            <p:strVal val="#ppt_x"/>
                                          </p:val>
                                        </p:tav>
                                      </p:tavLst>
                                    </p:anim>
                                    <p:anim calcmode="lin" valueType="num">
                                      <p:cBhvr additive="base">
                                        <p:cTn id="26" dur="500" fill="hold"/>
                                        <p:tgtEl>
                                          <p:spTgt spid="8398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3979"/>
                                        </p:tgtEl>
                                        <p:attrNameLst>
                                          <p:attrName>style.visibility</p:attrName>
                                        </p:attrNameLst>
                                      </p:cBhvr>
                                      <p:to>
                                        <p:strVal val="visible"/>
                                      </p:to>
                                    </p:set>
                                    <p:anim calcmode="lin" valueType="num">
                                      <p:cBhvr additive="base">
                                        <p:cTn id="31" dur="500" fill="hold"/>
                                        <p:tgtEl>
                                          <p:spTgt spid="83979"/>
                                        </p:tgtEl>
                                        <p:attrNameLst>
                                          <p:attrName>ppt_x</p:attrName>
                                        </p:attrNameLst>
                                      </p:cBhvr>
                                      <p:tavLst>
                                        <p:tav tm="0">
                                          <p:val>
                                            <p:strVal val="0-#ppt_w/2"/>
                                          </p:val>
                                        </p:tav>
                                        <p:tav tm="100000">
                                          <p:val>
                                            <p:strVal val="#ppt_x"/>
                                          </p:val>
                                        </p:tav>
                                      </p:tavLst>
                                    </p:anim>
                                    <p:anim calcmode="lin" valueType="num">
                                      <p:cBhvr additive="base">
                                        <p:cTn id="32" dur="500" fill="hold"/>
                                        <p:tgtEl>
                                          <p:spTgt spid="8397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3982"/>
                                        </p:tgtEl>
                                        <p:attrNameLst>
                                          <p:attrName>style.visibility</p:attrName>
                                        </p:attrNameLst>
                                      </p:cBhvr>
                                      <p:to>
                                        <p:strVal val="visible"/>
                                      </p:to>
                                    </p:set>
                                    <p:anim calcmode="lin" valueType="num">
                                      <p:cBhvr additive="base">
                                        <p:cTn id="35" dur="500" fill="hold"/>
                                        <p:tgtEl>
                                          <p:spTgt spid="83982"/>
                                        </p:tgtEl>
                                        <p:attrNameLst>
                                          <p:attrName>ppt_x</p:attrName>
                                        </p:attrNameLst>
                                      </p:cBhvr>
                                      <p:tavLst>
                                        <p:tav tm="0">
                                          <p:val>
                                            <p:strVal val="0-#ppt_w/2"/>
                                          </p:val>
                                        </p:tav>
                                        <p:tav tm="100000">
                                          <p:val>
                                            <p:strVal val="#ppt_x"/>
                                          </p:val>
                                        </p:tav>
                                      </p:tavLst>
                                    </p:anim>
                                    <p:anim calcmode="lin" valueType="num">
                                      <p:cBhvr additive="base">
                                        <p:cTn id="36" dur="500" fill="hold"/>
                                        <p:tgtEl>
                                          <p:spTgt spid="8398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54"/>
                                        </p:tgtEl>
                                        <p:attrNameLst>
                                          <p:attrName>style.visibility</p:attrName>
                                        </p:attrNameLst>
                                      </p:cBhvr>
                                      <p:to>
                                        <p:strVal val="visible"/>
                                      </p:to>
                                    </p:set>
                                    <p:anim calcmode="lin" valueType="num">
                                      <p:cBhvr additive="base">
                                        <p:cTn id="41" dur="500" fill="hold"/>
                                        <p:tgtEl>
                                          <p:spTgt spid="2054"/>
                                        </p:tgtEl>
                                        <p:attrNameLst>
                                          <p:attrName>ppt_x</p:attrName>
                                        </p:attrNameLst>
                                      </p:cBhvr>
                                      <p:tavLst>
                                        <p:tav tm="0">
                                          <p:val>
                                            <p:strVal val="#ppt_x"/>
                                          </p:val>
                                        </p:tav>
                                        <p:tav tm="100000">
                                          <p:val>
                                            <p:strVal val="#ppt_x"/>
                                          </p:val>
                                        </p:tav>
                                      </p:tavLst>
                                    </p:anim>
                                    <p:anim calcmode="lin" valueType="num">
                                      <p:cBhvr additive="base">
                                        <p:cTn id="42" dur="500" fill="hold"/>
                                        <p:tgtEl>
                                          <p:spTgt spid="205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3973"/>
                                        </p:tgtEl>
                                        <p:attrNameLst>
                                          <p:attrName>style.visibility</p:attrName>
                                        </p:attrNameLst>
                                      </p:cBhvr>
                                      <p:to>
                                        <p:strVal val="visible"/>
                                      </p:to>
                                    </p:set>
                                    <p:anim calcmode="lin" valueType="num">
                                      <p:cBhvr additive="base">
                                        <p:cTn id="45" dur="500" fill="hold"/>
                                        <p:tgtEl>
                                          <p:spTgt spid="83973"/>
                                        </p:tgtEl>
                                        <p:attrNameLst>
                                          <p:attrName>ppt_x</p:attrName>
                                        </p:attrNameLst>
                                      </p:cBhvr>
                                      <p:tavLst>
                                        <p:tav tm="0">
                                          <p:val>
                                            <p:strVal val="#ppt_x"/>
                                          </p:val>
                                        </p:tav>
                                        <p:tav tm="100000">
                                          <p:val>
                                            <p:strVal val="#ppt_x"/>
                                          </p:val>
                                        </p:tav>
                                      </p:tavLst>
                                    </p:anim>
                                    <p:anim calcmode="lin" valueType="num">
                                      <p:cBhvr additive="base">
                                        <p:cTn id="46" dur="500" fill="hold"/>
                                        <p:tgtEl>
                                          <p:spTgt spid="8397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3978"/>
                                        </p:tgtEl>
                                        <p:attrNameLst>
                                          <p:attrName>style.visibility</p:attrName>
                                        </p:attrNameLst>
                                      </p:cBhvr>
                                      <p:to>
                                        <p:strVal val="visible"/>
                                      </p:to>
                                    </p:set>
                                    <p:anim calcmode="lin" valueType="num">
                                      <p:cBhvr additive="base">
                                        <p:cTn id="49" dur="500" fill="hold"/>
                                        <p:tgtEl>
                                          <p:spTgt spid="83978"/>
                                        </p:tgtEl>
                                        <p:attrNameLst>
                                          <p:attrName>ppt_x</p:attrName>
                                        </p:attrNameLst>
                                      </p:cBhvr>
                                      <p:tavLst>
                                        <p:tav tm="0">
                                          <p:val>
                                            <p:strVal val="#ppt_x"/>
                                          </p:val>
                                        </p:tav>
                                        <p:tav tm="100000">
                                          <p:val>
                                            <p:strVal val="#ppt_x"/>
                                          </p:val>
                                        </p:tav>
                                      </p:tavLst>
                                    </p:anim>
                                    <p:anim calcmode="lin" valueType="num">
                                      <p:cBhvr additive="base">
                                        <p:cTn id="50" dur="500" fill="hold"/>
                                        <p:tgtEl>
                                          <p:spTgt spid="8397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3980"/>
                                        </p:tgtEl>
                                        <p:attrNameLst>
                                          <p:attrName>style.visibility</p:attrName>
                                        </p:attrNameLst>
                                      </p:cBhvr>
                                      <p:to>
                                        <p:strVal val="visible"/>
                                      </p:to>
                                    </p:set>
                                    <p:anim calcmode="lin" valueType="num">
                                      <p:cBhvr additive="base">
                                        <p:cTn id="53" dur="500" fill="hold"/>
                                        <p:tgtEl>
                                          <p:spTgt spid="83980"/>
                                        </p:tgtEl>
                                        <p:attrNameLst>
                                          <p:attrName>ppt_x</p:attrName>
                                        </p:attrNameLst>
                                      </p:cBhvr>
                                      <p:tavLst>
                                        <p:tav tm="0">
                                          <p:val>
                                            <p:strVal val="#ppt_x"/>
                                          </p:val>
                                        </p:tav>
                                        <p:tav tm="100000">
                                          <p:val>
                                            <p:strVal val="#ppt_x"/>
                                          </p:val>
                                        </p:tav>
                                      </p:tavLst>
                                    </p:anim>
                                    <p:anim calcmode="lin" valueType="num">
                                      <p:cBhvr additive="base">
                                        <p:cTn id="54" dur="500" fill="hold"/>
                                        <p:tgtEl>
                                          <p:spTgt spid="83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p:bldP spid="2054" grpId="0" animBg="1"/>
      <p:bldP spid="83976" grpId="0"/>
      <p:bldP spid="2" grpId="0" animBg="1"/>
      <p:bldP spid="83978" grpId="0"/>
      <p:bldP spid="83979" grpId="0"/>
      <p:bldP spid="83980" grpId="0"/>
      <p:bldP spid="83981" grpId="0"/>
      <p:bldP spid="83982" grpId="0"/>
      <p:bldP spid="83983" grpId="0"/>
      <p:bldP spid="839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800600"/>
            <a:ext cx="5515000" cy="566738"/>
          </a:xfrm>
        </p:spPr>
        <p:txBody>
          <a:bodyPr>
            <a:noAutofit/>
          </a:bodyPr>
          <a:lstStyle/>
          <a:p>
            <a:pPr marL="0" indent="0"/>
            <a:r>
              <a:rPr lang="zh-CN" altLang="en-US" sz="3200" dirty="0" smtClean="0">
                <a:latin typeface="+mn-ea"/>
              </a:rPr>
              <a:t> 把橡皮圈演繹為創新的東西</a:t>
            </a:r>
            <a:endParaRPr lang="en-US" sz="3200" dirty="0">
              <a:latin typeface="+mn-ea"/>
            </a:endParaRPr>
          </a:p>
        </p:txBody>
      </p:sp>
      <p:sp>
        <p:nvSpPr>
          <p:cNvPr id="4" name="Text Placeholder 3"/>
          <p:cNvSpPr>
            <a:spLocks noGrp="1"/>
          </p:cNvSpPr>
          <p:nvPr>
            <p:ph type="body" sz="half" idx="2"/>
          </p:nvPr>
        </p:nvSpPr>
        <p:spPr/>
        <p:txBody>
          <a:bodyPr/>
          <a:lstStyle/>
          <a:p>
            <a:endParaRPr lang="en-US" dirty="0"/>
          </a:p>
        </p:txBody>
      </p:sp>
      <p:sp>
        <p:nvSpPr>
          <p:cNvPr id="3" name="圖片版面配置區 2"/>
          <p:cNvSpPr>
            <a:spLocks noGrp="1"/>
          </p:cNvSpPr>
          <p:nvPr>
            <p:ph type="pic" idx="1"/>
          </p:nvPr>
        </p:nvSpPr>
        <p:spPr/>
      </p:sp>
    </p:spTree>
    <p:extLst>
      <p:ext uri="{BB962C8B-B14F-4D97-AF65-F5344CB8AC3E}">
        <p14:creationId xmlns:p14="http://schemas.microsoft.com/office/powerpoint/2010/main" val="2887435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希望</a:t>
            </a:r>
            <a:endParaRPr lang="en-US" b="1" dirty="0"/>
          </a:p>
        </p:txBody>
      </p:sp>
      <p:sp>
        <p:nvSpPr>
          <p:cNvPr id="3" name="Content Placeholder 2"/>
          <p:cNvSpPr>
            <a:spLocks noGrp="1"/>
          </p:cNvSpPr>
          <p:nvPr>
            <p:ph idx="1"/>
          </p:nvPr>
        </p:nvSpPr>
        <p:spPr/>
        <p:txBody>
          <a:bodyPr>
            <a:normAutofit/>
          </a:bodyPr>
          <a:lstStyle/>
          <a:p>
            <a:r>
              <a:rPr lang="zh-TW" altLang="en-US" dirty="0"/>
              <a:t>透過活動令幼兒明白逆境自強，心存希望的</a:t>
            </a:r>
            <a:r>
              <a:rPr lang="zh-TW" altLang="en-US" dirty="0" smtClean="0"/>
              <a:t>重要</a:t>
            </a:r>
            <a:endParaRPr lang="en-US" altLang="zh-TW" dirty="0" smtClean="0"/>
          </a:p>
          <a:p>
            <a:r>
              <a:rPr lang="zh-CN" altLang="en-US" dirty="0" smtClean="0"/>
              <a:t>活動： </a:t>
            </a:r>
            <a:r>
              <a:rPr lang="zh-TW" altLang="en-US" dirty="0" smtClean="0"/>
              <a:t>下雨</a:t>
            </a:r>
            <a:r>
              <a:rPr lang="zh-TW" altLang="en-US" dirty="0"/>
              <a:t>的好</a:t>
            </a:r>
            <a:r>
              <a:rPr lang="zh-TW" altLang="en-US" dirty="0" smtClean="0"/>
              <a:t>壞處</a:t>
            </a:r>
            <a:endParaRPr lang="en-US" altLang="zh-TW" dirty="0" smtClean="0"/>
          </a:p>
          <a:p>
            <a:pPr marL="0" indent="0">
              <a:buNone/>
            </a:pPr>
            <a:r>
              <a:rPr lang="zh-CN" altLang="en-US" dirty="0"/>
              <a:t> </a:t>
            </a:r>
            <a:r>
              <a:rPr lang="zh-CN" altLang="en-US" dirty="0" smtClean="0"/>
              <a:t>                  從動畫</a:t>
            </a:r>
            <a:r>
              <a:rPr lang="zh-CN" altLang="en-US" dirty="0"/>
              <a:t>片段中</a:t>
            </a:r>
            <a:r>
              <a:rPr lang="zh-CN" altLang="en-US" dirty="0" smtClean="0"/>
              <a:t>學習</a:t>
            </a:r>
            <a:endParaRPr lang="en-US" altLang="zh-TW" dirty="0" smtClean="0"/>
          </a:p>
          <a:p>
            <a:pPr marL="0" indent="0">
              <a:buNone/>
            </a:pPr>
            <a:r>
              <a:rPr lang="en-US" dirty="0" smtClean="0"/>
              <a:t>                   </a:t>
            </a:r>
            <a:r>
              <a:rPr lang="zh-CN" altLang="en-US" dirty="0" smtClean="0"/>
              <a:t>訂立目標和增強動力</a:t>
            </a:r>
            <a:endParaRPr lang="en-US" dirty="0" smtClean="0"/>
          </a:p>
          <a:p>
            <a:pPr marL="0" indent="0">
              <a:buNone/>
            </a:pPr>
            <a:r>
              <a:rPr lang="en-US" dirty="0" smtClean="0"/>
              <a:t>                      </a:t>
            </a:r>
          </a:p>
          <a:p>
            <a:endParaRPr lang="en-US" dirty="0"/>
          </a:p>
        </p:txBody>
      </p:sp>
    </p:spTree>
    <p:extLst>
      <p:ext uri="{BB962C8B-B14F-4D97-AF65-F5344CB8AC3E}">
        <p14:creationId xmlns:p14="http://schemas.microsoft.com/office/powerpoint/2010/main" val="1615031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zh-CN" altLang="en-US" sz="3600" dirty="0" smtClean="0"/>
              <a:t>  訂</a:t>
            </a:r>
            <a:r>
              <a:rPr lang="zh-CN" altLang="en-US" sz="3600" dirty="0"/>
              <a:t>立目標和增強動力</a:t>
            </a:r>
            <a:endParaRPr lang="en-US" sz="3600" dirty="0"/>
          </a:p>
        </p:txBody>
      </p:sp>
      <p:sp>
        <p:nvSpPr>
          <p:cNvPr id="4" name="Text Placeholder 3"/>
          <p:cNvSpPr>
            <a:spLocks noGrp="1"/>
          </p:cNvSpPr>
          <p:nvPr>
            <p:ph type="body" sz="half" idx="2"/>
          </p:nvPr>
        </p:nvSpPr>
        <p:spPr/>
        <p:txBody>
          <a:bodyPr/>
          <a:lstStyle/>
          <a:p>
            <a:endParaRPr lang="en-US"/>
          </a:p>
        </p:txBody>
      </p:sp>
      <p:sp>
        <p:nvSpPr>
          <p:cNvPr id="3" name="圖片版面配置區 2"/>
          <p:cNvSpPr>
            <a:spLocks noGrp="1"/>
          </p:cNvSpPr>
          <p:nvPr>
            <p:ph type="pic" idx="1"/>
          </p:nvPr>
        </p:nvSpPr>
        <p:spPr/>
      </p:sp>
    </p:spTree>
    <p:extLst>
      <p:ext uri="{BB962C8B-B14F-4D97-AF65-F5344CB8AC3E}">
        <p14:creationId xmlns:p14="http://schemas.microsoft.com/office/powerpoint/2010/main" val="3618214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愛與被愛</a:t>
            </a:r>
            <a:endParaRPr lang="en-US" b="1" dirty="0"/>
          </a:p>
        </p:txBody>
      </p:sp>
      <p:sp>
        <p:nvSpPr>
          <p:cNvPr id="3" name="Content Placeholder 2"/>
          <p:cNvSpPr>
            <a:spLocks noGrp="1"/>
          </p:cNvSpPr>
          <p:nvPr>
            <p:ph idx="1"/>
          </p:nvPr>
        </p:nvSpPr>
        <p:spPr/>
        <p:txBody>
          <a:bodyPr/>
          <a:lstStyle/>
          <a:p>
            <a:r>
              <a:rPr lang="zh-TW" altLang="en-US" dirty="0">
                <a:latin typeface="+mn-ea"/>
              </a:rPr>
              <a:t>透過自我體驗，培養幼兒表達和感受愛的能力，並於各種親密關係中找到快樂元素</a:t>
            </a:r>
            <a:endParaRPr lang="en-US" altLang="zh-TW" dirty="0" smtClean="0">
              <a:latin typeface="+mn-ea"/>
            </a:endParaRPr>
          </a:p>
          <a:p>
            <a:r>
              <a:rPr lang="zh-CN" altLang="en-US" dirty="0" smtClean="0">
                <a:latin typeface="+mn-ea"/>
              </a:rPr>
              <a:t>活動：</a:t>
            </a:r>
            <a:r>
              <a:rPr lang="zh-TW" altLang="en-US" dirty="0">
                <a:latin typeface="+mn-ea"/>
              </a:rPr>
              <a:t>愛心或心碎</a:t>
            </a:r>
            <a:r>
              <a:rPr lang="zh-TW" altLang="en-US" dirty="0" smtClean="0">
                <a:latin typeface="+mn-ea"/>
              </a:rPr>
              <a:t>遊戲</a:t>
            </a:r>
            <a:endParaRPr lang="en-US" altLang="zh-TW" dirty="0">
              <a:latin typeface="+mn-ea"/>
            </a:endParaRPr>
          </a:p>
          <a:p>
            <a:r>
              <a:rPr lang="zh-CN" altLang="en-US" dirty="0" smtClean="0">
                <a:latin typeface="+mn-ea"/>
              </a:rPr>
              <a:t>      </a:t>
            </a:r>
            <a:r>
              <a:rPr lang="zh-TW" altLang="en-US" dirty="0" smtClean="0">
                <a:latin typeface="+mn-ea"/>
              </a:rPr>
              <a:t>愛心</a:t>
            </a:r>
            <a:r>
              <a:rPr lang="zh-TW" altLang="en-US" dirty="0">
                <a:latin typeface="+mn-ea"/>
              </a:rPr>
              <a:t>天使</a:t>
            </a:r>
            <a:r>
              <a:rPr lang="zh-TW" altLang="en-US" dirty="0" smtClean="0">
                <a:latin typeface="+mn-ea"/>
              </a:rPr>
              <a:t>行</a:t>
            </a:r>
            <a:r>
              <a:rPr lang="zh-CN" altLang="en-US" dirty="0" smtClean="0">
                <a:latin typeface="+mn-ea"/>
              </a:rPr>
              <a:t>動</a:t>
            </a:r>
            <a:endParaRPr lang="en-US" altLang="zh-CN" dirty="0" smtClean="0">
              <a:latin typeface="+mn-ea"/>
            </a:endParaRPr>
          </a:p>
          <a:p>
            <a:pPr marL="0" indent="0">
              <a:buNone/>
            </a:pPr>
            <a:r>
              <a:rPr lang="zh-CN" altLang="en-US" dirty="0" smtClean="0">
                <a:latin typeface="+mn-ea"/>
              </a:rPr>
              <a:t>        </a:t>
            </a:r>
            <a:r>
              <a:rPr lang="en-US" altLang="zh-TW" dirty="0" smtClean="0">
                <a:latin typeface="+mn-ea"/>
              </a:rPr>
              <a:t>&lt;&lt;</a:t>
            </a:r>
            <a:r>
              <a:rPr lang="zh-TW" altLang="en-US" dirty="0">
                <a:latin typeface="+mn-ea"/>
              </a:rPr>
              <a:t>猜猜我有多愛你</a:t>
            </a:r>
            <a:r>
              <a:rPr lang="en-US" altLang="zh-TW" dirty="0">
                <a:latin typeface="+mn-ea"/>
              </a:rPr>
              <a:t>&gt;&gt;</a:t>
            </a:r>
            <a:r>
              <a:rPr lang="zh-TW" altLang="en-US" dirty="0" smtClean="0">
                <a:latin typeface="+mn-ea"/>
              </a:rPr>
              <a:t>故事</a:t>
            </a:r>
            <a:endParaRPr lang="en-US" altLang="zh-TW" dirty="0" smtClean="0">
              <a:latin typeface="+mn-ea"/>
            </a:endParaRPr>
          </a:p>
          <a:p>
            <a:pPr marL="0" indent="0">
              <a:buNone/>
            </a:pPr>
            <a:r>
              <a:rPr lang="zh-CN" altLang="en-US" dirty="0" smtClean="0">
                <a:latin typeface="+mn-ea"/>
              </a:rPr>
              <a:t>        </a:t>
            </a:r>
            <a:r>
              <a:rPr lang="zh-TW" altLang="en-US" dirty="0" smtClean="0">
                <a:latin typeface="+mn-ea"/>
              </a:rPr>
              <a:t>我</a:t>
            </a:r>
            <a:r>
              <a:rPr lang="zh-TW" altLang="en-US" dirty="0">
                <a:latin typeface="+mn-ea"/>
              </a:rPr>
              <a:t>手寫我心</a:t>
            </a:r>
            <a:endParaRPr lang="en-US" dirty="0" smtClean="0">
              <a:latin typeface="+mn-ea"/>
            </a:endParaRPr>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4142327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zh-TW" altLang="en-US" sz="3600" dirty="0" smtClean="0">
                <a:latin typeface="+mn-ea"/>
              </a:rPr>
              <a:t>         我</a:t>
            </a:r>
            <a:r>
              <a:rPr lang="zh-TW" altLang="en-US" sz="3600" dirty="0">
                <a:latin typeface="+mn-ea"/>
              </a:rPr>
              <a:t>手寫我心</a:t>
            </a:r>
            <a:endParaRPr lang="en-US" sz="3600" dirty="0">
              <a:latin typeface="+mn-ea"/>
            </a:endParaRPr>
          </a:p>
        </p:txBody>
      </p:sp>
      <p:sp>
        <p:nvSpPr>
          <p:cNvPr id="4" name="Text Placeholder 3"/>
          <p:cNvSpPr>
            <a:spLocks noGrp="1"/>
          </p:cNvSpPr>
          <p:nvPr>
            <p:ph type="body" sz="half" idx="2"/>
          </p:nvPr>
        </p:nvSpPr>
        <p:spPr/>
        <p:txBody>
          <a:bodyPr/>
          <a:lstStyle/>
          <a:p>
            <a:endParaRPr lang="en-US"/>
          </a:p>
        </p:txBody>
      </p:sp>
      <p:sp>
        <p:nvSpPr>
          <p:cNvPr id="3" name="圖片版面配置區 2"/>
          <p:cNvSpPr>
            <a:spLocks noGrp="1"/>
          </p:cNvSpPr>
          <p:nvPr>
            <p:ph type="pic" idx="1"/>
          </p:nvPr>
        </p:nvSpPr>
        <p:spPr/>
      </p:sp>
    </p:spTree>
    <p:extLst>
      <p:ext uri="{BB962C8B-B14F-4D97-AF65-F5344CB8AC3E}">
        <p14:creationId xmlns:p14="http://schemas.microsoft.com/office/powerpoint/2010/main" val="2933655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利他主義</a:t>
            </a:r>
            <a:endParaRPr lang="en-US" b="1" dirty="0"/>
          </a:p>
        </p:txBody>
      </p:sp>
      <p:sp>
        <p:nvSpPr>
          <p:cNvPr id="3" name="Content Placeholder 2"/>
          <p:cNvSpPr>
            <a:spLocks noGrp="1"/>
          </p:cNvSpPr>
          <p:nvPr>
            <p:ph idx="1"/>
          </p:nvPr>
        </p:nvSpPr>
        <p:spPr/>
        <p:txBody>
          <a:bodyPr/>
          <a:lstStyle/>
          <a:p>
            <a:r>
              <a:rPr lang="zh-TW" altLang="en-US" dirty="0">
                <a:latin typeface="+mn-ea"/>
              </a:rPr>
              <a:t>培養幼兒明白別人感受及幫助別人的習慣，並於幫助別人中找到</a:t>
            </a:r>
            <a:r>
              <a:rPr lang="zh-TW" altLang="en-US" dirty="0" smtClean="0">
                <a:latin typeface="+mn-ea"/>
              </a:rPr>
              <a:t>快樂感</a:t>
            </a:r>
            <a:endParaRPr lang="en-US" altLang="zh-TW" dirty="0" smtClean="0">
              <a:latin typeface="+mn-ea"/>
            </a:endParaRPr>
          </a:p>
          <a:p>
            <a:r>
              <a:rPr lang="zh-CN" altLang="en-US" dirty="0" smtClean="0">
                <a:latin typeface="+mn-ea"/>
              </a:rPr>
              <a:t>活動：</a:t>
            </a:r>
            <a:r>
              <a:rPr lang="zh-TW" altLang="en-US" dirty="0" smtClean="0">
                <a:latin typeface="+mn-ea"/>
              </a:rPr>
              <a:t>服務大使</a:t>
            </a:r>
            <a:endParaRPr lang="en-US" altLang="zh-TW" dirty="0" smtClean="0">
              <a:latin typeface="+mn-ea"/>
            </a:endParaRPr>
          </a:p>
          <a:p>
            <a:pPr marL="0" indent="0">
              <a:buNone/>
            </a:pPr>
            <a:r>
              <a:rPr lang="zh-CN" altLang="en-US" dirty="0" smtClean="0">
                <a:latin typeface="+mn-ea"/>
              </a:rPr>
              <a:t>        </a:t>
            </a:r>
            <a:r>
              <a:rPr lang="zh-TW" altLang="en-US" dirty="0" smtClean="0">
                <a:latin typeface="+mn-ea"/>
              </a:rPr>
              <a:t>辨認</a:t>
            </a:r>
            <a:r>
              <a:rPr lang="zh-TW" altLang="en-US" dirty="0">
                <a:latin typeface="+mn-ea"/>
              </a:rPr>
              <a:t>以下是否正確的助人</a:t>
            </a:r>
            <a:r>
              <a:rPr lang="zh-TW" altLang="en-US" dirty="0" smtClean="0">
                <a:latin typeface="+mn-ea"/>
              </a:rPr>
              <a:t>方</a:t>
            </a:r>
            <a:r>
              <a:rPr lang="zh-CN" altLang="en-US" dirty="0" smtClean="0">
                <a:latin typeface="+mn-ea"/>
              </a:rPr>
              <a:t>法</a:t>
            </a:r>
            <a:endParaRPr lang="en-US" altLang="zh-CN" dirty="0">
              <a:latin typeface="+mn-ea"/>
            </a:endParaRPr>
          </a:p>
          <a:p>
            <a:pPr marL="0" indent="0">
              <a:buNone/>
            </a:pPr>
            <a:r>
              <a:rPr lang="zh-CN" altLang="en-US" dirty="0" smtClean="0">
                <a:latin typeface="+mn-ea"/>
              </a:rPr>
              <a:t>        </a:t>
            </a:r>
            <a:r>
              <a:rPr lang="zh-TW" altLang="en-US" dirty="0" smtClean="0">
                <a:latin typeface="+mn-ea"/>
              </a:rPr>
              <a:t>互動戲劇</a:t>
            </a:r>
            <a:r>
              <a:rPr lang="en-US" dirty="0" smtClean="0">
                <a:latin typeface="+mn-ea"/>
              </a:rPr>
              <a:t>– </a:t>
            </a:r>
            <a:r>
              <a:rPr lang="zh-CN" altLang="en-US" dirty="0" smtClean="0">
                <a:latin typeface="+mn-ea"/>
              </a:rPr>
              <a:t>角色扮演需要幫助的人</a:t>
            </a:r>
            <a:endParaRPr lang="en-US" dirty="0">
              <a:latin typeface="+mn-ea"/>
            </a:endParaRPr>
          </a:p>
        </p:txBody>
      </p:sp>
    </p:spTree>
    <p:extLst>
      <p:ext uri="{BB962C8B-B14F-4D97-AF65-F5344CB8AC3E}">
        <p14:creationId xmlns:p14="http://schemas.microsoft.com/office/powerpoint/2010/main" val="36794710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092080" cy="566738"/>
          </a:xfrm>
        </p:spPr>
        <p:txBody>
          <a:bodyPr>
            <a:noAutofit/>
          </a:bodyPr>
          <a:lstStyle/>
          <a:p>
            <a:r>
              <a:rPr lang="zh-TW" altLang="en-US" sz="4000" dirty="0" smtClean="0">
                <a:latin typeface="+mn-ea"/>
              </a:rPr>
              <a:t>            互動</a:t>
            </a:r>
            <a:r>
              <a:rPr lang="zh-TW" altLang="en-US" sz="4000" dirty="0">
                <a:latin typeface="+mn-ea"/>
              </a:rPr>
              <a:t>戲劇</a:t>
            </a:r>
            <a:endParaRPr lang="en-US" sz="4000" dirty="0"/>
          </a:p>
        </p:txBody>
      </p:sp>
      <p:sp>
        <p:nvSpPr>
          <p:cNvPr id="4" name="Text Placeholder 3"/>
          <p:cNvSpPr>
            <a:spLocks noGrp="1"/>
          </p:cNvSpPr>
          <p:nvPr>
            <p:ph type="body" sz="half" idx="2"/>
          </p:nvPr>
        </p:nvSpPr>
        <p:spPr/>
        <p:txBody>
          <a:bodyPr/>
          <a:lstStyle/>
          <a:p>
            <a:endParaRPr lang="en-US" dirty="0"/>
          </a:p>
        </p:txBody>
      </p:sp>
      <p:sp>
        <p:nvSpPr>
          <p:cNvPr id="3" name="圖片版面配置區 2"/>
          <p:cNvSpPr>
            <a:spLocks noGrp="1"/>
          </p:cNvSpPr>
          <p:nvPr>
            <p:ph type="pic" idx="1"/>
          </p:nvPr>
        </p:nvSpPr>
        <p:spPr/>
      </p:sp>
    </p:spTree>
    <p:extLst>
      <p:ext uri="{BB962C8B-B14F-4D97-AF65-F5344CB8AC3E}">
        <p14:creationId xmlns:p14="http://schemas.microsoft.com/office/powerpoint/2010/main" val="2100564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勇敢</a:t>
            </a:r>
            <a:endParaRPr lang="en-US" b="1" dirty="0"/>
          </a:p>
        </p:txBody>
      </p:sp>
      <p:sp>
        <p:nvSpPr>
          <p:cNvPr id="3" name="Content Placeholder 2"/>
          <p:cNvSpPr>
            <a:spLocks noGrp="1"/>
          </p:cNvSpPr>
          <p:nvPr>
            <p:ph idx="1"/>
          </p:nvPr>
        </p:nvSpPr>
        <p:spPr/>
        <p:txBody>
          <a:bodyPr>
            <a:normAutofit/>
          </a:bodyPr>
          <a:lstStyle/>
          <a:p>
            <a:r>
              <a:rPr lang="zh-TW" altLang="en-US" dirty="0" smtClean="0">
                <a:latin typeface="+mn-ea"/>
              </a:rPr>
              <a:t>鼓勵</a:t>
            </a:r>
            <a:r>
              <a:rPr lang="zh-TW" altLang="en-US" dirty="0">
                <a:latin typeface="+mn-ea"/>
              </a:rPr>
              <a:t>幼兒勇敢面對困難及挑戰</a:t>
            </a:r>
            <a:r>
              <a:rPr lang="zh-TW" altLang="en-US" dirty="0" smtClean="0">
                <a:latin typeface="+mn-ea"/>
              </a:rPr>
              <a:t>，</a:t>
            </a:r>
            <a:r>
              <a:rPr lang="zh-CN" altLang="en-US" dirty="0" smtClean="0">
                <a:latin typeface="+mn-ea"/>
              </a:rPr>
              <a:t>體驗</a:t>
            </a:r>
            <a:r>
              <a:rPr lang="zh-TW" altLang="en-US" dirty="0" smtClean="0">
                <a:latin typeface="+mn-ea"/>
              </a:rPr>
              <a:t>勇於</a:t>
            </a:r>
            <a:r>
              <a:rPr lang="zh-TW" altLang="en-US" dirty="0">
                <a:latin typeface="+mn-ea"/>
              </a:rPr>
              <a:t>面對困難後帶來的快樂感</a:t>
            </a:r>
            <a:r>
              <a:rPr lang="zh-TW" altLang="en-US" dirty="0" smtClean="0">
                <a:latin typeface="+mn-ea"/>
              </a:rPr>
              <a:t>。</a:t>
            </a:r>
            <a:endParaRPr lang="en-US" altLang="zh-TW" dirty="0" smtClean="0">
              <a:latin typeface="+mn-ea"/>
            </a:endParaRPr>
          </a:p>
          <a:p>
            <a:r>
              <a:rPr lang="zh-CN" altLang="en-US" dirty="0" smtClean="0">
                <a:latin typeface="+mn-ea"/>
              </a:rPr>
              <a:t>活動：探索未知</a:t>
            </a:r>
            <a:endParaRPr lang="en-US" altLang="zh-CN" dirty="0" smtClean="0">
              <a:latin typeface="+mn-ea"/>
            </a:endParaRPr>
          </a:p>
          <a:p>
            <a:pPr marL="0" indent="0">
              <a:buNone/>
            </a:pPr>
            <a:r>
              <a:rPr lang="zh-CN" altLang="en-US" dirty="0" smtClean="0">
                <a:latin typeface="+mn-ea"/>
              </a:rPr>
              <a:t>        </a:t>
            </a:r>
            <a:r>
              <a:rPr lang="zh-TW" altLang="en-US" dirty="0" smtClean="0">
                <a:latin typeface="+mn-ea"/>
              </a:rPr>
              <a:t>分享</a:t>
            </a:r>
            <a:r>
              <a:rPr lang="zh-TW" altLang="en-US" dirty="0">
                <a:latin typeface="+mn-ea"/>
              </a:rPr>
              <a:t>一</a:t>
            </a:r>
            <a:r>
              <a:rPr lang="zh-TW" altLang="en-US" dirty="0" smtClean="0">
                <a:latin typeface="+mn-ea"/>
              </a:rPr>
              <a:t>件害怕</a:t>
            </a:r>
            <a:r>
              <a:rPr lang="zh-TW" altLang="en-US" dirty="0">
                <a:latin typeface="+mn-ea"/>
              </a:rPr>
              <a:t>的</a:t>
            </a:r>
            <a:r>
              <a:rPr lang="zh-TW" altLang="en-US" dirty="0" smtClean="0">
                <a:latin typeface="+mn-ea"/>
              </a:rPr>
              <a:t>事情</a:t>
            </a:r>
            <a:endParaRPr lang="en-US" altLang="zh-TW" dirty="0">
              <a:latin typeface="+mn-ea"/>
            </a:endParaRPr>
          </a:p>
          <a:p>
            <a:pPr marL="0" indent="0">
              <a:buNone/>
            </a:pPr>
            <a:r>
              <a:rPr lang="zh-CN" altLang="en-US" dirty="0" smtClean="0">
                <a:latin typeface="+mn-ea"/>
              </a:rPr>
              <a:t>        </a:t>
            </a:r>
            <a:r>
              <a:rPr lang="zh-TW" altLang="en-US" dirty="0" smtClean="0">
                <a:latin typeface="+mn-ea"/>
              </a:rPr>
              <a:t>小</a:t>
            </a:r>
            <a:r>
              <a:rPr lang="zh-TW" altLang="en-US" dirty="0">
                <a:latin typeface="+mn-ea"/>
              </a:rPr>
              <a:t>勇士大挑戰</a:t>
            </a:r>
            <a:endParaRPr lang="en-US" dirty="0" smtClean="0">
              <a:latin typeface="+mn-ea"/>
            </a:endParaRPr>
          </a:p>
          <a:p>
            <a:pPr marL="0" indent="0">
              <a:buNone/>
            </a:pPr>
            <a:r>
              <a:rPr lang="zh-CN" altLang="en-US" dirty="0" smtClean="0">
                <a:latin typeface="+mn-ea"/>
              </a:rPr>
              <a:t>        </a:t>
            </a:r>
            <a:r>
              <a:rPr lang="zh-TW" altLang="en-US" dirty="0" smtClean="0">
                <a:latin typeface="+mn-ea"/>
              </a:rPr>
              <a:t>逃</a:t>
            </a:r>
            <a:r>
              <a:rPr lang="zh-TW" altLang="en-US" dirty="0">
                <a:latin typeface="+mn-ea"/>
              </a:rPr>
              <a:t>出荒島</a:t>
            </a:r>
            <a:endParaRPr lang="en-US" dirty="0" smtClean="0">
              <a:latin typeface="+mn-ea"/>
            </a:endParaRPr>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4895128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zh-TW" altLang="en-US" sz="4000" dirty="0" smtClean="0">
                <a:latin typeface="+mn-ea"/>
              </a:rPr>
              <a:t>        小</a:t>
            </a:r>
            <a:r>
              <a:rPr lang="zh-TW" altLang="en-US" sz="4000" dirty="0">
                <a:latin typeface="+mn-ea"/>
              </a:rPr>
              <a:t>勇士大挑戰</a:t>
            </a:r>
            <a:endParaRPr lang="en-US" sz="4000" dirty="0">
              <a:latin typeface="+mn-ea"/>
            </a:endParaRPr>
          </a:p>
        </p:txBody>
      </p:sp>
      <p:sp>
        <p:nvSpPr>
          <p:cNvPr id="4" name="Text Placeholder 3"/>
          <p:cNvSpPr>
            <a:spLocks noGrp="1"/>
          </p:cNvSpPr>
          <p:nvPr>
            <p:ph type="body" sz="half" idx="2"/>
          </p:nvPr>
        </p:nvSpPr>
        <p:spPr/>
        <p:txBody>
          <a:bodyPr/>
          <a:lstStyle/>
          <a:p>
            <a:endParaRPr lang="en-US"/>
          </a:p>
        </p:txBody>
      </p:sp>
      <p:sp>
        <p:nvSpPr>
          <p:cNvPr id="3" name="圖片版面配置區 2"/>
          <p:cNvSpPr>
            <a:spLocks noGrp="1"/>
          </p:cNvSpPr>
          <p:nvPr>
            <p:ph type="pic" idx="1"/>
          </p:nvPr>
        </p:nvSpPr>
        <p:spPr/>
      </p:sp>
    </p:spTree>
    <p:extLst>
      <p:ext uri="{BB962C8B-B14F-4D97-AF65-F5344CB8AC3E}">
        <p14:creationId xmlns:p14="http://schemas.microsoft.com/office/powerpoint/2010/main" val="1356182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誠實</a:t>
            </a:r>
            <a:endParaRPr lang="en-US" b="1" dirty="0"/>
          </a:p>
        </p:txBody>
      </p:sp>
      <p:sp>
        <p:nvSpPr>
          <p:cNvPr id="3" name="Content Placeholder 2"/>
          <p:cNvSpPr>
            <a:spLocks noGrp="1"/>
          </p:cNvSpPr>
          <p:nvPr>
            <p:ph idx="1"/>
          </p:nvPr>
        </p:nvSpPr>
        <p:spPr/>
        <p:txBody>
          <a:bodyPr>
            <a:normAutofit/>
          </a:bodyPr>
          <a:lstStyle/>
          <a:p>
            <a:r>
              <a:rPr lang="zh-CN" altLang="en-US" dirty="0" smtClean="0"/>
              <a:t>鼓勵學生誠實和真實地面對自己和他人，建立信任的人際關係</a:t>
            </a:r>
            <a:endParaRPr lang="en-US" altLang="zh-CN" dirty="0" smtClean="0"/>
          </a:p>
          <a:p>
            <a:r>
              <a:rPr lang="zh-CN" altLang="en-US" dirty="0" smtClean="0"/>
              <a:t>活動：天使與惡魔</a:t>
            </a:r>
            <a:endParaRPr lang="en-US" altLang="zh-CN" dirty="0" smtClean="0"/>
          </a:p>
          <a:p>
            <a:pPr marL="0" indent="0">
              <a:buNone/>
            </a:pPr>
            <a:r>
              <a:rPr lang="zh-CN" altLang="en-US" dirty="0" smtClean="0"/>
              <a:t>                 互動戲劇</a:t>
            </a:r>
            <a:endParaRPr lang="en-US" altLang="zh-CN" dirty="0" smtClean="0"/>
          </a:p>
          <a:p>
            <a:pPr marL="0" indent="0">
              <a:buNone/>
            </a:pPr>
            <a:r>
              <a:rPr lang="zh-CN" altLang="en-US" dirty="0" smtClean="0"/>
              <a:t>                  </a:t>
            </a:r>
            <a:r>
              <a:rPr lang="zh-TW" altLang="en-US" dirty="0" smtClean="0"/>
              <a:t>誠實襟</a:t>
            </a:r>
            <a:r>
              <a:rPr lang="zh-TW" altLang="en-US" dirty="0"/>
              <a:t>章</a:t>
            </a:r>
            <a:endParaRPr lang="en-US" altLang="zh-CN" dirty="0" smtClean="0"/>
          </a:p>
          <a:p>
            <a:pPr marL="0" indent="0">
              <a:buNone/>
            </a:pPr>
            <a:endParaRPr lang="en-US" dirty="0"/>
          </a:p>
        </p:txBody>
      </p:sp>
    </p:spTree>
    <p:extLst>
      <p:ext uri="{BB962C8B-B14F-4D97-AF65-F5344CB8AC3E}">
        <p14:creationId xmlns:p14="http://schemas.microsoft.com/office/powerpoint/2010/main" val="2681484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96" y="-34447"/>
            <a:ext cx="8801100" cy="7040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5131" y="914400"/>
            <a:ext cx="6963563" cy="1107996"/>
          </a:xfrm>
          <a:prstGeom prst="rect">
            <a:avLst/>
          </a:prstGeom>
          <a:solidFill>
            <a:srgbClr val="FF9999">
              <a:alpha val="27843"/>
            </a:srgbClr>
          </a:solidFill>
          <a:effectLst>
            <a:glow rad="101600">
              <a:schemeClr val="accent5">
                <a:lumMod val="20000"/>
                <a:lumOff val="80000"/>
                <a:alpha val="60000"/>
              </a:schemeClr>
            </a:glow>
          </a:effectLst>
        </p:spPr>
        <p:txBody>
          <a:bodyPr>
            <a:spAutoFit/>
          </a:bodyPr>
          <a:lstStyle/>
          <a:p>
            <a:pPr algn="ctr" fontAlgn="auto">
              <a:spcBef>
                <a:spcPts val="0"/>
              </a:spcBef>
              <a:spcAft>
                <a:spcPts val="0"/>
              </a:spcAft>
              <a:defRPr/>
            </a:pPr>
            <a:r>
              <a:rPr lang="zh-TW" altLang="en-US" sz="6600" dirty="0" smtClean="0">
                <a:solidFill>
                  <a:schemeClr val="accent4">
                    <a:lumMod val="50000"/>
                  </a:schemeClr>
                </a:solidFill>
                <a:latin typeface="+mn-lt"/>
                <a:cs typeface="+mn-cs"/>
              </a:rPr>
              <a:t>正向心理學</a:t>
            </a:r>
            <a:endParaRPr lang="en-US" sz="6600" dirty="0">
              <a:solidFill>
                <a:schemeClr val="accent4">
                  <a:lumMod val="50000"/>
                </a:schemeClr>
              </a:solidFill>
              <a:latin typeface="+mn-lt"/>
              <a:cs typeface="+mn-cs"/>
            </a:endParaRPr>
          </a:p>
        </p:txBody>
      </p:sp>
    </p:spTree>
    <p:extLst>
      <p:ext uri="{BB962C8B-B14F-4D97-AF65-F5344CB8AC3E}">
        <p14:creationId xmlns:p14="http://schemas.microsoft.com/office/powerpoint/2010/main" val="1909658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4000" dirty="0" smtClean="0"/>
              <a:t>             誠實</a:t>
            </a:r>
            <a:r>
              <a:rPr lang="zh-TW" altLang="en-US" sz="4000" dirty="0"/>
              <a:t>襟章</a:t>
            </a:r>
            <a:endParaRPr lang="en-US" sz="4000" dirty="0"/>
          </a:p>
        </p:txBody>
      </p:sp>
      <p:sp>
        <p:nvSpPr>
          <p:cNvPr id="4" name="Text Placeholder 3"/>
          <p:cNvSpPr>
            <a:spLocks noGrp="1"/>
          </p:cNvSpPr>
          <p:nvPr>
            <p:ph type="body" sz="half" idx="2"/>
          </p:nvPr>
        </p:nvSpPr>
        <p:spPr/>
        <p:txBody>
          <a:bodyPr/>
          <a:lstStyle/>
          <a:p>
            <a:endParaRPr lang="en-US"/>
          </a:p>
        </p:txBody>
      </p:sp>
      <p:sp>
        <p:nvSpPr>
          <p:cNvPr id="3" name="圖片版面配置區 2"/>
          <p:cNvSpPr>
            <a:spLocks noGrp="1"/>
          </p:cNvSpPr>
          <p:nvPr>
            <p:ph type="pic" idx="1"/>
          </p:nvPr>
        </p:nvSpPr>
        <p:spPr/>
      </p:sp>
    </p:spTree>
    <p:extLst>
      <p:ext uri="{BB962C8B-B14F-4D97-AF65-F5344CB8AC3E}">
        <p14:creationId xmlns:p14="http://schemas.microsoft.com/office/powerpoint/2010/main" val="24060691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寬</a:t>
            </a:r>
            <a:r>
              <a:rPr lang="zh-TW" altLang="en-US" b="1" dirty="0" smtClean="0"/>
              <a:t>恕</a:t>
            </a:r>
            <a:endParaRPr lang="en-US" b="1" dirty="0"/>
          </a:p>
        </p:txBody>
      </p:sp>
      <p:sp>
        <p:nvSpPr>
          <p:cNvPr id="3" name="Content Placeholder 2"/>
          <p:cNvSpPr>
            <a:spLocks noGrp="1"/>
          </p:cNvSpPr>
          <p:nvPr>
            <p:ph idx="1"/>
          </p:nvPr>
        </p:nvSpPr>
        <p:spPr/>
        <p:txBody>
          <a:bodyPr>
            <a:normAutofit/>
          </a:bodyPr>
          <a:lstStyle/>
          <a:p>
            <a:r>
              <a:rPr lang="zh-TW" altLang="en-US" dirty="0">
                <a:latin typeface="+mn-ea"/>
              </a:rPr>
              <a:t>讓幼兒感受寬恕</a:t>
            </a:r>
            <a:r>
              <a:rPr lang="en-US" altLang="zh-TW" dirty="0">
                <a:latin typeface="+mn-ea"/>
              </a:rPr>
              <a:t>/</a:t>
            </a:r>
            <a:r>
              <a:rPr lang="zh-TW" altLang="en-US" dirty="0">
                <a:latin typeface="+mn-ea"/>
              </a:rPr>
              <a:t>被寬恕</a:t>
            </a:r>
            <a:r>
              <a:rPr lang="zh-TW" altLang="en-US" dirty="0" smtClean="0">
                <a:latin typeface="+mn-ea"/>
              </a:rPr>
              <a:t>的</a:t>
            </a:r>
            <a:r>
              <a:rPr lang="zh-CN" altLang="en-US" dirty="0" smtClean="0">
                <a:latin typeface="+mn-ea"/>
              </a:rPr>
              <a:t>快樂</a:t>
            </a:r>
            <a:endParaRPr lang="en-US" altLang="zh-CN" dirty="0" smtClean="0">
              <a:latin typeface="+mn-ea"/>
            </a:endParaRPr>
          </a:p>
          <a:p>
            <a:r>
              <a:rPr lang="zh-CN" altLang="en-US" dirty="0" smtClean="0">
                <a:latin typeface="+mn-ea"/>
              </a:rPr>
              <a:t>活動：憤怒和情緒化的表達</a:t>
            </a:r>
            <a:endParaRPr lang="en-US" altLang="zh-CN" dirty="0" smtClean="0">
              <a:latin typeface="+mn-ea"/>
            </a:endParaRPr>
          </a:p>
          <a:p>
            <a:pPr marL="0" indent="0">
              <a:buNone/>
            </a:pPr>
            <a:r>
              <a:rPr lang="zh-CN" altLang="en-US" dirty="0" smtClean="0">
                <a:latin typeface="+mn-ea"/>
              </a:rPr>
              <a:t>        憤怒飛機</a:t>
            </a:r>
            <a:endParaRPr lang="en-US" altLang="zh-CN" dirty="0" smtClean="0">
              <a:latin typeface="+mn-ea"/>
            </a:endParaRPr>
          </a:p>
          <a:p>
            <a:pPr marL="0" indent="0">
              <a:buNone/>
            </a:pPr>
            <a:r>
              <a:rPr lang="zh-CN" altLang="en-US" dirty="0" smtClean="0">
                <a:latin typeface="+mn-ea"/>
              </a:rPr>
              <a:t>        寬恕的禮物</a:t>
            </a:r>
            <a:endParaRPr lang="en-US" altLang="zh-CN" dirty="0" smtClean="0">
              <a:latin typeface="+mn-ea"/>
            </a:endParaRPr>
          </a:p>
          <a:p>
            <a:pPr marL="0" indent="0">
              <a:buNone/>
            </a:pPr>
            <a:r>
              <a:rPr lang="zh-CN" altLang="en-US" dirty="0" smtClean="0">
                <a:latin typeface="+mn-ea"/>
              </a:rPr>
              <a:t>        破碎之心的痊癒</a:t>
            </a:r>
            <a:endParaRPr lang="en-US" dirty="0" smtClean="0">
              <a:latin typeface="+mn-ea"/>
            </a:endParaRPr>
          </a:p>
        </p:txBody>
      </p:sp>
    </p:spTree>
    <p:extLst>
      <p:ext uri="{BB962C8B-B14F-4D97-AF65-F5344CB8AC3E}">
        <p14:creationId xmlns:p14="http://schemas.microsoft.com/office/powerpoint/2010/main" val="2157134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zh-CN" altLang="en-US" sz="4000" dirty="0" smtClean="0">
                <a:latin typeface="+mn-ea"/>
              </a:rPr>
              <a:t>   破碎</a:t>
            </a:r>
            <a:r>
              <a:rPr lang="zh-CN" altLang="en-US" sz="4000" dirty="0">
                <a:latin typeface="+mn-ea"/>
              </a:rPr>
              <a:t>之心的痊癒</a:t>
            </a:r>
            <a:endParaRPr lang="en-US" sz="4000" dirty="0">
              <a:latin typeface="+mn-ea"/>
            </a:endParaRPr>
          </a:p>
        </p:txBody>
      </p:sp>
      <p:sp>
        <p:nvSpPr>
          <p:cNvPr id="4" name="Text Placeholder 3"/>
          <p:cNvSpPr>
            <a:spLocks noGrp="1"/>
          </p:cNvSpPr>
          <p:nvPr>
            <p:ph type="body" sz="half" idx="2"/>
          </p:nvPr>
        </p:nvSpPr>
        <p:spPr/>
        <p:txBody>
          <a:bodyPr/>
          <a:lstStyle/>
          <a:p>
            <a:endParaRPr lang="en-US" dirty="0"/>
          </a:p>
        </p:txBody>
      </p:sp>
      <p:sp>
        <p:nvSpPr>
          <p:cNvPr id="3" name="圖片版面配置區 2"/>
          <p:cNvSpPr>
            <a:spLocks noGrp="1"/>
          </p:cNvSpPr>
          <p:nvPr>
            <p:ph type="pic" idx="1"/>
          </p:nvPr>
        </p:nvSpPr>
        <p:spPr/>
      </p:sp>
    </p:spTree>
    <p:extLst>
      <p:ext uri="{BB962C8B-B14F-4D97-AF65-F5344CB8AC3E}">
        <p14:creationId xmlns:p14="http://schemas.microsoft.com/office/powerpoint/2010/main" val="28524038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感恩</a:t>
            </a:r>
            <a:endParaRPr lang="en-US" b="1" dirty="0"/>
          </a:p>
        </p:txBody>
      </p:sp>
      <p:sp>
        <p:nvSpPr>
          <p:cNvPr id="3" name="Content Placeholder 2"/>
          <p:cNvSpPr>
            <a:spLocks noGrp="1"/>
          </p:cNvSpPr>
          <p:nvPr>
            <p:ph idx="1"/>
          </p:nvPr>
        </p:nvSpPr>
        <p:spPr/>
        <p:txBody>
          <a:bodyPr/>
          <a:lstStyle/>
          <a:p>
            <a:r>
              <a:rPr lang="zh-CN" altLang="en-US" dirty="0" smtClean="0">
                <a:latin typeface="+mn-ea"/>
              </a:rPr>
              <a:t>培養幼兒感激之心，從感恩中得到快樂</a:t>
            </a:r>
            <a:endParaRPr lang="en-US" dirty="0" smtClean="0">
              <a:latin typeface="+mn-ea"/>
            </a:endParaRPr>
          </a:p>
          <a:p>
            <a:r>
              <a:rPr lang="zh-CN" altLang="en-US" dirty="0" smtClean="0">
                <a:latin typeface="+mn-ea"/>
              </a:rPr>
              <a:t>活動：分享感恩經歷</a:t>
            </a:r>
            <a:endParaRPr lang="en-US" dirty="0" smtClean="0">
              <a:latin typeface="+mn-ea"/>
            </a:endParaRPr>
          </a:p>
          <a:p>
            <a:pPr marL="0" indent="0">
              <a:buNone/>
            </a:pPr>
            <a:r>
              <a:rPr lang="zh-CN" altLang="en-US" dirty="0" smtClean="0">
                <a:latin typeface="+mn-ea"/>
              </a:rPr>
              <a:t>        </a:t>
            </a:r>
            <a:r>
              <a:rPr lang="zh-TW" altLang="en-US" dirty="0" smtClean="0">
                <a:latin typeface="+mn-ea"/>
              </a:rPr>
              <a:t>感恩</a:t>
            </a:r>
            <a:r>
              <a:rPr lang="zh-TW" altLang="en-US" dirty="0">
                <a:latin typeface="+mn-ea"/>
              </a:rPr>
              <a:t>四步</a:t>
            </a:r>
            <a:r>
              <a:rPr lang="zh-TW" altLang="en-US" dirty="0" smtClean="0">
                <a:latin typeface="+mn-ea"/>
              </a:rPr>
              <a:t>曲</a:t>
            </a:r>
            <a:r>
              <a:rPr lang="zh-CN" altLang="en-US" dirty="0" smtClean="0">
                <a:latin typeface="+mn-ea"/>
              </a:rPr>
              <a:t> </a:t>
            </a:r>
            <a:endParaRPr lang="en-US" altLang="zh-CN" dirty="0" smtClean="0">
              <a:latin typeface="+mn-ea"/>
            </a:endParaRPr>
          </a:p>
          <a:p>
            <a:pPr marL="0" indent="0">
              <a:buNone/>
            </a:pPr>
            <a:r>
              <a:rPr lang="zh-CN" altLang="en-US" dirty="0">
                <a:latin typeface="+mn-ea"/>
              </a:rPr>
              <a:t> </a:t>
            </a:r>
            <a:r>
              <a:rPr lang="zh-CN" altLang="en-US" dirty="0" smtClean="0">
                <a:latin typeface="+mn-ea"/>
              </a:rPr>
              <a:t>       感恩行動</a:t>
            </a:r>
            <a:endParaRPr lang="en-US" dirty="0">
              <a:latin typeface="+mn-ea"/>
            </a:endParaRPr>
          </a:p>
        </p:txBody>
      </p:sp>
    </p:spTree>
    <p:extLst>
      <p:ext uri="{BB962C8B-B14F-4D97-AF65-F5344CB8AC3E}">
        <p14:creationId xmlns:p14="http://schemas.microsoft.com/office/powerpoint/2010/main" val="1622908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sz="4000" dirty="0" smtClean="0">
                <a:latin typeface="+mn-ea"/>
              </a:rPr>
              <a:t>      感恩</a:t>
            </a:r>
            <a:r>
              <a:rPr lang="zh-TW" altLang="en-US" sz="4000" dirty="0">
                <a:latin typeface="+mn-ea"/>
              </a:rPr>
              <a:t>貼紙</a:t>
            </a:r>
            <a:endParaRPr lang="en-US" sz="4000" dirty="0">
              <a:latin typeface="+mn-ea"/>
            </a:endParaRPr>
          </a:p>
        </p:txBody>
      </p:sp>
      <p:sp>
        <p:nvSpPr>
          <p:cNvPr id="4" name="Text Placeholder 3"/>
          <p:cNvSpPr>
            <a:spLocks noGrp="1"/>
          </p:cNvSpPr>
          <p:nvPr>
            <p:ph type="body" sz="half" idx="2"/>
          </p:nvPr>
        </p:nvSpPr>
        <p:spPr/>
        <p:txBody>
          <a:bodyPr/>
          <a:lstStyle/>
          <a:p>
            <a:endParaRPr lang="en-US"/>
          </a:p>
        </p:txBody>
      </p:sp>
      <p:sp>
        <p:nvSpPr>
          <p:cNvPr id="3" name="圖片版面配置區 2"/>
          <p:cNvSpPr>
            <a:spLocks noGrp="1"/>
          </p:cNvSpPr>
          <p:nvPr>
            <p:ph type="pic" idx="1"/>
          </p:nvPr>
        </p:nvSpPr>
        <p:spPr/>
      </p:sp>
    </p:spTree>
    <p:extLst>
      <p:ext uri="{BB962C8B-B14F-4D97-AF65-F5344CB8AC3E}">
        <p14:creationId xmlns:p14="http://schemas.microsoft.com/office/powerpoint/2010/main" val="34717675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Story Link</a:t>
            </a:r>
          </a:p>
          <a:p>
            <a:r>
              <a:rPr lang="en-US" dirty="0" smtClean="0">
                <a:hlinkClick r:id="rId2"/>
              </a:rPr>
              <a:t>http://goo.gl/QhbRGr</a:t>
            </a:r>
            <a:endParaRPr lang="en-US" dirty="0" smtClean="0"/>
          </a:p>
          <a:p>
            <a:endParaRPr lang="en-US" dirty="0"/>
          </a:p>
          <a:p>
            <a:r>
              <a:rPr lang="en-US" dirty="0" smtClean="0"/>
              <a:t>Worksheet Link</a:t>
            </a:r>
          </a:p>
          <a:p>
            <a:r>
              <a:rPr lang="en-US" dirty="0" smtClean="0">
                <a:hlinkClick r:id="rId3"/>
              </a:rPr>
              <a:t>http://goo.gl/LjVi30</a:t>
            </a:r>
            <a:endParaRPr lang="en-US" dirty="0" smtClean="0"/>
          </a:p>
          <a:p>
            <a:endParaRPr lang="en-US" dirty="0"/>
          </a:p>
          <a:p>
            <a:r>
              <a:rPr lang="en-US" dirty="0" smtClean="0"/>
              <a:t>Program Link</a:t>
            </a:r>
          </a:p>
          <a:p>
            <a:r>
              <a:rPr lang="en-US" smtClean="0">
                <a:hlinkClick r:id="rId4"/>
              </a:rPr>
              <a:t>http://goo.gl/z4thQi</a:t>
            </a:r>
            <a:endParaRPr lang="en-US" smtClean="0"/>
          </a:p>
          <a:p>
            <a:endParaRPr lang="en-US" dirty="0" smtClean="0"/>
          </a:p>
          <a:p>
            <a:endParaRPr lang="en-US" dirty="0" smtClean="0"/>
          </a:p>
          <a:p>
            <a:endParaRPr lang="en-US" dirty="0"/>
          </a:p>
        </p:txBody>
      </p:sp>
    </p:spTree>
    <p:extLst>
      <p:ext uri="{BB962C8B-B14F-4D97-AF65-F5344CB8AC3E}">
        <p14:creationId xmlns:p14="http://schemas.microsoft.com/office/powerpoint/2010/main" val="879800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zh-CN" altLang="en-US" sz="3600" b="1" dirty="0">
                <a:latin typeface="+mn-ea"/>
              </a:rPr>
              <a:t>處理效應</a:t>
            </a:r>
            <a:r>
              <a:rPr lang="en-US" altLang="zh-HK" sz="3600" b="1" dirty="0" smtClean="0">
                <a:latin typeface="+mn-ea"/>
                <a:ea typeface="+mn-ea"/>
              </a:rPr>
              <a:t>:</a:t>
            </a:r>
            <a:br>
              <a:rPr lang="en-US" altLang="zh-HK" sz="3600" b="1" dirty="0" smtClean="0">
                <a:latin typeface="+mn-ea"/>
                <a:ea typeface="+mn-ea"/>
              </a:rPr>
            </a:br>
            <a:r>
              <a:rPr lang="zh-TW" altLang="en-US" sz="3600" b="1" dirty="0" smtClean="0">
                <a:latin typeface="+mn-ea"/>
                <a:ea typeface="+mn-ea"/>
              </a:rPr>
              <a:t>二因數混合設計變異數分析</a:t>
            </a:r>
            <a:r>
              <a:rPr lang="zh-CN" altLang="en-US" sz="3600" b="1" dirty="0" smtClean="0">
                <a:latin typeface="+mn-ea"/>
                <a:ea typeface="+mn-ea"/>
              </a:rPr>
              <a:t>結果</a:t>
            </a:r>
            <a:endParaRPr lang="zh-HK" altLang="en-US" sz="3600" b="1" dirty="0">
              <a:latin typeface="+mn-ea"/>
              <a:ea typeface="+mn-ea"/>
            </a:endParaRPr>
          </a:p>
        </p:txBody>
      </p:sp>
      <p:graphicFrame>
        <p:nvGraphicFramePr>
          <p:cNvPr id="4" name="Table 3"/>
          <p:cNvGraphicFramePr>
            <a:graphicFrameLocks noGrp="1"/>
          </p:cNvGraphicFramePr>
          <p:nvPr>
            <p:extLst>
              <p:ext uri="{D42A27DB-BD31-4B8C-83A1-F6EECF244321}">
                <p14:modId xmlns:p14="http://schemas.microsoft.com/office/powerpoint/2010/main" val="578381549"/>
              </p:ext>
            </p:extLst>
          </p:nvPr>
        </p:nvGraphicFramePr>
        <p:xfrm>
          <a:off x="539552" y="1607762"/>
          <a:ext cx="7692467" cy="4907280"/>
        </p:xfrm>
        <a:graphic>
          <a:graphicData uri="http://schemas.openxmlformats.org/drawingml/2006/table">
            <a:tbl>
              <a:tblPr firstRow="1" firstCol="1" bandRow="1">
                <a:tableStyleId>{5C22544A-7EE6-4342-B048-85BDC9FD1C3A}</a:tableStyleId>
              </a:tblPr>
              <a:tblGrid>
                <a:gridCol w="2671087"/>
                <a:gridCol w="909068"/>
                <a:gridCol w="927772"/>
                <a:gridCol w="927772"/>
                <a:gridCol w="927772"/>
                <a:gridCol w="795901"/>
                <a:gridCol w="533095"/>
              </a:tblGrid>
              <a:tr h="267458">
                <a:tc>
                  <a:txBody>
                    <a:bodyPr/>
                    <a:lstStyle/>
                    <a:p>
                      <a:pPr algn="l">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c gridSpan="6">
                  <a:txBody>
                    <a:bodyPr/>
                    <a:lstStyle/>
                    <a:p>
                      <a:pPr algn="ctr">
                        <a:lnSpc>
                          <a:spcPct val="115000"/>
                        </a:lnSpc>
                        <a:spcAft>
                          <a:spcPts val="0"/>
                        </a:spcAft>
                      </a:pPr>
                      <a:r>
                        <a:rPr lang="zh-CN" altLang="en-US" sz="2000" dirty="0" smtClean="0">
                          <a:effectLst/>
                          <a:latin typeface="Calibri" panose="020F0502020204030204" pitchFamily="34" charset="0"/>
                          <a:ea typeface="新細明體"/>
                          <a:cs typeface="Times New Roman"/>
                        </a:rPr>
                        <a:t>父母評分</a:t>
                      </a:r>
                      <a:endParaRPr lang="zh-TW" sz="2000" dirty="0">
                        <a:effectLst/>
                        <a:latin typeface="Calibri" panose="020F0502020204030204" pitchFamily="34" charset="0"/>
                        <a:ea typeface="新細明體"/>
                        <a:cs typeface="Times New Roman"/>
                      </a:endParaRPr>
                    </a:p>
                  </a:txBody>
                  <a:tcPr marL="0" marR="0" marT="0" marB="0"/>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r>
              <a:tr h="267458">
                <a:tc>
                  <a:txBody>
                    <a:bodyPr/>
                    <a:lstStyle/>
                    <a:p>
                      <a:pPr algn="l">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c gridSpan="2">
                  <a:txBody>
                    <a:bodyPr/>
                    <a:lstStyle/>
                    <a:p>
                      <a:pPr algn="ctr">
                        <a:lnSpc>
                          <a:spcPct val="115000"/>
                        </a:lnSpc>
                        <a:spcAft>
                          <a:spcPts val="0"/>
                        </a:spcAft>
                      </a:pPr>
                      <a:r>
                        <a:rPr lang="zh-CN" altLang="en-US" sz="2000" dirty="0" smtClean="0">
                          <a:effectLst/>
                          <a:latin typeface="Calibri" panose="020F0502020204030204" pitchFamily="34" charset="0"/>
                        </a:rPr>
                        <a:t>控制組</a:t>
                      </a:r>
                      <a:r>
                        <a:rPr lang="en-US" sz="2000" dirty="0" smtClean="0">
                          <a:effectLst/>
                          <a:latin typeface="Calibri" panose="020F0502020204030204" pitchFamily="34" charset="0"/>
                        </a:rPr>
                        <a:t> (</a:t>
                      </a:r>
                      <a:r>
                        <a:rPr lang="en-US" sz="2000" dirty="0">
                          <a:effectLst/>
                          <a:latin typeface="Calibri" panose="020F0502020204030204" pitchFamily="34" charset="0"/>
                        </a:rPr>
                        <a:t>n=181)</a:t>
                      </a:r>
                      <a:endParaRPr lang="zh-TW" sz="2000" dirty="0">
                        <a:effectLst/>
                        <a:latin typeface="Calibri" panose="020F0502020204030204" pitchFamily="34" charset="0"/>
                        <a:ea typeface="新細明體"/>
                        <a:cs typeface="Times New Roman"/>
                      </a:endParaRPr>
                    </a:p>
                  </a:txBody>
                  <a:tcPr marL="0" marR="0" marT="0" marB="0"/>
                </a:tc>
                <a:tc hMerge="1">
                  <a:txBody>
                    <a:bodyPr/>
                    <a:lstStyle/>
                    <a:p>
                      <a:endParaRPr lang="zh-HK" altLang="en-US"/>
                    </a:p>
                  </a:txBody>
                  <a:tcPr/>
                </a:tc>
                <a:tc gridSpan="2">
                  <a:txBody>
                    <a:bodyPr/>
                    <a:lstStyle/>
                    <a:p>
                      <a:pPr algn="ctr">
                        <a:lnSpc>
                          <a:spcPct val="115000"/>
                        </a:lnSpc>
                        <a:spcAft>
                          <a:spcPts val="0"/>
                        </a:spcAft>
                      </a:pPr>
                      <a:r>
                        <a:rPr lang="zh-CN" altLang="en-US" sz="2000" dirty="0" smtClean="0">
                          <a:effectLst/>
                          <a:latin typeface="Calibri" panose="020F0502020204030204" pitchFamily="34" charset="0"/>
                        </a:rPr>
                        <a:t>實驗組</a:t>
                      </a:r>
                      <a:r>
                        <a:rPr lang="en-US" sz="2000" dirty="0" smtClean="0">
                          <a:effectLst/>
                          <a:latin typeface="Calibri" panose="020F0502020204030204" pitchFamily="34" charset="0"/>
                        </a:rPr>
                        <a:t>(n=187</a:t>
                      </a:r>
                      <a:r>
                        <a:rPr lang="en-US" sz="2000" dirty="0">
                          <a:effectLst/>
                          <a:latin typeface="Calibri" panose="020F0502020204030204" pitchFamily="34" charset="0"/>
                        </a:rPr>
                        <a:t>)</a:t>
                      </a:r>
                      <a:endParaRPr lang="zh-TW" sz="2000" dirty="0">
                        <a:effectLst/>
                        <a:latin typeface="Calibri" panose="020F0502020204030204" pitchFamily="34" charset="0"/>
                        <a:ea typeface="新細明體"/>
                        <a:cs typeface="Times New Roman"/>
                      </a:endParaRPr>
                    </a:p>
                  </a:txBody>
                  <a:tcPr marL="0" marR="0" marT="0" marB="0"/>
                </a:tc>
                <a:tc hMerge="1">
                  <a:txBody>
                    <a:bodyPr/>
                    <a:lstStyle/>
                    <a:p>
                      <a:endParaRPr lang="zh-HK" altLang="en-US"/>
                    </a:p>
                  </a:txBody>
                  <a:tcPr/>
                </a:tc>
                <a:tc gridSpan="2">
                  <a:txBody>
                    <a:bodyPr/>
                    <a:lstStyle/>
                    <a:p>
                      <a:pPr algn="ctr">
                        <a:lnSpc>
                          <a:spcPct val="115000"/>
                        </a:lnSpc>
                        <a:spcAft>
                          <a:spcPts val="0"/>
                        </a:spcAft>
                      </a:pPr>
                      <a:r>
                        <a:rPr lang="en-US" sz="2000" dirty="0">
                          <a:effectLst/>
                          <a:latin typeface="Calibri" panose="020F0502020204030204" pitchFamily="34" charset="0"/>
                        </a:rPr>
                        <a:t>F</a:t>
                      </a:r>
                      <a:endParaRPr lang="zh-TW" sz="2000" dirty="0">
                        <a:effectLst/>
                        <a:latin typeface="Calibri" panose="020F0502020204030204" pitchFamily="34" charset="0"/>
                        <a:ea typeface="新細明體"/>
                        <a:cs typeface="Times New Roman"/>
                      </a:endParaRPr>
                    </a:p>
                  </a:txBody>
                  <a:tcPr marL="0" marR="0" marT="0" marB="0"/>
                </a:tc>
                <a:tc hMerge="1">
                  <a:txBody>
                    <a:bodyPr/>
                    <a:lstStyle/>
                    <a:p>
                      <a:endParaRPr lang="zh-HK" altLang="en-US"/>
                    </a:p>
                  </a:txBody>
                  <a:tcPr/>
                </a:tc>
              </a:tr>
              <a:tr h="267458">
                <a:tc>
                  <a:txBody>
                    <a:bodyPr/>
                    <a:lstStyle/>
                    <a:p>
                      <a:pPr algn="l">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Pre</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Post</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Pre</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Post</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希望</a:t>
                      </a:r>
                      <a:r>
                        <a:rPr lang="en-US" sz="2000" dirty="0" smtClean="0">
                          <a:effectLst/>
                          <a:latin typeface="Calibri" panose="020F0502020204030204" pitchFamily="34" charset="0"/>
                        </a:rPr>
                        <a:t> </a:t>
                      </a:r>
                      <a:r>
                        <a:rPr lang="en-US" sz="2000" dirty="0">
                          <a:effectLst/>
                          <a:latin typeface="Calibri" panose="020F0502020204030204" pitchFamily="34" charset="0"/>
                        </a:rPr>
                        <a:t>(0-5)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2.63</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2.70</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2.66</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2.63</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1.58</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marL="457200" algn="l">
                        <a:lnSpc>
                          <a:spcPct val="115000"/>
                        </a:lnSpc>
                        <a:spcAft>
                          <a:spcPts val="0"/>
                        </a:spcAft>
                      </a:pPr>
                      <a:r>
                        <a:rPr lang="zh-CN" altLang="en-US" sz="2000" dirty="0" smtClean="0">
                          <a:effectLst/>
                          <a:latin typeface="Calibri" panose="020F0502020204030204" pitchFamily="34" charset="0"/>
                          <a:ea typeface="新細明體"/>
                          <a:cs typeface="Times New Roman"/>
                        </a:rPr>
                        <a:t>動力</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2.71</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2.77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2.74</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2.67</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2.40</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marL="457200" algn="l">
                        <a:lnSpc>
                          <a:spcPct val="115000"/>
                        </a:lnSpc>
                        <a:spcAft>
                          <a:spcPts val="0"/>
                        </a:spcAft>
                      </a:pPr>
                      <a:r>
                        <a:rPr lang="zh-CN" altLang="en-US" sz="2000" dirty="0" smtClean="0">
                          <a:effectLst/>
                          <a:latin typeface="Calibri" panose="020F0502020204030204" pitchFamily="34" charset="0"/>
                        </a:rPr>
                        <a:t>路徑</a:t>
                      </a:r>
                      <a:r>
                        <a:rPr lang="en-US" sz="2000" dirty="0" smtClean="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2.56</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2.59</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2.60</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.36</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感恩</a:t>
                      </a:r>
                      <a:r>
                        <a:rPr lang="en-US" sz="2000" dirty="0" smtClean="0">
                          <a:effectLst/>
                          <a:latin typeface="Calibri" panose="020F0502020204030204" pitchFamily="34" charset="0"/>
                        </a:rPr>
                        <a:t> </a:t>
                      </a:r>
                      <a:r>
                        <a:rPr lang="en-US" sz="2000" dirty="0">
                          <a:effectLst/>
                          <a:latin typeface="Calibri" panose="020F0502020204030204" pitchFamily="34" charset="0"/>
                        </a:rPr>
                        <a:t>(1-7)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4.79</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4.85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4.82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4.93</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.27</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利他</a:t>
                      </a:r>
                      <a:r>
                        <a:rPr lang="en-US" sz="2000" dirty="0" smtClean="0">
                          <a:effectLst/>
                          <a:latin typeface="Calibri" panose="020F0502020204030204" pitchFamily="34" charset="0"/>
                        </a:rPr>
                        <a:t> </a:t>
                      </a:r>
                      <a:r>
                        <a:rPr lang="en-US" sz="2000" dirty="0">
                          <a:effectLst/>
                          <a:latin typeface="Calibri" panose="020F0502020204030204" pitchFamily="34" charset="0"/>
                        </a:rPr>
                        <a:t>(1-7)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4.36</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4.55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4.57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4.71</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.21</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誠實</a:t>
                      </a:r>
                      <a:r>
                        <a:rPr lang="en-US" sz="2000" dirty="0" smtClean="0">
                          <a:effectLst/>
                          <a:latin typeface="Calibri" panose="020F0502020204030204" pitchFamily="34" charset="0"/>
                        </a:rPr>
                        <a:t> </a:t>
                      </a:r>
                      <a:r>
                        <a:rPr lang="en-US" sz="2000" dirty="0">
                          <a:effectLst/>
                          <a:latin typeface="Calibri" panose="020F0502020204030204" pitchFamily="34" charset="0"/>
                        </a:rPr>
                        <a:t>(1-5)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3.55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3.58</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3.62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3.63</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.15</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創意</a:t>
                      </a:r>
                      <a:r>
                        <a:rPr lang="en-US" sz="2000" dirty="0" smtClean="0">
                          <a:effectLst/>
                          <a:latin typeface="Calibri" panose="020F0502020204030204" pitchFamily="34" charset="0"/>
                        </a:rPr>
                        <a:t> </a:t>
                      </a:r>
                      <a:r>
                        <a:rPr lang="en-US" sz="2000" dirty="0">
                          <a:effectLst/>
                          <a:latin typeface="Calibri" panose="020F0502020204030204" pitchFamily="34" charset="0"/>
                        </a:rPr>
                        <a:t>(1-6)</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4.15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4.22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4.22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4.21</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2.07</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寬恕</a:t>
                      </a:r>
                      <a:r>
                        <a:rPr lang="en-US" sz="2000" dirty="0" smtClean="0">
                          <a:effectLst/>
                          <a:latin typeface="Calibri" panose="020F0502020204030204" pitchFamily="34" charset="0"/>
                        </a:rPr>
                        <a:t> </a:t>
                      </a:r>
                      <a:r>
                        <a:rPr lang="en-US" sz="2000" dirty="0">
                          <a:effectLst/>
                          <a:latin typeface="Calibri" panose="020F0502020204030204" pitchFamily="34" charset="0"/>
                        </a:rPr>
                        <a:t>(1-7)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4.59</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4.52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4.62</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4.75</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3.03</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焦慮</a:t>
                      </a:r>
                      <a:r>
                        <a:rPr lang="en-US" sz="2000" dirty="0" smtClean="0">
                          <a:effectLst/>
                          <a:latin typeface="Calibri" panose="020F0502020204030204" pitchFamily="34" charset="0"/>
                        </a:rPr>
                        <a:t> </a:t>
                      </a:r>
                      <a:r>
                        <a:rPr lang="en-US" sz="2000" dirty="0">
                          <a:effectLst/>
                          <a:latin typeface="Calibri" panose="020F0502020204030204" pitchFamily="34" charset="0"/>
                        </a:rPr>
                        <a:t>(0-21)</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4.37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4.21</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4.54</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4.39</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.00</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勇氣</a:t>
                      </a:r>
                      <a:r>
                        <a:rPr lang="en-US" sz="2000" dirty="0" smtClean="0">
                          <a:effectLst/>
                          <a:latin typeface="Calibri" panose="020F0502020204030204" pitchFamily="34" charset="0"/>
                        </a:rPr>
                        <a:t> </a:t>
                      </a:r>
                      <a:r>
                        <a:rPr lang="en-US" sz="2000" dirty="0">
                          <a:effectLst/>
                          <a:latin typeface="Calibri" panose="020F0502020204030204" pitchFamily="34" charset="0"/>
                        </a:rPr>
                        <a:t>(1-7)</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3.95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4.00</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3.99</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4.07</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.07</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r h="267458">
                <a:tc>
                  <a:txBody>
                    <a:bodyPr/>
                    <a:lstStyle/>
                    <a:p>
                      <a:pPr algn="l">
                        <a:lnSpc>
                          <a:spcPct val="115000"/>
                        </a:lnSpc>
                        <a:spcAft>
                          <a:spcPts val="0"/>
                        </a:spcAft>
                      </a:pPr>
                      <a:r>
                        <a:rPr lang="zh-CN" altLang="en-US" sz="2000" dirty="0" smtClean="0">
                          <a:effectLst/>
                          <a:latin typeface="Calibri" panose="020F0502020204030204" pitchFamily="34" charset="0"/>
                        </a:rPr>
                        <a:t>同理</a:t>
                      </a:r>
                      <a:r>
                        <a:rPr lang="en-US" sz="2000" dirty="0" smtClean="0">
                          <a:effectLst/>
                          <a:latin typeface="Calibri" panose="020F0502020204030204" pitchFamily="34" charset="0"/>
                        </a:rPr>
                        <a:t> </a:t>
                      </a:r>
                      <a:r>
                        <a:rPr lang="en-US" sz="2000" dirty="0">
                          <a:effectLst/>
                          <a:latin typeface="Calibri" panose="020F0502020204030204" pitchFamily="34" charset="0"/>
                        </a:rPr>
                        <a:t>(1-3)</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2.08</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2.14</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2.15</a:t>
                      </a:r>
                      <a:endParaRPr lang="zh-TW" sz="2000" dirty="0">
                        <a:effectLst/>
                        <a:latin typeface="Calibri" panose="020F0502020204030204" pitchFamily="34" charset="0"/>
                        <a:ea typeface="新細明體"/>
                        <a:cs typeface="Times New Roman"/>
                      </a:endParaRPr>
                    </a:p>
                  </a:txBody>
                  <a:tcPr marL="0" marR="0" marT="0" marB="0"/>
                </a:tc>
                <a:tc>
                  <a:txBody>
                    <a:bodyPr/>
                    <a:lstStyle/>
                    <a:p>
                      <a:pPr algn="ctr">
                        <a:lnSpc>
                          <a:spcPct val="115000"/>
                        </a:lnSpc>
                        <a:spcAft>
                          <a:spcPts val="0"/>
                        </a:spcAft>
                      </a:pPr>
                      <a:r>
                        <a:rPr lang="en-US" sz="2000" dirty="0">
                          <a:effectLst/>
                          <a:latin typeface="Calibri" panose="020F0502020204030204" pitchFamily="34" charset="0"/>
                        </a:rPr>
                        <a:t>2.20</a:t>
                      </a:r>
                      <a:endParaRPr lang="zh-TW" sz="2000" dirty="0">
                        <a:effectLst/>
                        <a:latin typeface="Calibri" panose="020F0502020204030204" pitchFamily="34" charset="0"/>
                        <a:ea typeface="新細明體"/>
                        <a:cs typeface="Times New Roman"/>
                      </a:endParaRPr>
                    </a:p>
                  </a:txBody>
                  <a:tcPr marL="0" marR="0" marT="0" marB="0"/>
                </a:tc>
                <a:tc>
                  <a:txBody>
                    <a:bodyPr/>
                    <a:lstStyle/>
                    <a:p>
                      <a:pPr algn="r">
                        <a:lnSpc>
                          <a:spcPct val="115000"/>
                        </a:lnSpc>
                        <a:spcAft>
                          <a:spcPts val="0"/>
                        </a:spcAft>
                      </a:pPr>
                      <a:r>
                        <a:rPr lang="en-US" sz="2000" dirty="0">
                          <a:effectLst/>
                          <a:latin typeface="Calibri" panose="020F0502020204030204" pitchFamily="34" charset="0"/>
                        </a:rPr>
                        <a:t>.00</a:t>
                      </a:r>
                      <a:endParaRPr lang="zh-TW" sz="2000" dirty="0">
                        <a:effectLst/>
                        <a:latin typeface="Calibri" panose="020F0502020204030204" pitchFamily="34" charset="0"/>
                        <a:ea typeface="新細明體"/>
                        <a:cs typeface="Times New Roman"/>
                      </a:endParaRPr>
                    </a:p>
                  </a:txBody>
                  <a:tcPr marL="0" marR="0" marT="0" marB="0"/>
                </a:tc>
                <a:tc>
                  <a:txBody>
                    <a:bodyPr/>
                    <a:lstStyle/>
                    <a:p>
                      <a:pPr algn="just">
                        <a:lnSpc>
                          <a:spcPct val="115000"/>
                        </a:lnSpc>
                        <a:spcAft>
                          <a:spcPts val="0"/>
                        </a:spcAft>
                      </a:pPr>
                      <a:r>
                        <a:rPr lang="en-US" sz="2000" dirty="0">
                          <a:effectLst/>
                          <a:latin typeface="Calibri" panose="020F0502020204030204" pitchFamily="34" charset="0"/>
                        </a:rPr>
                        <a:t> </a:t>
                      </a:r>
                      <a:endParaRPr lang="zh-TW" sz="2000" dirty="0">
                        <a:effectLst/>
                        <a:latin typeface="Calibri" panose="020F0502020204030204" pitchFamily="34" charset="0"/>
                        <a:ea typeface="新細明體"/>
                        <a:cs typeface="Times New Roman"/>
                      </a:endParaRPr>
                    </a:p>
                  </a:txBody>
                  <a:tcPr marL="0" marR="0" marT="0" marB="0"/>
                </a:tc>
              </a:tr>
            </a:tbl>
          </a:graphicData>
        </a:graphic>
      </p:graphicFrame>
      <p:sp>
        <p:nvSpPr>
          <p:cNvPr id="5" name="TextBox 4"/>
          <p:cNvSpPr txBox="1"/>
          <p:nvPr/>
        </p:nvSpPr>
        <p:spPr>
          <a:xfrm>
            <a:off x="7642015" y="6406554"/>
            <a:ext cx="811441" cy="369332"/>
          </a:xfrm>
          <a:prstGeom prst="rect">
            <a:avLst/>
          </a:prstGeom>
          <a:noFill/>
        </p:spPr>
        <p:txBody>
          <a:bodyPr wrap="none" rtlCol="0">
            <a:spAutoFit/>
          </a:bodyPr>
          <a:lstStyle/>
          <a:p>
            <a:r>
              <a:rPr lang="en-US" altLang="zh-HK" dirty="0" smtClean="0"/>
              <a:t>^p&lt;0.1</a:t>
            </a:r>
            <a:endParaRPr lang="zh-HK" altLang="en-US" dirty="0"/>
          </a:p>
        </p:txBody>
      </p:sp>
    </p:spTree>
    <p:extLst>
      <p:ext uri="{BB962C8B-B14F-4D97-AF65-F5344CB8AC3E}">
        <p14:creationId xmlns:p14="http://schemas.microsoft.com/office/powerpoint/2010/main" val="1788151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smtClean="0">
                <a:latin typeface="+mn-ea"/>
              </a:rPr>
              <a:t>處理效應</a:t>
            </a:r>
            <a:r>
              <a:rPr lang="en-US" altLang="zh-HK" dirty="0" smtClean="0">
                <a:latin typeface="+mn-ea"/>
              </a:rPr>
              <a:t>:</a:t>
            </a:r>
            <a:r>
              <a:rPr lang="en-US" altLang="zh-HK" dirty="0">
                <a:latin typeface="+mn-ea"/>
              </a:rPr>
              <a:t/>
            </a:r>
            <a:br>
              <a:rPr lang="en-US" altLang="zh-HK" dirty="0">
                <a:latin typeface="+mn-ea"/>
              </a:rPr>
            </a:br>
            <a:r>
              <a:rPr lang="zh-TW" altLang="en-US" dirty="0">
                <a:latin typeface="+mn-ea"/>
              </a:rPr>
              <a:t>二因數混合設計變異數分析</a:t>
            </a:r>
            <a:r>
              <a:rPr lang="zh-CN" altLang="en-US" dirty="0">
                <a:latin typeface="+mn-ea"/>
              </a:rPr>
              <a:t>結果</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4147776245"/>
              </p:ext>
            </p:extLst>
          </p:nvPr>
        </p:nvGraphicFramePr>
        <p:xfrm>
          <a:off x="683567" y="1988840"/>
          <a:ext cx="7080787"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84168" y="2644124"/>
            <a:ext cx="2757738" cy="830997"/>
          </a:xfrm>
          <a:prstGeom prst="rect">
            <a:avLst/>
          </a:prstGeom>
          <a:noFill/>
        </p:spPr>
        <p:txBody>
          <a:bodyPr wrap="square" rtlCol="0">
            <a:spAutoFit/>
          </a:bodyPr>
          <a:lstStyle/>
          <a:p>
            <a:r>
              <a:rPr lang="zh-CN" altLang="en-US" sz="2400" dirty="0" smtClean="0"/>
              <a:t>前測後測</a:t>
            </a:r>
            <a:r>
              <a:rPr lang="en-US" altLang="zh-HK" sz="2400" dirty="0" smtClean="0"/>
              <a:t> X</a:t>
            </a:r>
            <a:r>
              <a:rPr lang="zh-CN" altLang="en-US" sz="2400" dirty="0" smtClean="0"/>
              <a:t> </a:t>
            </a:r>
            <a:r>
              <a:rPr lang="zh-CN" altLang="en-US" sz="2400" dirty="0" smtClean="0">
                <a:latin typeface="+mn-ea"/>
              </a:rPr>
              <a:t>處理</a:t>
            </a:r>
            <a:r>
              <a:rPr lang="en-US" altLang="zh-HK" sz="2400" dirty="0" smtClean="0"/>
              <a:t/>
            </a:r>
            <a:br>
              <a:rPr lang="en-US" altLang="zh-HK" sz="2400" dirty="0" smtClean="0"/>
            </a:br>
            <a:r>
              <a:rPr lang="en-US" altLang="zh-HK" sz="2400" dirty="0" smtClean="0"/>
              <a:t>-</a:t>
            </a:r>
            <a:r>
              <a:rPr lang="zh-CN" altLang="en-US" sz="2400" dirty="0"/>
              <a:t> </a:t>
            </a:r>
            <a:r>
              <a:rPr lang="zh-CN" altLang="en-US" sz="2400" dirty="0" smtClean="0"/>
              <a:t>因變數：寬恕</a:t>
            </a:r>
            <a:endParaRPr lang="zh-HK" altLang="en-US" sz="2400" dirty="0"/>
          </a:p>
        </p:txBody>
      </p:sp>
    </p:spTree>
    <p:extLst>
      <p:ext uri="{BB962C8B-B14F-4D97-AF65-F5344CB8AC3E}">
        <p14:creationId xmlns:p14="http://schemas.microsoft.com/office/powerpoint/2010/main" val="2989293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latin typeface="+mn-ea"/>
              </a:rPr>
              <a:t>處理</a:t>
            </a:r>
            <a:r>
              <a:rPr lang="en-US" altLang="zh-HK" dirty="0" smtClean="0"/>
              <a:t>x</a:t>
            </a:r>
            <a:r>
              <a:rPr lang="zh-CN" altLang="en-US" dirty="0" smtClean="0"/>
              <a:t>人口變數</a:t>
            </a:r>
            <a:r>
              <a:rPr lang="zh-CN" altLang="en-US" dirty="0" smtClean="0">
                <a:latin typeface="+mn-ea"/>
              </a:rPr>
              <a:t>效應：</a:t>
            </a:r>
            <a:r>
              <a:rPr lang="en-US" altLang="zh-HK" dirty="0" smtClean="0"/>
              <a:t/>
            </a:r>
            <a:br>
              <a:rPr lang="en-US" altLang="zh-HK" dirty="0" smtClean="0"/>
            </a:br>
            <a:r>
              <a:rPr lang="zh-CN" altLang="en-US" dirty="0" smtClean="0"/>
              <a:t>三</a:t>
            </a:r>
            <a:r>
              <a:rPr lang="zh-TW" altLang="en-US" dirty="0" smtClean="0">
                <a:latin typeface="+mn-ea"/>
              </a:rPr>
              <a:t>因數</a:t>
            </a:r>
            <a:r>
              <a:rPr lang="zh-TW" altLang="en-US" dirty="0">
                <a:latin typeface="+mn-ea"/>
              </a:rPr>
              <a:t>混合設計變異數分析</a:t>
            </a:r>
            <a:r>
              <a:rPr lang="zh-CN" altLang="en-US" dirty="0">
                <a:latin typeface="+mn-ea"/>
              </a:rPr>
              <a:t>結果</a:t>
            </a:r>
            <a:endParaRPr lang="zh-HK" altLang="en-US" dirty="0"/>
          </a:p>
        </p:txBody>
      </p:sp>
      <p:graphicFrame>
        <p:nvGraphicFramePr>
          <p:cNvPr id="5" name="Chart 4"/>
          <p:cNvGraphicFramePr>
            <a:graphicFrameLocks/>
          </p:cNvGraphicFramePr>
          <p:nvPr>
            <p:extLst>
              <p:ext uri="{D42A27DB-BD31-4B8C-83A1-F6EECF244321}">
                <p14:modId xmlns:p14="http://schemas.microsoft.com/office/powerpoint/2010/main" val="3615177303"/>
              </p:ext>
            </p:extLst>
          </p:nvPr>
        </p:nvGraphicFramePr>
        <p:xfrm>
          <a:off x="539552" y="1844824"/>
          <a:ext cx="7344816" cy="440689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843808" y="1790822"/>
            <a:ext cx="6048672" cy="461665"/>
          </a:xfrm>
          <a:prstGeom prst="rect">
            <a:avLst/>
          </a:prstGeom>
          <a:noFill/>
        </p:spPr>
        <p:txBody>
          <a:bodyPr wrap="square" rtlCol="0">
            <a:spAutoFit/>
          </a:bodyPr>
          <a:lstStyle/>
          <a:p>
            <a:r>
              <a:rPr lang="zh-CN" altLang="en-US" sz="2400" dirty="0" smtClean="0"/>
              <a:t>前測後測 </a:t>
            </a:r>
            <a:r>
              <a:rPr lang="en-US" altLang="zh-HK" sz="2400" dirty="0" smtClean="0"/>
              <a:t>X</a:t>
            </a:r>
            <a:r>
              <a:rPr lang="zh-CN" altLang="en-US" sz="2400" dirty="0" smtClean="0"/>
              <a:t> </a:t>
            </a:r>
            <a:r>
              <a:rPr lang="zh-CN" altLang="en-US" sz="2400" dirty="0" smtClean="0">
                <a:latin typeface="+mn-ea"/>
              </a:rPr>
              <a:t>處理 </a:t>
            </a:r>
            <a:r>
              <a:rPr lang="en-US" altLang="zh-HK" sz="2400" dirty="0" smtClean="0"/>
              <a:t>X </a:t>
            </a:r>
            <a:r>
              <a:rPr lang="zh-CN" altLang="en-US" sz="2400" dirty="0" smtClean="0"/>
              <a:t>兒童性別</a:t>
            </a:r>
            <a:r>
              <a:rPr lang="en-US" altLang="zh-HK" sz="2400" dirty="0" smtClean="0"/>
              <a:t>-</a:t>
            </a:r>
            <a:r>
              <a:rPr lang="zh-CN" altLang="en-US" sz="2400" dirty="0" smtClean="0"/>
              <a:t> 因變數：勇氣</a:t>
            </a:r>
            <a:endParaRPr lang="zh-HK" altLang="en-US" sz="2400" dirty="0"/>
          </a:p>
        </p:txBody>
      </p:sp>
    </p:spTree>
    <p:extLst>
      <p:ext uri="{BB962C8B-B14F-4D97-AF65-F5344CB8AC3E}">
        <p14:creationId xmlns:p14="http://schemas.microsoft.com/office/powerpoint/2010/main" val="3122523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latin typeface="+mn-ea"/>
              </a:rPr>
              <a:t>處理</a:t>
            </a:r>
            <a:r>
              <a:rPr lang="en-US" altLang="zh-HK" dirty="0" smtClean="0"/>
              <a:t>x</a:t>
            </a:r>
            <a:r>
              <a:rPr lang="zh-CN" altLang="en-US" dirty="0"/>
              <a:t>人口變數</a:t>
            </a:r>
            <a:r>
              <a:rPr lang="zh-CN" altLang="en-US" dirty="0">
                <a:latin typeface="+mn-ea"/>
              </a:rPr>
              <a:t>效應：</a:t>
            </a:r>
            <a:r>
              <a:rPr lang="en-US" altLang="zh-HK" dirty="0"/>
              <a:t/>
            </a:r>
            <a:br>
              <a:rPr lang="en-US" altLang="zh-HK" dirty="0"/>
            </a:br>
            <a:r>
              <a:rPr lang="zh-CN" altLang="en-US" dirty="0"/>
              <a:t>三</a:t>
            </a:r>
            <a:r>
              <a:rPr lang="zh-TW" altLang="en-US" dirty="0">
                <a:latin typeface="+mn-ea"/>
              </a:rPr>
              <a:t>因數混合設計變異數分析</a:t>
            </a:r>
            <a:r>
              <a:rPr lang="zh-CN" altLang="en-US" dirty="0">
                <a:latin typeface="+mn-ea"/>
              </a:rPr>
              <a:t>結果</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3765081726"/>
              </p:ext>
            </p:extLst>
          </p:nvPr>
        </p:nvGraphicFramePr>
        <p:xfrm>
          <a:off x="611560" y="1844824"/>
          <a:ext cx="7129672" cy="427780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211960" y="1988841"/>
            <a:ext cx="4824536" cy="830997"/>
          </a:xfrm>
          <a:prstGeom prst="rect">
            <a:avLst/>
          </a:prstGeom>
          <a:noFill/>
        </p:spPr>
        <p:txBody>
          <a:bodyPr wrap="square" rtlCol="0">
            <a:spAutoFit/>
          </a:bodyPr>
          <a:lstStyle/>
          <a:p>
            <a:r>
              <a:rPr lang="zh-CN" altLang="en-US" sz="2400" dirty="0">
                <a:latin typeface="+mn-ea"/>
              </a:rPr>
              <a:t>前測後測 </a:t>
            </a:r>
            <a:r>
              <a:rPr lang="en-US" altLang="zh-HK" sz="2400" dirty="0" smtClean="0">
                <a:latin typeface="+mn-ea"/>
              </a:rPr>
              <a:t>X</a:t>
            </a:r>
            <a:r>
              <a:rPr lang="zh-CN" altLang="en-US" sz="2400" dirty="0" smtClean="0">
                <a:latin typeface="+mn-ea"/>
              </a:rPr>
              <a:t> 處理 </a:t>
            </a:r>
            <a:r>
              <a:rPr lang="en-US" altLang="zh-HK" sz="2400" dirty="0" smtClean="0">
                <a:latin typeface="+mn-ea"/>
              </a:rPr>
              <a:t>X </a:t>
            </a:r>
            <a:r>
              <a:rPr lang="zh-CN" altLang="en-US" sz="2400" dirty="0">
                <a:latin typeface="+mn-ea"/>
              </a:rPr>
              <a:t>出生次序</a:t>
            </a:r>
            <a:r>
              <a:rPr lang="en-US" altLang="zh-HK" sz="2400" dirty="0" smtClean="0">
                <a:latin typeface="+mn-ea"/>
              </a:rPr>
              <a:t>-</a:t>
            </a:r>
            <a:r>
              <a:rPr lang="zh-CN" altLang="en-US" sz="2400" dirty="0" smtClean="0">
                <a:latin typeface="+mn-ea"/>
              </a:rPr>
              <a:t> </a:t>
            </a:r>
            <a:endParaRPr lang="en-US" altLang="zh-CN" sz="2400" dirty="0" smtClean="0">
              <a:latin typeface="+mn-ea"/>
            </a:endParaRPr>
          </a:p>
          <a:p>
            <a:r>
              <a:rPr lang="zh-CN" altLang="en-US" sz="2400" dirty="0" smtClean="0">
                <a:latin typeface="+mn-ea"/>
              </a:rPr>
              <a:t>因變數：焦慮</a:t>
            </a:r>
            <a:endParaRPr lang="zh-HK" altLang="en-US" sz="2400" dirty="0">
              <a:latin typeface="+mn-ea"/>
            </a:endParaRPr>
          </a:p>
        </p:txBody>
      </p:sp>
    </p:spTree>
    <p:extLst>
      <p:ext uri="{BB962C8B-B14F-4D97-AF65-F5344CB8AC3E}">
        <p14:creationId xmlns:p14="http://schemas.microsoft.com/office/powerpoint/2010/main" val="2485632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52" t="10406" r="20278" b="641"/>
          <a:stretch/>
        </p:blipFill>
        <p:spPr bwMode="auto">
          <a:xfrm>
            <a:off x="5410200" y="2926372"/>
            <a:ext cx="2715904" cy="284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484"/>
          <a:stretch/>
        </p:blipFill>
        <p:spPr bwMode="auto">
          <a:xfrm>
            <a:off x="683568" y="2648012"/>
            <a:ext cx="3168352" cy="34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3568" y="1196752"/>
            <a:ext cx="7456674" cy="1143000"/>
          </a:xfrm>
        </p:spPr>
        <p:txBody>
          <a:bodyPr>
            <a:noAutofit/>
          </a:bodyPr>
          <a:lstStyle/>
          <a:p>
            <a:r>
              <a:rPr lang="zh-TW" altLang="en-US" sz="3600" b="1" dirty="0"/>
              <a:t>思維上的</a:t>
            </a:r>
            <a:r>
              <a:rPr lang="zh-TW" altLang="en-US" sz="3600" b="1" dirty="0" smtClean="0"/>
              <a:t>改變 </a:t>
            </a:r>
            <a:r>
              <a:rPr lang="en-US" altLang="zh-HK" sz="3600" b="1" dirty="0" smtClean="0"/>
              <a:t>– </a:t>
            </a:r>
            <a:br>
              <a:rPr lang="en-US" altLang="zh-HK" sz="3600" b="1" dirty="0" smtClean="0"/>
            </a:br>
            <a:r>
              <a:rPr lang="zh-TW" altLang="en-US" sz="3600" b="1" dirty="0" smtClean="0"/>
              <a:t>由問題</a:t>
            </a:r>
            <a:r>
              <a:rPr lang="en-US" altLang="zh-TW" sz="3600" b="1" dirty="0" smtClean="0"/>
              <a:t>(Problems)</a:t>
            </a:r>
            <a:r>
              <a:rPr lang="zh-TW" altLang="en-US" sz="3600" b="1" dirty="0" smtClean="0"/>
              <a:t> 轉向個人力量 </a:t>
            </a:r>
            <a:r>
              <a:rPr lang="en-US" altLang="zh-TW" sz="3600" b="1" dirty="0" smtClean="0"/>
              <a:t>(s</a:t>
            </a:r>
            <a:r>
              <a:rPr lang="en-US" altLang="zh-HK" sz="3600" b="1" dirty="0" smtClean="0"/>
              <a:t>trengths</a:t>
            </a:r>
            <a:r>
              <a:rPr lang="en-US" altLang="zh-TW" sz="3600" b="1" dirty="0"/>
              <a:t>)</a:t>
            </a:r>
            <a:r>
              <a:rPr lang="en-US" altLang="zh-HK" sz="3600" b="1" dirty="0"/>
              <a:t> </a:t>
            </a:r>
            <a:br>
              <a:rPr lang="en-US" altLang="zh-HK" sz="3600" b="1" dirty="0"/>
            </a:br>
            <a:endParaRPr lang="zh-HK" altLang="en-US" sz="3600" b="1" dirty="0"/>
          </a:p>
        </p:txBody>
      </p:sp>
      <p:graphicFrame>
        <p:nvGraphicFramePr>
          <p:cNvPr id="7" name="Content Placeholder 4"/>
          <p:cNvGraphicFramePr>
            <a:graphicFrameLocks/>
          </p:cNvGraphicFramePr>
          <p:nvPr>
            <p:extLst>
              <p:ext uri="{D42A27DB-BD31-4B8C-83A1-F6EECF244321}">
                <p14:modId xmlns:p14="http://schemas.microsoft.com/office/powerpoint/2010/main" val="1335000294"/>
              </p:ext>
            </p:extLst>
          </p:nvPr>
        </p:nvGraphicFramePr>
        <p:xfrm>
          <a:off x="1314006" y="2767003"/>
          <a:ext cx="6302896" cy="3478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0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latin typeface="+mn-ea"/>
              </a:rPr>
              <a:t>處理</a:t>
            </a:r>
            <a:r>
              <a:rPr lang="en-US" altLang="zh-HK" dirty="0" smtClean="0"/>
              <a:t>x</a:t>
            </a:r>
            <a:r>
              <a:rPr lang="zh-CN" altLang="en-US" dirty="0"/>
              <a:t>人口變數</a:t>
            </a:r>
            <a:r>
              <a:rPr lang="zh-CN" altLang="en-US" dirty="0">
                <a:latin typeface="+mn-ea"/>
              </a:rPr>
              <a:t>效應：</a:t>
            </a:r>
            <a:r>
              <a:rPr lang="en-US" altLang="zh-HK" dirty="0"/>
              <a:t/>
            </a:r>
            <a:br>
              <a:rPr lang="en-US" altLang="zh-HK" dirty="0"/>
            </a:br>
            <a:r>
              <a:rPr lang="zh-CN" altLang="en-US" dirty="0"/>
              <a:t>三</a:t>
            </a:r>
            <a:r>
              <a:rPr lang="zh-TW" altLang="en-US" dirty="0">
                <a:latin typeface="+mn-ea"/>
              </a:rPr>
              <a:t>因數混合設計變異數分析</a:t>
            </a:r>
            <a:r>
              <a:rPr lang="zh-CN" altLang="en-US" dirty="0">
                <a:latin typeface="+mn-ea"/>
              </a:rPr>
              <a:t>結果</a:t>
            </a:r>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797411798"/>
              </p:ext>
            </p:extLst>
          </p:nvPr>
        </p:nvGraphicFramePr>
        <p:xfrm>
          <a:off x="539552" y="1916831"/>
          <a:ext cx="6960775" cy="417646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3815" y="6050507"/>
            <a:ext cx="6624736" cy="461665"/>
          </a:xfrm>
          <a:prstGeom prst="rect">
            <a:avLst/>
          </a:prstGeom>
          <a:noFill/>
        </p:spPr>
        <p:txBody>
          <a:bodyPr wrap="square" rtlCol="0">
            <a:spAutoFit/>
          </a:bodyPr>
          <a:lstStyle/>
          <a:p>
            <a:r>
              <a:rPr lang="zh-CN" altLang="en-US" sz="2400" dirty="0"/>
              <a:t>前測後測 </a:t>
            </a:r>
            <a:r>
              <a:rPr lang="en-US" altLang="zh-HK" sz="2400" dirty="0" smtClean="0"/>
              <a:t>X</a:t>
            </a:r>
            <a:r>
              <a:rPr lang="zh-CN" altLang="en-US" sz="2400" dirty="0">
                <a:latin typeface="+mn-ea"/>
              </a:rPr>
              <a:t>處理</a:t>
            </a:r>
            <a:r>
              <a:rPr lang="en-US" altLang="zh-HK" sz="2400" dirty="0" smtClean="0"/>
              <a:t>X </a:t>
            </a:r>
            <a:r>
              <a:rPr lang="zh-CN" altLang="en-US" sz="2400" dirty="0"/>
              <a:t>父母</a:t>
            </a:r>
            <a:r>
              <a:rPr lang="zh-CN" altLang="en-US" sz="2400" dirty="0" smtClean="0"/>
              <a:t>婚姻狀況</a:t>
            </a:r>
            <a:r>
              <a:rPr lang="en-US" altLang="zh-HK" sz="2400" dirty="0" smtClean="0"/>
              <a:t>-</a:t>
            </a:r>
            <a:r>
              <a:rPr lang="zh-CN" altLang="en-US" sz="2400" dirty="0" smtClean="0"/>
              <a:t> 因變數</a:t>
            </a:r>
            <a:r>
              <a:rPr lang="zh-CN" altLang="en-US" sz="2400" dirty="0"/>
              <a:t>：</a:t>
            </a:r>
            <a:r>
              <a:rPr lang="zh-CN" altLang="en-US" sz="2400" dirty="0" smtClean="0"/>
              <a:t>誠實</a:t>
            </a:r>
            <a:endParaRPr lang="zh-HK" altLang="en-US" sz="2400" dirty="0"/>
          </a:p>
        </p:txBody>
      </p:sp>
    </p:spTree>
    <p:extLst>
      <p:ext uri="{BB962C8B-B14F-4D97-AF65-F5344CB8AC3E}">
        <p14:creationId xmlns:p14="http://schemas.microsoft.com/office/powerpoint/2010/main" val="2672943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父母回饋</a:t>
            </a:r>
            <a:endParaRPr lang="en-US" b="1" dirty="0"/>
          </a:p>
        </p:txBody>
      </p:sp>
      <p:sp>
        <p:nvSpPr>
          <p:cNvPr id="3" name="Content Placeholder 2"/>
          <p:cNvSpPr>
            <a:spLocks noGrp="1"/>
          </p:cNvSpPr>
          <p:nvPr>
            <p:ph idx="1"/>
          </p:nvPr>
        </p:nvSpPr>
        <p:spPr/>
        <p:txBody>
          <a:bodyPr>
            <a:normAutofit/>
          </a:bodyPr>
          <a:lstStyle/>
          <a:p>
            <a:r>
              <a:rPr lang="zh-CN" altLang="en-US" dirty="0" smtClean="0"/>
              <a:t>我的孩子更有動力學習</a:t>
            </a:r>
            <a:endParaRPr lang="en-US" altLang="zh-CN" dirty="0" smtClean="0"/>
          </a:p>
          <a:p>
            <a:r>
              <a:rPr lang="zh-CN" altLang="en-US" dirty="0" smtClean="0"/>
              <a:t>我的孩子在我指出他的錯誤之後能改正</a:t>
            </a:r>
            <a:endParaRPr lang="en-US" dirty="0" smtClean="0"/>
          </a:p>
          <a:p>
            <a:r>
              <a:rPr lang="zh-CN" altLang="en-US" dirty="0" smtClean="0"/>
              <a:t>我</a:t>
            </a:r>
            <a:r>
              <a:rPr lang="zh-CN" altLang="en-US" dirty="0"/>
              <a:t>的孩子更加勇敢</a:t>
            </a:r>
            <a:endParaRPr lang="en-US" dirty="0" smtClean="0"/>
          </a:p>
          <a:p>
            <a:r>
              <a:rPr lang="zh-CN" altLang="en-US" dirty="0" smtClean="0"/>
              <a:t>我的孩子更關心他的家庭成員和朋友</a:t>
            </a:r>
            <a:endParaRPr lang="en-US" dirty="0" smtClean="0"/>
          </a:p>
          <a:p>
            <a:r>
              <a:rPr lang="zh-CN" altLang="en-US" dirty="0" smtClean="0"/>
              <a:t>我的開始能用語言表達自己的想法和感受</a:t>
            </a:r>
            <a:endParaRPr lang="en-US" dirty="0" smtClean="0"/>
          </a:p>
          <a:p>
            <a:r>
              <a:rPr lang="zh-CN" altLang="en-US" dirty="0" smtClean="0"/>
              <a:t>我的孩子原諒他的同學搞亂了他的功課</a:t>
            </a:r>
            <a:endParaRPr lang="en-US" dirty="0"/>
          </a:p>
        </p:txBody>
      </p:sp>
    </p:spTree>
    <p:extLst>
      <p:ext uri="{BB962C8B-B14F-4D97-AF65-F5344CB8AC3E}">
        <p14:creationId xmlns:p14="http://schemas.microsoft.com/office/powerpoint/2010/main" val="2891168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教師回饋</a:t>
            </a:r>
            <a:endParaRPr lang="en-US" b="1" dirty="0"/>
          </a:p>
        </p:txBody>
      </p:sp>
      <p:sp>
        <p:nvSpPr>
          <p:cNvPr id="3" name="Content Placeholder 2"/>
          <p:cNvSpPr>
            <a:spLocks noGrp="1"/>
          </p:cNvSpPr>
          <p:nvPr>
            <p:ph idx="1"/>
          </p:nvPr>
        </p:nvSpPr>
        <p:spPr/>
        <p:txBody>
          <a:bodyPr>
            <a:normAutofit/>
          </a:bodyPr>
          <a:lstStyle/>
          <a:p>
            <a:r>
              <a:rPr lang="zh-CN" altLang="en-US" dirty="0" smtClean="0"/>
              <a:t>學生更關心他們的同學</a:t>
            </a:r>
            <a:endParaRPr lang="en-US" dirty="0" smtClean="0"/>
          </a:p>
          <a:p>
            <a:r>
              <a:rPr lang="zh-CN" altLang="en-US" dirty="0" smtClean="0"/>
              <a:t>學生更容易感受到其他同學的需要</a:t>
            </a:r>
            <a:endParaRPr lang="en-US" altLang="zh-CN" dirty="0" smtClean="0"/>
          </a:p>
          <a:p>
            <a:r>
              <a:rPr lang="zh-CN" altLang="en-US" dirty="0" smtClean="0"/>
              <a:t>父母樂意參加項目並</a:t>
            </a:r>
            <a:r>
              <a:rPr lang="zh-CN" altLang="en-US" dirty="0"/>
              <a:t>且跟進記</a:t>
            </a:r>
            <a:r>
              <a:rPr lang="zh-CN" altLang="en-US" dirty="0" smtClean="0"/>
              <a:t>錄孩子</a:t>
            </a:r>
            <a:r>
              <a:rPr lang="zh-CN" altLang="en-US" dirty="0"/>
              <a:t>的</a:t>
            </a:r>
            <a:r>
              <a:rPr lang="zh-CN" altLang="en-US" dirty="0" smtClean="0"/>
              <a:t>表現</a:t>
            </a:r>
            <a:endParaRPr lang="en-US" dirty="0" smtClean="0"/>
          </a:p>
          <a:p>
            <a:r>
              <a:rPr lang="zh-CN" altLang="en-US" dirty="0" smtClean="0"/>
              <a:t>父母對孩子更加正面，更多鼓勵孩子，並且關注孩子的正向行為</a:t>
            </a:r>
            <a:endParaRPr lang="en-US" dirty="0"/>
          </a:p>
        </p:txBody>
      </p:sp>
    </p:spTree>
    <p:extLst>
      <p:ext uri="{BB962C8B-B14F-4D97-AF65-F5344CB8AC3E}">
        <p14:creationId xmlns:p14="http://schemas.microsoft.com/office/powerpoint/2010/main" val="35774608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限制</a:t>
            </a:r>
            <a:endParaRPr lang="en-US" b="1" dirty="0"/>
          </a:p>
        </p:txBody>
      </p:sp>
      <p:sp>
        <p:nvSpPr>
          <p:cNvPr id="3" name="Content Placeholder 2"/>
          <p:cNvSpPr>
            <a:spLocks noGrp="1"/>
          </p:cNvSpPr>
          <p:nvPr>
            <p:ph idx="1"/>
          </p:nvPr>
        </p:nvSpPr>
        <p:spPr/>
        <p:txBody>
          <a:bodyPr/>
          <a:lstStyle/>
          <a:p>
            <a:r>
              <a:rPr lang="zh-CN" altLang="en-US" dirty="0" smtClean="0"/>
              <a:t>不同學期老</a:t>
            </a:r>
            <a:r>
              <a:rPr lang="zh-CN" altLang="en-US" dirty="0"/>
              <a:t>師替換</a:t>
            </a:r>
            <a:endParaRPr lang="en-US" dirty="0" smtClean="0"/>
          </a:p>
          <a:p>
            <a:r>
              <a:rPr lang="zh-CN" altLang="en-US" dirty="0" smtClean="0"/>
              <a:t>父母評分可能因社會期望（</a:t>
            </a:r>
            <a:r>
              <a:rPr lang="en-US" dirty="0" smtClean="0"/>
              <a:t> social desirability</a:t>
            </a:r>
            <a:r>
              <a:rPr lang="zh-CN" altLang="en-US" dirty="0" smtClean="0"/>
              <a:t>）而偏差</a:t>
            </a:r>
            <a:endParaRPr lang="en-US" dirty="0" smtClean="0"/>
          </a:p>
          <a:p>
            <a:r>
              <a:rPr lang="zh-CN" altLang="en-US" dirty="0" smtClean="0"/>
              <a:t>小組人數較多，不利於組員之間深入分享</a:t>
            </a:r>
            <a:endParaRPr lang="en-US" altLang="zh-CN" dirty="0" smtClean="0"/>
          </a:p>
          <a:p>
            <a:r>
              <a:rPr lang="zh-CN" altLang="en-US" dirty="0" smtClean="0"/>
              <a:t>缺少專門測量中國兒童正向心理特徵的可靠量表</a:t>
            </a:r>
            <a:endParaRPr lang="en-US" dirty="0" smtClean="0"/>
          </a:p>
          <a:p>
            <a:pPr marL="0" indent="0">
              <a:buNone/>
            </a:pPr>
            <a:endParaRPr lang="en-US" dirty="0"/>
          </a:p>
        </p:txBody>
      </p:sp>
    </p:spTree>
    <p:extLst>
      <p:ext uri="{BB962C8B-B14F-4D97-AF65-F5344CB8AC3E}">
        <p14:creationId xmlns:p14="http://schemas.microsoft.com/office/powerpoint/2010/main" val="37940924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195736" y="116632"/>
            <a:ext cx="4658688" cy="6561455"/>
          </a:xfrm>
        </p:spPr>
      </p:pic>
    </p:spTree>
    <p:extLst>
      <p:ext uri="{BB962C8B-B14F-4D97-AF65-F5344CB8AC3E}">
        <p14:creationId xmlns:p14="http://schemas.microsoft.com/office/powerpoint/2010/main" val="1613328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3"/>
          <p:cNvSpPr txBox="1">
            <a:spLocks noGrp="1" noChangeArrowheads="1"/>
          </p:cNvSpPr>
          <p:nvPr>
            <p:ph type="body" idx="1"/>
          </p:nvPr>
        </p:nvSpPr>
        <p:spPr>
          <a:xfrm>
            <a:off x="1219200" y="5410200"/>
            <a:ext cx="5791200" cy="1173163"/>
          </a:xfrm>
          <a:noFill/>
          <a:ln/>
        </p:spPr>
        <p:txBody>
          <a:bodyPr/>
          <a:lstStyle/>
          <a:p>
            <a:pPr algn="ctr">
              <a:spcBef>
                <a:spcPct val="0"/>
              </a:spcBef>
              <a:buFontTx/>
              <a:buNone/>
            </a:pPr>
            <a:r>
              <a:rPr kumimoji="1" lang="zh-TW" altLang="en-GB" b="1" smtClean="0">
                <a:solidFill>
                  <a:schemeClr val="bg1"/>
                </a:solidFill>
              </a:rPr>
              <a:t>快樂蘋果樹</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45" t="13029" r="16231" b="8374"/>
          <a:stretch/>
        </p:blipFill>
        <p:spPr bwMode="auto">
          <a:xfrm>
            <a:off x="0" y="-39343"/>
            <a:ext cx="9144000" cy="689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245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04" t="22571" r="48986" b="10647"/>
          <a:stretch/>
        </p:blipFill>
        <p:spPr bwMode="auto">
          <a:xfrm>
            <a:off x="1600200" y="0"/>
            <a:ext cx="5562600" cy="6826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6458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92D050"/>
          </a:solidFill>
        </p:spPr>
        <p:txBody>
          <a:bodyPr/>
          <a:lstStyle/>
          <a:p>
            <a:r>
              <a:rPr lang="zh-TW" altLang="en-US" dirty="0" smtClean="0">
                <a:solidFill>
                  <a:schemeClr val="bg1"/>
                </a:solidFill>
              </a:rPr>
              <a:t>快樂果實</a:t>
            </a:r>
            <a:endParaRPr lang="en-US" dirty="0">
              <a:solidFill>
                <a:schemeClr val="bg1"/>
              </a:solidFill>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15" t="22879" r="10821" b="15594"/>
          <a:stretch/>
        </p:blipFill>
        <p:spPr bwMode="auto">
          <a:xfrm>
            <a:off x="228600" y="1828800"/>
            <a:ext cx="8707453" cy="428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398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36" t="12445" r="16501" b="12241"/>
          <a:stretch/>
        </p:blipFill>
        <p:spPr bwMode="auto">
          <a:xfrm>
            <a:off x="0" y="93585"/>
            <a:ext cx="4438765" cy="645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94" t="15923" r="14493" b="10338"/>
          <a:stretch/>
        </p:blipFill>
        <p:spPr bwMode="auto">
          <a:xfrm>
            <a:off x="4436619" y="129695"/>
            <a:ext cx="4697722" cy="6384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13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88" t="13295" r="14418" b="8328"/>
          <a:stretch/>
        </p:blipFill>
        <p:spPr bwMode="auto">
          <a:xfrm>
            <a:off x="40783" y="60658"/>
            <a:ext cx="9111803" cy="677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364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7544" y="1628800"/>
            <a:ext cx="8610600" cy="4525963"/>
          </a:xfrm>
        </p:spPr>
        <p:txBody>
          <a:bodyPr>
            <a:normAutofit lnSpcReduction="10000"/>
          </a:bodyPr>
          <a:lstStyle/>
          <a:p>
            <a:pPr marL="0" indent="0">
              <a:buNone/>
            </a:pPr>
            <a:r>
              <a:rPr lang="zh-CN" altLang="en-US" dirty="0" smtClean="0"/>
              <a:t>從研究心理學問題、心理疾病轉為研究人類優點潛能、強項的科學，關注人類的幸福和發展</a:t>
            </a:r>
            <a:endParaRPr lang="en-US" altLang="zh-CN" dirty="0" smtClean="0"/>
          </a:p>
          <a:p>
            <a:pPr marL="0" indent="0">
              <a:buNone/>
            </a:pPr>
            <a:r>
              <a:rPr lang="zh-CN" altLang="en-US" b="1" dirty="0" smtClean="0"/>
              <a:t>正面的情緒</a:t>
            </a:r>
            <a:r>
              <a:rPr lang="zh-CN" altLang="en-US" dirty="0" smtClean="0"/>
              <a:t>−過去：滿足</a:t>
            </a:r>
            <a:endParaRPr lang="en-US" altLang="zh-CN" dirty="0" smtClean="0"/>
          </a:p>
          <a:p>
            <a:pPr marL="0" indent="0">
              <a:buNone/>
            </a:pPr>
            <a:r>
              <a:rPr lang="en-US" dirty="0"/>
              <a:t> </a:t>
            </a:r>
            <a:r>
              <a:rPr lang="en-US" dirty="0" smtClean="0"/>
              <a:t>                        </a:t>
            </a:r>
            <a:r>
              <a:rPr lang="zh-CN" altLang="en-US" dirty="0" smtClean="0"/>
              <a:t>現在：快樂、全情投入、神馳</a:t>
            </a:r>
            <a:endParaRPr lang="en-US" altLang="zh-CN" dirty="0" smtClean="0"/>
          </a:p>
          <a:p>
            <a:pPr marL="0" indent="0">
              <a:buNone/>
            </a:pPr>
            <a:r>
              <a:rPr lang="en-US" dirty="0"/>
              <a:t>	</a:t>
            </a:r>
            <a:r>
              <a:rPr lang="en-US" dirty="0" smtClean="0"/>
              <a:t>	     </a:t>
            </a:r>
            <a:r>
              <a:rPr lang="zh-CN" altLang="en-US" dirty="0" smtClean="0"/>
              <a:t>將來：樂觀、希望</a:t>
            </a:r>
            <a:endParaRPr lang="en-US" altLang="zh-CN" dirty="0" smtClean="0"/>
          </a:p>
          <a:p>
            <a:pPr marL="0" indent="0">
              <a:buNone/>
            </a:pPr>
            <a:r>
              <a:rPr lang="zh-CN" altLang="en-US" b="1" dirty="0" smtClean="0"/>
              <a:t>正面的特質</a:t>
            </a:r>
            <a:r>
              <a:rPr lang="zh-CN" altLang="en-US" dirty="0" smtClean="0"/>
              <a:t>−性格強項</a:t>
            </a:r>
            <a:endParaRPr lang="en-US" altLang="zh-CN" dirty="0" smtClean="0"/>
          </a:p>
          <a:p>
            <a:pPr marL="0" indent="0">
              <a:buNone/>
            </a:pPr>
            <a:r>
              <a:rPr lang="zh-CN" altLang="en-US" b="1" dirty="0" smtClean="0"/>
              <a:t>正面的社群和機制</a:t>
            </a:r>
            <a:r>
              <a:rPr lang="zh-CN" altLang="en-US" dirty="0" smtClean="0"/>
              <a:t>− 推動和建立正面的社會</a:t>
            </a:r>
            <a:endParaRPr lang="en-US" altLang="zh-CN" dirty="0" smtClean="0"/>
          </a:p>
          <a:p>
            <a:pPr marL="0" indent="0">
              <a:buNone/>
            </a:pPr>
            <a:r>
              <a:rPr lang="zh-CN" altLang="en-US" dirty="0" smtClean="0"/>
              <a:t>                                環境</a:t>
            </a:r>
            <a:endParaRPr lang="en-US" dirty="0"/>
          </a:p>
        </p:txBody>
      </p:sp>
      <p:sp>
        <p:nvSpPr>
          <p:cNvPr id="4" name="Title 3"/>
          <p:cNvSpPr>
            <a:spLocks noGrp="1"/>
          </p:cNvSpPr>
          <p:nvPr>
            <p:ph type="title"/>
          </p:nvPr>
        </p:nvSpPr>
        <p:spPr>
          <a:xfrm>
            <a:off x="457200" y="476672"/>
            <a:ext cx="8229600" cy="1152128"/>
          </a:xfrm>
        </p:spPr>
        <p:txBody>
          <a:bodyPr>
            <a:normAutofit/>
          </a:bodyPr>
          <a:lstStyle/>
          <a:p>
            <a:r>
              <a:rPr lang="zh-CN" altLang="en-US" sz="4000" b="1" dirty="0" smtClean="0"/>
              <a:t>正向心理學 </a:t>
            </a:r>
            <a:r>
              <a:rPr lang="en-US" altLang="zh-CN" sz="2400" dirty="0" smtClean="0"/>
              <a:t>(Seligman,2000)</a:t>
            </a:r>
            <a:endParaRPr lang="en-US" sz="2400" dirty="0"/>
          </a:p>
        </p:txBody>
      </p:sp>
    </p:spTree>
    <p:extLst>
      <p:ext uri="{BB962C8B-B14F-4D97-AF65-F5344CB8AC3E}">
        <p14:creationId xmlns:p14="http://schemas.microsoft.com/office/powerpoint/2010/main" val="19205500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36" t="12445" r="16501" b="46592"/>
          <a:stretch/>
        </p:blipFill>
        <p:spPr bwMode="auto">
          <a:xfrm rot="1792977">
            <a:off x="121123" y="-839816"/>
            <a:ext cx="9095708" cy="719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806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36" t="48960" r="20146" b="12241"/>
          <a:stretch/>
        </p:blipFill>
        <p:spPr bwMode="auto">
          <a:xfrm rot="20155517">
            <a:off x="628116" y="304242"/>
            <a:ext cx="7838843" cy="661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0061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descr="C:\Users\PatrickMan\Desktop\DesktopFile\Projects\Lets teen go easy project\research\seminar\homework.jpg"/>
          <p:cNvPicPr>
            <a:picLocks noChangeAspect="1" noChangeArrowheads="1"/>
          </p:cNvPicPr>
          <p:nvPr/>
        </p:nvPicPr>
        <p:blipFill>
          <a:blip r:embed="rId2" cstate="print"/>
          <a:srcRect/>
          <a:stretch>
            <a:fillRect/>
          </a:stretch>
        </p:blipFill>
        <p:spPr bwMode="auto">
          <a:xfrm>
            <a:off x="0" y="214290"/>
            <a:ext cx="9144000" cy="6427304"/>
          </a:xfrm>
          <a:prstGeom prst="rect">
            <a:avLst/>
          </a:prstGeom>
          <a:noFill/>
        </p:spPr>
      </p:pic>
    </p:spTree>
    <p:extLst>
      <p:ext uri="{BB962C8B-B14F-4D97-AF65-F5344CB8AC3E}">
        <p14:creationId xmlns:p14="http://schemas.microsoft.com/office/powerpoint/2010/main" val="18241130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小組內容</a:t>
            </a:r>
            <a:endParaRPr lang="zh-TW" altLang="en-US" b="1" dirty="0"/>
          </a:p>
        </p:txBody>
      </p:sp>
      <p:sp>
        <p:nvSpPr>
          <p:cNvPr id="3" name="內容版面配置區 2"/>
          <p:cNvSpPr>
            <a:spLocks noGrp="1"/>
          </p:cNvSpPr>
          <p:nvPr>
            <p:ph idx="1"/>
          </p:nvPr>
        </p:nvSpPr>
        <p:spPr>
          <a:xfrm>
            <a:off x="251520" y="1412776"/>
            <a:ext cx="8496944" cy="4373563"/>
          </a:xfrm>
        </p:spPr>
        <p:txBody>
          <a:bodyPr>
            <a:normAutofit lnSpcReduction="10000"/>
          </a:bodyPr>
          <a:lstStyle/>
          <a:p>
            <a:pPr marL="457200" indent="-457200">
              <a:buAutoNum type="arabicPeriod"/>
            </a:pPr>
            <a:r>
              <a:rPr lang="zh-TW" altLang="en-US" sz="2800" dirty="0" smtClean="0"/>
              <a:t>由東華三院學生輔導服務與香港城市大學應用社會科學系共同設計</a:t>
            </a:r>
            <a:endParaRPr lang="en-US" altLang="zh-TW" sz="2800" dirty="0" smtClean="0"/>
          </a:p>
          <a:p>
            <a:pPr marL="457200" indent="-457200">
              <a:buAutoNum type="arabicPeriod"/>
            </a:pPr>
            <a:r>
              <a:rPr lang="zh-TW" altLang="en-US" sz="2800" dirty="0" smtClean="0"/>
              <a:t>分為家長組及孩子組 </a:t>
            </a:r>
            <a:r>
              <a:rPr lang="en-US" altLang="zh-TW" sz="2800" dirty="0" smtClean="0"/>
              <a:t>(6-8</a:t>
            </a:r>
            <a:r>
              <a:rPr lang="zh-TW" altLang="en-US" sz="2800" dirty="0" smtClean="0"/>
              <a:t>歲</a:t>
            </a:r>
            <a:r>
              <a:rPr lang="en-US" altLang="zh-TW" sz="2800" dirty="0" smtClean="0"/>
              <a:t>)</a:t>
            </a:r>
            <a:r>
              <a:rPr lang="zh-TW" altLang="en-US" sz="2800" dirty="0" smtClean="0"/>
              <a:t>，同時或同日進行</a:t>
            </a:r>
            <a:endParaRPr lang="en-US" altLang="zh-TW" sz="2800" dirty="0" smtClean="0"/>
          </a:p>
          <a:p>
            <a:pPr marL="457200" indent="-457200">
              <a:buAutoNum type="arabicPeriod"/>
            </a:pPr>
            <a:r>
              <a:rPr lang="zh-TW" altLang="en-US" sz="2800" dirty="0" smtClean="0"/>
              <a:t>每組各四節，家長組每節兩小時</a:t>
            </a:r>
            <a:r>
              <a:rPr lang="en-US" altLang="zh-TW" sz="2800" dirty="0" smtClean="0"/>
              <a:t>(</a:t>
            </a:r>
            <a:r>
              <a:rPr lang="zh-TW" altLang="en-US" sz="2800" dirty="0" smtClean="0"/>
              <a:t>除第四節</a:t>
            </a:r>
            <a:r>
              <a:rPr lang="en-US" altLang="zh-TW" sz="2800" dirty="0" smtClean="0"/>
              <a:t>)</a:t>
            </a:r>
            <a:r>
              <a:rPr lang="zh-TW" altLang="en-US" sz="2800" dirty="0" smtClean="0"/>
              <a:t>、孩子組每節</a:t>
            </a:r>
            <a:r>
              <a:rPr lang="en-US" altLang="zh-TW" sz="2800" dirty="0" smtClean="0"/>
              <a:t>1.5</a:t>
            </a:r>
            <a:r>
              <a:rPr lang="zh-TW" altLang="en-US" sz="2800" dirty="0" smtClean="0"/>
              <a:t>小時</a:t>
            </a:r>
            <a:endParaRPr lang="en-US" altLang="zh-TW" sz="2800" dirty="0" smtClean="0"/>
          </a:p>
          <a:p>
            <a:pPr marL="457200" indent="-457200">
              <a:buAutoNum type="arabicPeriod"/>
            </a:pPr>
            <a:r>
              <a:rPr lang="zh-TW" altLang="en-US" sz="2800" dirty="0" smtClean="0"/>
              <a:t>第四節為合組時間</a:t>
            </a:r>
            <a:endParaRPr lang="en-US" altLang="zh-TW" sz="2800" dirty="0" smtClean="0"/>
          </a:p>
          <a:p>
            <a:pPr marL="457200" indent="-457200">
              <a:buAutoNum type="arabicPeriod"/>
            </a:pPr>
            <a:r>
              <a:rPr lang="zh-TW" altLang="en-US" sz="2800" dirty="0" smtClean="0"/>
              <a:t>每次約 </a:t>
            </a:r>
            <a:r>
              <a:rPr lang="en-US" altLang="zh-TW" sz="2800" dirty="0" smtClean="0"/>
              <a:t>6-8 </a:t>
            </a:r>
            <a:r>
              <a:rPr lang="zh-TW" altLang="en-US" sz="2800" dirty="0" smtClean="0"/>
              <a:t>對親子參與</a:t>
            </a:r>
            <a:endParaRPr lang="en-US" altLang="zh-TW" sz="2800" dirty="0" smtClean="0"/>
          </a:p>
          <a:p>
            <a:pPr marL="457200" indent="-457200">
              <a:buAutoNum type="arabicPeriod"/>
            </a:pPr>
            <a:r>
              <a:rPr lang="zh-TW" altLang="en-US" sz="2800" dirty="0" smtClean="0"/>
              <a:t>參加的學童由駐校社工或教師甄選</a:t>
            </a:r>
            <a:endParaRPr lang="en-US" altLang="zh-TW" sz="2800" dirty="0" smtClean="0"/>
          </a:p>
          <a:p>
            <a:pPr marL="457200" indent="-457200">
              <a:buAutoNum type="arabicPeriod"/>
            </a:pPr>
            <a:r>
              <a:rPr lang="zh-TW" altLang="en-US" sz="2800" dirty="0" smtClean="0"/>
              <a:t>設有家課 ：「勇氣精靈成長簿」</a:t>
            </a:r>
            <a:endParaRPr lang="en-US" altLang="zh-TW" sz="2800" dirty="0" smtClean="0"/>
          </a:p>
          <a:p>
            <a:pPr marL="457200" indent="-457200"/>
            <a:endParaRPr lang="en-US" altLang="zh-TW" dirty="0" smtClean="0"/>
          </a:p>
        </p:txBody>
      </p:sp>
    </p:spTree>
    <p:extLst>
      <p:ext uri="{BB962C8B-B14F-4D97-AF65-F5344CB8AC3E}">
        <p14:creationId xmlns:p14="http://schemas.microsoft.com/office/powerpoint/2010/main" val="2281828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752600"/>
            <a:ext cx="8258204" cy="4373563"/>
          </a:xfrm>
        </p:spPr>
        <p:txBody>
          <a:bodyPr/>
          <a:lstStyle/>
          <a:p>
            <a:pPr marL="457200" indent="-457200"/>
            <a:endParaRPr lang="en-US" altLang="zh-TW" dirty="0" smtClean="0"/>
          </a:p>
          <a:p>
            <a:pPr marL="457200" indent="-457200"/>
            <a:endParaRPr lang="en-US" altLang="zh-TW" dirty="0" smtClean="0"/>
          </a:p>
        </p:txBody>
      </p:sp>
      <p:graphicFrame>
        <p:nvGraphicFramePr>
          <p:cNvPr id="4" name="表格 3"/>
          <p:cNvGraphicFramePr>
            <a:graphicFrameLocks noGrp="1"/>
          </p:cNvGraphicFramePr>
          <p:nvPr>
            <p:extLst>
              <p:ext uri="{D42A27DB-BD31-4B8C-83A1-F6EECF244321}">
                <p14:modId xmlns:p14="http://schemas.microsoft.com/office/powerpoint/2010/main" val="379094667"/>
              </p:ext>
            </p:extLst>
          </p:nvPr>
        </p:nvGraphicFramePr>
        <p:xfrm>
          <a:off x="357158" y="1412775"/>
          <a:ext cx="8501122" cy="4530621"/>
        </p:xfrm>
        <a:graphic>
          <a:graphicData uri="http://schemas.openxmlformats.org/drawingml/2006/table">
            <a:tbl>
              <a:tblPr firstRow="1" bandRow="1">
                <a:tableStyleId>{5C22544A-7EE6-4342-B048-85BDC9FD1C3A}</a:tableStyleId>
              </a:tblPr>
              <a:tblGrid>
                <a:gridCol w="1656998"/>
                <a:gridCol w="6844124"/>
              </a:tblGrid>
              <a:tr h="622799">
                <a:tc>
                  <a:txBody>
                    <a:bodyPr/>
                    <a:lstStyle/>
                    <a:p>
                      <a:pPr algn="ctr"/>
                      <a:r>
                        <a:rPr lang="zh-TW" altLang="en-US" sz="3000" b="1" dirty="0" smtClean="0"/>
                        <a:t>節數</a:t>
                      </a:r>
                      <a:endParaRPr lang="zh-TW" altLang="en-US" sz="3000" b="1" dirty="0"/>
                    </a:p>
                  </a:txBody>
                  <a:tcPr/>
                </a:tc>
                <a:tc>
                  <a:txBody>
                    <a:bodyPr/>
                    <a:lstStyle/>
                    <a:p>
                      <a:pPr algn="ctr"/>
                      <a:r>
                        <a:rPr lang="zh-TW" altLang="en-US" sz="3000" b="1" dirty="0" smtClean="0"/>
                        <a:t>主要內容</a:t>
                      </a:r>
                      <a:endParaRPr lang="zh-TW" altLang="en-US" sz="3000" b="1" dirty="0"/>
                    </a:p>
                  </a:txBody>
                  <a:tcPr/>
                </a:tc>
              </a:tr>
              <a:tr h="1594354">
                <a:tc>
                  <a:txBody>
                    <a:bodyPr/>
                    <a:lstStyle/>
                    <a:p>
                      <a:pPr algn="ctr"/>
                      <a:r>
                        <a:rPr lang="zh-TW" altLang="en-US" sz="3000" b="1" dirty="0" smtClean="0"/>
                        <a:t>第一節</a:t>
                      </a:r>
                      <a:endParaRPr lang="zh-TW" altLang="en-US" sz="3000" b="1" dirty="0"/>
                    </a:p>
                  </a:txBody>
                  <a:tcPr/>
                </a:tc>
                <a:tc>
                  <a:txBody>
                    <a:bodyPr/>
                    <a:lstStyle/>
                    <a:p>
                      <a:pPr algn="ctr"/>
                      <a:r>
                        <a:rPr lang="zh-TW" altLang="en-US" sz="3000" b="1" dirty="0" smtClean="0"/>
                        <a:t>初步掌握何謂身心健康，從而察覺及</a:t>
                      </a:r>
                      <a:endParaRPr lang="en-US" altLang="zh-TW" sz="3000" b="1" dirty="0" smtClean="0"/>
                    </a:p>
                    <a:p>
                      <a:pPr algn="ctr"/>
                      <a:r>
                        <a:rPr lang="zh-TW" altLang="en-US" sz="3000" b="1" dirty="0" smtClean="0"/>
                        <a:t>接納自己的情緒</a:t>
                      </a:r>
                      <a:endParaRPr lang="en-US" altLang="zh-TW" sz="3000" b="1" dirty="0" smtClean="0"/>
                    </a:p>
                    <a:p>
                      <a:pPr algn="ctr"/>
                      <a:r>
                        <a:rPr lang="en-US" altLang="zh-TW" sz="3000" b="1" dirty="0" smtClean="0"/>
                        <a:t>(</a:t>
                      </a:r>
                      <a:r>
                        <a:rPr lang="zh-TW" altLang="en-US" sz="3000" b="1" dirty="0" smtClean="0"/>
                        <a:t>建立自己的 </a:t>
                      </a:r>
                      <a:r>
                        <a:rPr lang="en-US" altLang="zh-TW" sz="3000" b="1" dirty="0" smtClean="0"/>
                        <a:t>“</a:t>
                      </a:r>
                      <a:r>
                        <a:rPr lang="zh-TW" altLang="en-US" sz="3000" b="1" dirty="0" smtClean="0"/>
                        <a:t>勇氣精靈</a:t>
                      </a:r>
                      <a:r>
                        <a:rPr lang="en-US" altLang="zh-TW" sz="3000" b="1" dirty="0" smtClean="0"/>
                        <a:t>”)</a:t>
                      </a:r>
                      <a:endParaRPr lang="zh-TW" altLang="en-US" sz="3000" b="1" dirty="0"/>
                    </a:p>
                  </a:txBody>
                  <a:tcPr/>
                </a:tc>
              </a:tr>
              <a:tr h="1096118">
                <a:tc>
                  <a:txBody>
                    <a:bodyPr/>
                    <a:lstStyle/>
                    <a:p>
                      <a:pPr algn="ctr"/>
                      <a:r>
                        <a:rPr lang="zh-TW" altLang="en-US" sz="3000" b="1" dirty="0" smtClean="0"/>
                        <a:t>第二節</a:t>
                      </a:r>
                      <a:endParaRPr lang="zh-TW" altLang="en-US" sz="3000" b="1" dirty="0"/>
                    </a:p>
                  </a:txBody>
                  <a:tcPr/>
                </a:tc>
                <a:tc>
                  <a:txBody>
                    <a:bodyPr/>
                    <a:lstStyle/>
                    <a:p>
                      <a:pPr algn="ctr"/>
                      <a:r>
                        <a:rPr lang="zh-TW" altLang="en-US" sz="3000" b="1" dirty="0" smtClean="0"/>
                        <a:t>認識思想如何影響情緒</a:t>
                      </a:r>
                      <a:endParaRPr lang="en-US" altLang="zh-TW" sz="3000" b="1" dirty="0" smtClean="0"/>
                    </a:p>
                    <a:p>
                      <a:pPr algn="ctr"/>
                      <a:r>
                        <a:rPr lang="zh-TW" altLang="en-US" sz="3000" b="1" dirty="0" smtClean="0"/>
                        <a:t> </a:t>
                      </a:r>
                      <a:r>
                        <a:rPr lang="en-US" altLang="zh-TW" sz="3000" b="1" dirty="0" smtClean="0"/>
                        <a:t>(</a:t>
                      </a:r>
                      <a:r>
                        <a:rPr lang="zh-TW" altLang="en-US" sz="3000" b="1" dirty="0" smtClean="0"/>
                        <a:t>「焦慮怪獸逐隻捉」</a:t>
                      </a:r>
                      <a:r>
                        <a:rPr lang="en-US" altLang="zh-TW" sz="3000" b="1" dirty="0" smtClean="0"/>
                        <a:t>)</a:t>
                      </a:r>
                      <a:endParaRPr lang="zh-TW" altLang="en-US" sz="3000" b="1" dirty="0"/>
                    </a:p>
                  </a:txBody>
                  <a:tcPr/>
                </a:tc>
              </a:tr>
              <a:tr h="608675">
                <a:tc>
                  <a:txBody>
                    <a:bodyPr/>
                    <a:lstStyle/>
                    <a:p>
                      <a:pPr algn="ctr"/>
                      <a:r>
                        <a:rPr lang="zh-TW" altLang="en-US" sz="3000" b="1" dirty="0" smtClean="0"/>
                        <a:t>第三節</a:t>
                      </a:r>
                      <a:endParaRPr lang="zh-TW" altLang="en-US" sz="3000" b="1" dirty="0"/>
                    </a:p>
                  </a:txBody>
                  <a:tcPr/>
                </a:tc>
                <a:tc>
                  <a:txBody>
                    <a:bodyPr/>
                    <a:lstStyle/>
                    <a:p>
                      <a:pPr algn="ctr"/>
                      <a:r>
                        <a:rPr lang="zh-TW" altLang="en-US" sz="3000" b="1" dirty="0" smtClean="0"/>
                        <a:t>如何處理焦慮 </a:t>
                      </a:r>
                      <a:r>
                        <a:rPr lang="en-US" altLang="zh-TW" sz="3000" b="1" dirty="0" smtClean="0"/>
                        <a:t>(</a:t>
                      </a:r>
                      <a:r>
                        <a:rPr lang="zh-TW" altLang="en-US" sz="3000" b="1" dirty="0" smtClean="0"/>
                        <a:t>學習</a:t>
                      </a:r>
                      <a:r>
                        <a:rPr lang="en-US" altLang="zh-TW" sz="3000" b="1" dirty="0" smtClean="0"/>
                        <a:t>”</a:t>
                      </a:r>
                      <a:r>
                        <a:rPr lang="zh-TW" altLang="en-US" sz="3000" b="1" dirty="0" smtClean="0"/>
                        <a:t>五常法</a:t>
                      </a:r>
                      <a:r>
                        <a:rPr lang="en-US" altLang="zh-TW" sz="3000" b="1" dirty="0" smtClean="0"/>
                        <a:t>”)</a:t>
                      </a:r>
                      <a:endParaRPr lang="zh-TW" altLang="en-US" sz="3000" b="1" dirty="0"/>
                    </a:p>
                  </a:txBody>
                  <a:tcPr/>
                </a:tc>
              </a:tr>
              <a:tr h="608675">
                <a:tc>
                  <a:txBody>
                    <a:bodyPr/>
                    <a:lstStyle/>
                    <a:p>
                      <a:pPr algn="ctr"/>
                      <a:r>
                        <a:rPr lang="zh-TW" altLang="en-US" sz="3000" b="1" dirty="0" smtClean="0"/>
                        <a:t>第四節</a:t>
                      </a:r>
                      <a:endParaRPr lang="zh-TW" altLang="en-US" sz="3000" b="1" dirty="0"/>
                    </a:p>
                  </a:txBody>
                  <a:tcPr/>
                </a:tc>
                <a:tc>
                  <a:txBody>
                    <a:bodyPr/>
                    <a:lstStyle/>
                    <a:p>
                      <a:pPr algn="ctr"/>
                      <a:r>
                        <a:rPr lang="zh-TW" altLang="en-US" sz="3000" b="1" dirty="0" smtClean="0"/>
                        <a:t>合組時間：鞏固所學</a:t>
                      </a:r>
                      <a:endParaRPr lang="zh-TW" altLang="en-US" sz="3000" b="1" dirty="0"/>
                    </a:p>
                  </a:txBody>
                  <a:tcPr/>
                </a:tc>
              </a:tr>
            </a:tbl>
          </a:graphicData>
        </a:graphic>
      </p:graphicFrame>
      <p:sp>
        <p:nvSpPr>
          <p:cNvPr id="5" name="標題 4"/>
          <p:cNvSpPr>
            <a:spLocks noGrp="1"/>
          </p:cNvSpPr>
          <p:nvPr>
            <p:ph type="title"/>
          </p:nvPr>
        </p:nvSpPr>
        <p:spPr/>
        <p:txBody>
          <a:bodyPr/>
          <a:lstStyle/>
          <a:p>
            <a:r>
              <a:rPr lang="zh-TW" altLang="en-US" b="1" dirty="0"/>
              <a:t>勇氣精靈</a:t>
            </a:r>
          </a:p>
        </p:txBody>
      </p:sp>
    </p:spTree>
    <p:extLst>
      <p:ext uri="{BB962C8B-B14F-4D97-AF65-F5344CB8AC3E}">
        <p14:creationId xmlns:p14="http://schemas.microsoft.com/office/powerpoint/2010/main" val="1450234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57290" y="764704"/>
            <a:ext cx="5791200" cy="1045366"/>
          </a:xfrm>
        </p:spPr>
        <p:txBody>
          <a:bodyPr/>
          <a:lstStyle/>
          <a:p>
            <a:pPr algn="ctr"/>
            <a:r>
              <a:rPr lang="zh-TW" altLang="en-US" b="1" dirty="0" smtClean="0"/>
              <a:t>勇氣精靈</a:t>
            </a:r>
            <a:endParaRPr lang="zh-TW" altLang="en-US" b="1" dirty="0"/>
          </a:p>
        </p:txBody>
      </p:sp>
      <p:sp>
        <p:nvSpPr>
          <p:cNvPr id="3" name="內容版面配置區 2"/>
          <p:cNvSpPr>
            <a:spLocks noGrp="1"/>
          </p:cNvSpPr>
          <p:nvPr>
            <p:ph idx="1"/>
          </p:nvPr>
        </p:nvSpPr>
        <p:spPr/>
        <p:txBody>
          <a:bodyPr/>
          <a:lstStyle/>
          <a:p>
            <a:endParaRPr lang="zh-TW" altLang="en-US" dirty="0"/>
          </a:p>
        </p:txBody>
      </p:sp>
      <p:pic>
        <p:nvPicPr>
          <p:cNvPr id="1026" name="Picture 2" descr="C:\Users\PatrickMan\Desktop\DesktopFile\Projects\Lets teen go easy project\奔向晴teen計劃文件\公仔\勇氣精靈.png"/>
          <p:cNvPicPr>
            <a:picLocks noChangeAspect="1" noChangeArrowheads="1"/>
          </p:cNvPicPr>
          <p:nvPr/>
        </p:nvPicPr>
        <p:blipFill>
          <a:blip r:embed="rId2" cstate="print"/>
          <a:srcRect/>
          <a:stretch>
            <a:fillRect/>
          </a:stretch>
        </p:blipFill>
        <p:spPr bwMode="auto">
          <a:xfrm>
            <a:off x="2214546" y="1928802"/>
            <a:ext cx="3600450" cy="3959225"/>
          </a:xfrm>
          <a:prstGeom prst="rect">
            <a:avLst/>
          </a:prstGeom>
          <a:noFill/>
        </p:spPr>
      </p:pic>
    </p:spTree>
    <p:extLst>
      <p:ext uri="{BB962C8B-B14F-4D97-AF65-F5344CB8AC3E}">
        <p14:creationId xmlns:p14="http://schemas.microsoft.com/office/powerpoint/2010/main" val="21106329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8728" y="-24"/>
            <a:ext cx="5791200" cy="714380"/>
          </a:xfrm>
        </p:spPr>
        <p:txBody>
          <a:bodyPr>
            <a:normAutofit fontScale="90000"/>
          </a:bodyPr>
          <a:lstStyle/>
          <a:p>
            <a:pPr algn="ctr"/>
            <a:r>
              <a:rPr lang="zh-TW" altLang="en-US" b="1" dirty="0" smtClean="0"/>
              <a:t>焦慮怪獸</a:t>
            </a:r>
            <a:endParaRPr lang="zh-TW" altLang="en-US" b="1" dirty="0"/>
          </a:p>
        </p:txBody>
      </p:sp>
      <p:pic>
        <p:nvPicPr>
          <p:cNvPr id="2050" name="Picture 2" descr="C:\Users\PatrickMan\Desktop\DesktopFile\Projects\Lets teen go easy project\奔向晴teen計劃文件\公仔\大手怪(諉過於己).png"/>
          <p:cNvPicPr>
            <a:picLocks noChangeAspect="1" noChangeArrowheads="1"/>
          </p:cNvPicPr>
          <p:nvPr/>
        </p:nvPicPr>
        <p:blipFill>
          <a:blip r:embed="rId2" cstate="print"/>
          <a:srcRect/>
          <a:stretch>
            <a:fillRect/>
          </a:stretch>
        </p:blipFill>
        <p:spPr bwMode="auto">
          <a:xfrm>
            <a:off x="0" y="285728"/>
            <a:ext cx="2177044" cy="2857519"/>
          </a:xfrm>
          <a:prstGeom prst="rect">
            <a:avLst/>
          </a:prstGeom>
          <a:noFill/>
        </p:spPr>
      </p:pic>
      <p:pic>
        <p:nvPicPr>
          <p:cNvPr id="2051" name="Picture 3" descr="C:\Users\PatrickMan\Desktop\DesktopFile\Projects\Lets teen go easy project\奔向晴teen計劃文件\公仔\低頭怪（貶低自己成功經驗）.png"/>
          <p:cNvPicPr>
            <a:picLocks noGrp="1" noChangeAspect="1" noChangeArrowheads="1"/>
          </p:cNvPicPr>
          <p:nvPr>
            <p:ph idx="1"/>
          </p:nvPr>
        </p:nvPicPr>
        <p:blipFill>
          <a:blip r:embed="rId3" cstate="print"/>
          <a:srcRect/>
          <a:stretch>
            <a:fillRect/>
          </a:stretch>
        </p:blipFill>
        <p:spPr bwMode="auto">
          <a:xfrm>
            <a:off x="6643702" y="71414"/>
            <a:ext cx="1840803" cy="2972130"/>
          </a:xfrm>
          <a:prstGeom prst="rect">
            <a:avLst/>
          </a:prstGeom>
          <a:noFill/>
        </p:spPr>
      </p:pic>
      <p:sp>
        <p:nvSpPr>
          <p:cNvPr id="6" name="文字方塊 5"/>
          <p:cNvSpPr txBox="1"/>
          <p:nvPr/>
        </p:nvSpPr>
        <p:spPr>
          <a:xfrm>
            <a:off x="142844" y="3071810"/>
            <a:ext cx="2071702" cy="369332"/>
          </a:xfrm>
          <a:prstGeom prst="rect">
            <a:avLst/>
          </a:prstGeom>
          <a:noFill/>
        </p:spPr>
        <p:txBody>
          <a:bodyPr wrap="square" rtlCol="0">
            <a:spAutoFit/>
          </a:bodyPr>
          <a:lstStyle/>
          <a:p>
            <a:r>
              <a:rPr lang="zh-TW" altLang="en-US" b="1" dirty="0" smtClean="0">
                <a:solidFill>
                  <a:srgbClr val="FF0000"/>
                </a:solidFill>
              </a:rPr>
              <a:t>大手怪</a:t>
            </a:r>
            <a:r>
              <a:rPr lang="en-US" altLang="zh-TW" b="1" dirty="0" smtClean="0">
                <a:solidFill>
                  <a:srgbClr val="FF0000"/>
                </a:solidFill>
              </a:rPr>
              <a:t>(</a:t>
            </a:r>
            <a:r>
              <a:rPr lang="zh-TW" altLang="en-US" b="1" dirty="0" smtClean="0">
                <a:solidFill>
                  <a:srgbClr val="FF0000"/>
                </a:solidFill>
              </a:rPr>
              <a:t>諉過於己</a:t>
            </a:r>
            <a:r>
              <a:rPr lang="en-US" altLang="zh-TW" b="1" dirty="0" smtClean="0">
                <a:solidFill>
                  <a:srgbClr val="FF0000"/>
                </a:solidFill>
              </a:rPr>
              <a:t>)</a:t>
            </a:r>
            <a:endParaRPr lang="zh-TW" altLang="en-US" b="1" dirty="0">
              <a:solidFill>
                <a:srgbClr val="FF0000"/>
              </a:solidFill>
            </a:endParaRPr>
          </a:p>
        </p:txBody>
      </p:sp>
      <p:sp>
        <p:nvSpPr>
          <p:cNvPr id="7" name="文字方塊 6"/>
          <p:cNvSpPr txBox="1"/>
          <p:nvPr/>
        </p:nvSpPr>
        <p:spPr>
          <a:xfrm>
            <a:off x="6429388" y="3071810"/>
            <a:ext cx="2428892" cy="369332"/>
          </a:xfrm>
          <a:prstGeom prst="rect">
            <a:avLst/>
          </a:prstGeom>
          <a:noFill/>
        </p:spPr>
        <p:txBody>
          <a:bodyPr wrap="square" rtlCol="0">
            <a:spAutoFit/>
          </a:bodyPr>
          <a:lstStyle/>
          <a:p>
            <a:r>
              <a:rPr lang="zh-TW" altLang="en-US" b="1" dirty="0" smtClean="0">
                <a:solidFill>
                  <a:srgbClr val="FF0000"/>
                </a:solidFill>
              </a:rPr>
              <a:t>低頭怪</a:t>
            </a:r>
            <a:r>
              <a:rPr lang="en-US" altLang="zh-TW" b="1" dirty="0" smtClean="0">
                <a:solidFill>
                  <a:srgbClr val="FF0000"/>
                </a:solidFill>
              </a:rPr>
              <a:t>(</a:t>
            </a:r>
            <a:r>
              <a:rPr lang="zh-TW" altLang="en-US" b="1" dirty="0" smtClean="0">
                <a:solidFill>
                  <a:srgbClr val="FF0000"/>
                </a:solidFill>
              </a:rPr>
              <a:t>貶低成功經驗</a:t>
            </a:r>
            <a:r>
              <a:rPr lang="en-US" altLang="zh-TW" b="1" dirty="0" smtClean="0">
                <a:solidFill>
                  <a:srgbClr val="FF0000"/>
                </a:solidFill>
              </a:rPr>
              <a:t>)</a:t>
            </a:r>
            <a:endParaRPr lang="zh-TW" altLang="en-US" b="1" dirty="0">
              <a:solidFill>
                <a:srgbClr val="FF0000"/>
              </a:solidFill>
            </a:endParaRPr>
          </a:p>
        </p:txBody>
      </p:sp>
      <p:pic>
        <p:nvPicPr>
          <p:cNvPr id="2052" name="Picture 4" descr="C:\Users\PatrickMan\Desktop\DesktopFile\Projects\Lets teen go easy project\奔向晴teen計劃文件\公仔\黑白怪 (非黑即白）.png"/>
          <p:cNvPicPr>
            <a:picLocks noChangeAspect="1" noChangeArrowheads="1"/>
          </p:cNvPicPr>
          <p:nvPr/>
        </p:nvPicPr>
        <p:blipFill>
          <a:blip r:embed="rId4" cstate="print"/>
          <a:srcRect/>
          <a:stretch>
            <a:fillRect/>
          </a:stretch>
        </p:blipFill>
        <p:spPr bwMode="auto">
          <a:xfrm>
            <a:off x="3286116" y="642918"/>
            <a:ext cx="2248946" cy="2730458"/>
          </a:xfrm>
          <a:prstGeom prst="rect">
            <a:avLst/>
          </a:prstGeom>
          <a:noFill/>
        </p:spPr>
      </p:pic>
      <p:sp>
        <p:nvSpPr>
          <p:cNvPr id="9" name="文字方塊 8"/>
          <p:cNvSpPr txBox="1"/>
          <p:nvPr/>
        </p:nvSpPr>
        <p:spPr>
          <a:xfrm>
            <a:off x="3714744" y="3357562"/>
            <a:ext cx="2071702" cy="369332"/>
          </a:xfrm>
          <a:prstGeom prst="rect">
            <a:avLst/>
          </a:prstGeom>
          <a:noFill/>
        </p:spPr>
        <p:txBody>
          <a:bodyPr wrap="square" rtlCol="0">
            <a:spAutoFit/>
          </a:bodyPr>
          <a:lstStyle/>
          <a:p>
            <a:r>
              <a:rPr lang="zh-TW" altLang="en-US" b="1" dirty="0" smtClean="0">
                <a:solidFill>
                  <a:srgbClr val="FF0000"/>
                </a:solidFill>
              </a:rPr>
              <a:t>黑白獸</a:t>
            </a:r>
            <a:r>
              <a:rPr lang="en-US" altLang="zh-TW" b="1" dirty="0" smtClean="0">
                <a:solidFill>
                  <a:srgbClr val="FF0000"/>
                </a:solidFill>
              </a:rPr>
              <a:t>(</a:t>
            </a:r>
            <a:r>
              <a:rPr lang="zh-TW" altLang="en-US" b="1" dirty="0" smtClean="0">
                <a:solidFill>
                  <a:srgbClr val="FF0000"/>
                </a:solidFill>
              </a:rPr>
              <a:t>非黑即白</a:t>
            </a:r>
            <a:r>
              <a:rPr lang="en-US" altLang="zh-TW" b="1" dirty="0" smtClean="0">
                <a:solidFill>
                  <a:srgbClr val="FF0000"/>
                </a:solidFill>
              </a:rPr>
              <a:t>)</a:t>
            </a:r>
            <a:endParaRPr lang="zh-TW" altLang="en-US" b="1" dirty="0">
              <a:solidFill>
                <a:srgbClr val="FF0000"/>
              </a:solidFill>
            </a:endParaRPr>
          </a:p>
        </p:txBody>
      </p:sp>
      <p:pic>
        <p:nvPicPr>
          <p:cNvPr id="2053" name="Picture 5" descr="C:\Users\PatrickMan\Desktop\DesktopFile\Projects\Lets teen go easy project\奔向晴teen計劃文件\公仔\災難怪石（大難臨頭）.png"/>
          <p:cNvPicPr>
            <a:picLocks noChangeAspect="1" noChangeArrowheads="1"/>
          </p:cNvPicPr>
          <p:nvPr/>
        </p:nvPicPr>
        <p:blipFill>
          <a:blip r:embed="rId5" cstate="print"/>
          <a:srcRect/>
          <a:stretch>
            <a:fillRect/>
          </a:stretch>
        </p:blipFill>
        <p:spPr bwMode="auto">
          <a:xfrm>
            <a:off x="1071538" y="3571876"/>
            <a:ext cx="2406605" cy="2857520"/>
          </a:xfrm>
          <a:prstGeom prst="rect">
            <a:avLst/>
          </a:prstGeom>
          <a:noFill/>
        </p:spPr>
      </p:pic>
      <p:sp>
        <p:nvSpPr>
          <p:cNvPr id="11" name="文字方塊 10"/>
          <p:cNvSpPr txBox="1"/>
          <p:nvPr/>
        </p:nvSpPr>
        <p:spPr>
          <a:xfrm>
            <a:off x="1285852" y="6488668"/>
            <a:ext cx="2071702" cy="369332"/>
          </a:xfrm>
          <a:prstGeom prst="rect">
            <a:avLst/>
          </a:prstGeom>
          <a:noFill/>
        </p:spPr>
        <p:txBody>
          <a:bodyPr wrap="square" rtlCol="0">
            <a:spAutoFit/>
          </a:bodyPr>
          <a:lstStyle/>
          <a:p>
            <a:r>
              <a:rPr lang="zh-TW" altLang="en-US" b="1" dirty="0" smtClean="0">
                <a:solidFill>
                  <a:srgbClr val="FF0000"/>
                </a:solidFill>
              </a:rPr>
              <a:t>災難怪 </a:t>
            </a:r>
            <a:r>
              <a:rPr lang="en-US" altLang="zh-TW" b="1" dirty="0" smtClean="0">
                <a:solidFill>
                  <a:srgbClr val="FF0000"/>
                </a:solidFill>
              </a:rPr>
              <a:t>(</a:t>
            </a:r>
            <a:r>
              <a:rPr lang="zh-TW" altLang="en-US" b="1" dirty="0" smtClean="0">
                <a:solidFill>
                  <a:srgbClr val="FF0000"/>
                </a:solidFill>
              </a:rPr>
              <a:t>大難臨頭</a:t>
            </a:r>
            <a:r>
              <a:rPr lang="en-US" altLang="zh-TW" b="1" dirty="0" smtClean="0">
                <a:solidFill>
                  <a:srgbClr val="FF0000"/>
                </a:solidFill>
              </a:rPr>
              <a:t>)</a:t>
            </a:r>
            <a:endParaRPr lang="zh-TW" altLang="en-US" b="1" dirty="0">
              <a:solidFill>
                <a:srgbClr val="FF0000"/>
              </a:solidFill>
            </a:endParaRPr>
          </a:p>
        </p:txBody>
      </p:sp>
      <p:pic>
        <p:nvPicPr>
          <p:cNvPr id="2054" name="Picture 6" descr="C:\Users\PatrickMan\Desktop\DesktopFile\Projects\Lets teen go easy project\奔向晴teen計劃文件\公仔\雙頭怪(左思右想).png"/>
          <p:cNvPicPr>
            <a:picLocks noChangeAspect="1" noChangeArrowheads="1"/>
          </p:cNvPicPr>
          <p:nvPr/>
        </p:nvPicPr>
        <p:blipFill>
          <a:blip r:embed="rId6" cstate="print"/>
          <a:srcRect/>
          <a:stretch>
            <a:fillRect/>
          </a:stretch>
        </p:blipFill>
        <p:spPr bwMode="auto">
          <a:xfrm>
            <a:off x="5764241" y="3373460"/>
            <a:ext cx="2879725" cy="3270250"/>
          </a:xfrm>
          <a:prstGeom prst="rect">
            <a:avLst/>
          </a:prstGeom>
          <a:noFill/>
        </p:spPr>
      </p:pic>
      <p:sp>
        <p:nvSpPr>
          <p:cNvPr id="13" name="文字方塊 12"/>
          <p:cNvSpPr txBox="1"/>
          <p:nvPr/>
        </p:nvSpPr>
        <p:spPr>
          <a:xfrm>
            <a:off x="6072198" y="6417254"/>
            <a:ext cx="2071702" cy="369332"/>
          </a:xfrm>
          <a:prstGeom prst="rect">
            <a:avLst/>
          </a:prstGeom>
          <a:noFill/>
        </p:spPr>
        <p:txBody>
          <a:bodyPr wrap="square" rtlCol="0">
            <a:spAutoFit/>
          </a:bodyPr>
          <a:lstStyle/>
          <a:p>
            <a:r>
              <a:rPr lang="zh-TW" altLang="en-US" b="1" dirty="0" smtClean="0">
                <a:solidFill>
                  <a:srgbClr val="FF0000"/>
                </a:solidFill>
              </a:rPr>
              <a:t>雙頭怪</a:t>
            </a:r>
            <a:r>
              <a:rPr lang="en-US" altLang="zh-TW" b="1" dirty="0" smtClean="0">
                <a:solidFill>
                  <a:srgbClr val="FF0000"/>
                </a:solidFill>
              </a:rPr>
              <a:t>(</a:t>
            </a:r>
            <a:r>
              <a:rPr lang="zh-TW" altLang="en-US" b="1" dirty="0" smtClean="0">
                <a:solidFill>
                  <a:srgbClr val="FF0000"/>
                </a:solidFill>
              </a:rPr>
              <a:t>左思右想</a:t>
            </a:r>
            <a:r>
              <a:rPr lang="en-US" altLang="zh-TW" b="1" dirty="0" smtClean="0">
                <a:solidFill>
                  <a:srgbClr val="FF0000"/>
                </a:solidFill>
              </a:rPr>
              <a:t>)</a:t>
            </a:r>
            <a:endParaRPr lang="zh-TW" altLang="en-US" b="1" dirty="0">
              <a:solidFill>
                <a:srgbClr val="FF0000"/>
              </a:solidFill>
            </a:endParaRPr>
          </a:p>
        </p:txBody>
      </p:sp>
    </p:spTree>
    <p:extLst>
      <p:ext uri="{BB962C8B-B14F-4D97-AF65-F5344CB8AC3E}">
        <p14:creationId xmlns:p14="http://schemas.microsoft.com/office/powerpoint/2010/main" val="7992651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3" name="內容版面配置區 2"/>
          <p:cNvSpPr>
            <a:spLocks noGrp="1"/>
          </p:cNvSpPr>
          <p:nvPr>
            <p:ph idx="1"/>
          </p:nvPr>
        </p:nvSpPr>
        <p:spPr/>
        <p:txBody>
          <a:bodyPr/>
          <a:lstStyle/>
          <a:p>
            <a:pPr>
              <a:defRPr/>
            </a:pPr>
            <a:endParaRPr lang="zh-TW" altLang="en-US" dirty="0"/>
          </a:p>
        </p:txBody>
      </p:sp>
      <p:pic>
        <p:nvPicPr>
          <p:cNvPr id="50180" name="Picture 2" descr="C:\Users\PatrickMan\Desktop\DesktopFile\Projects\Lets teen go easy project\research\seminar\homework cont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42875"/>
            <a:ext cx="4953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6160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defRPr/>
            </a:pPr>
            <a:endParaRPr lang="zh-HK" altLang="en-US" dirty="0" smtClean="0"/>
          </a:p>
        </p:txBody>
      </p:sp>
      <p:sp>
        <p:nvSpPr>
          <p:cNvPr id="3" name="Subtitle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zh-HK" altLang="en-US" smtClean="0"/>
          </a:p>
        </p:txBody>
      </p:sp>
      <p:pic>
        <p:nvPicPr>
          <p:cNvPr id="5120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5488" y="-44450"/>
            <a:ext cx="486251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4709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458200" cy="1470025"/>
          </a:xfrm>
        </p:spPr>
        <p:txBody>
          <a:bodyPr>
            <a:normAutofit/>
          </a:bodyPr>
          <a:lstStyle/>
          <a:p>
            <a:pPr algn="l"/>
            <a:r>
              <a:rPr lang="zh-TW" altLang="en-US" sz="3600" b="1" dirty="0" smtClean="0"/>
              <a:t>絕招一</a:t>
            </a:r>
            <a:r>
              <a:rPr lang="en-US" altLang="zh-TW" sz="3600" b="1" dirty="0" smtClean="0"/>
              <a:t>: </a:t>
            </a:r>
            <a:r>
              <a:rPr lang="zh-TW" altLang="en-US" sz="3600" b="1" dirty="0" smtClean="0"/>
              <a:t>留意焦慮怪獸蹤跡</a:t>
            </a:r>
            <a:r>
              <a:rPr lang="en-US" altLang="zh-TW" sz="3600" b="1" dirty="0" smtClean="0"/>
              <a:t/>
            </a:r>
            <a:br>
              <a:rPr lang="en-US" altLang="zh-TW" sz="3600" b="1" dirty="0" smtClean="0"/>
            </a:br>
            <a:r>
              <a:rPr lang="zh-TW" altLang="en-US" sz="2000" dirty="0" smtClean="0"/>
              <a:t>秘技</a:t>
            </a:r>
            <a:r>
              <a:rPr lang="en-US" altLang="zh-TW" sz="2000" dirty="0" smtClean="0"/>
              <a:t>:</a:t>
            </a:r>
            <a:r>
              <a:rPr lang="zh-TW" altLang="en-US" sz="2000" dirty="0" smtClean="0"/>
              <a:t>當焦慮怪獸出現時，我們要時常留意自已的身體警告信號。並向親人或老師報告。</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503246080"/>
              </p:ext>
            </p:extLst>
          </p:nvPr>
        </p:nvGraphicFramePr>
        <p:xfrm>
          <a:off x="1143000" y="1905000"/>
          <a:ext cx="6553200" cy="4472959"/>
        </p:xfrm>
        <a:graphic>
          <a:graphicData uri="http://schemas.openxmlformats.org/drawingml/2006/table">
            <a:tbl>
              <a:tblPr firstRow="1" bandRow="1">
                <a:tableStyleId>{22838BEF-8BB2-4498-84A7-C5851F593DF1}</a:tableStyleId>
              </a:tblPr>
              <a:tblGrid>
                <a:gridCol w="3689209"/>
                <a:gridCol w="1359182"/>
                <a:gridCol w="1504809"/>
              </a:tblGrid>
              <a:tr h="552406">
                <a:tc gridSpan="3">
                  <a:txBody>
                    <a:bodyPr/>
                    <a:lstStyle/>
                    <a:p>
                      <a:r>
                        <a:rPr lang="zh-TW" altLang="en-US" dirty="0" smtClean="0"/>
                        <a:t>當焦慮怪獸出現時，我們的身</a:t>
                      </a:r>
                      <a:r>
                        <a:rPr lang="zh-TW" altLang="en-US" sz="1800" dirty="0" smtClean="0"/>
                        <a:t>體便會有可能出現以下反應</a:t>
                      </a:r>
                      <a:r>
                        <a:rPr lang="en-US" altLang="zh-TW" sz="1800" dirty="0" smtClean="0"/>
                        <a:t>:</a:t>
                      </a:r>
                      <a:endParaRPr lang="en-US" dirty="0"/>
                    </a:p>
                  </a:txBody>
                  <a:tcPr/>
                </a:tc>
                <a:tc hMerge="1">
                  <a:txBody>
                    <a:bodyPr/>
                    <a:lstStyle/>
                    <a:p>
                      <a:endParaRPr lang="en-US" dirty="0"/>
                    </a:p>
                  </a:txBody>
                  <a:tcPr/>
                </a:tc>
                <a:tc hMerge="1">
                  <a:txBody>
                    <a:bodyPr/>
                    <a:lstStyle/>
                    <a:p>
                      <a:endParaRPr lang="en-US" dirty="0"/>
                    </a:p>
                  </a:txBody>
                  <a:tcPr/>
                </a:tc>
              </a:tr>
              <a:tr h="560079">
                <a:tc>
                  <a:txBody>
                    <a:bodyPr/>
                    <a:lstStyle/>
                    <a:p>
                      <a:r>
                        <a:rPr lang="zh-TW" altLang="en-US" dirty="0" smtClean="0"/>
                        <a:t>擔心或害怕有不好的事情發生</a:t>
                      </a:r>
                      <a:endParaRPr lang="en-US" dirty="0"/>
                    </a:p>
                  </a:txBody>
                  <a:tcPr/>
                </a:tc>
                <a:tc>
                  <a:txBody>
                    <a:bodyPr/>
                    <a:lstStyle/>
                    <a:p>
                      <a:r>
                        <a:rPr lang="zh-TW" altLang="en-US" dirty="0" smtClean="0"/>
                        <a:t>有出現</a:t>
                      </a:r>
                      <a:endParaRPr lang="en-US" dirty="0"/>
                    </a:p>
                  </a:txBody>
                  <a:tcPr/>
                </a:tc>
                <a:tc>
                  <a:txBody>
                    <a:bodyPr/>
                    <a:lstStyle/>
                    <a:p>
                      <a:r>
                        <a:rPr lang="zh-TW" altLang="en-US" dirty="0" smtClean="0"/>
                        <a:t>沒有出現</a:t>
                      </a:r>
                      <a:endParaRPr lang="en-US" dirty="0"/>
                    </a:p>
                  </a:txBody>
                  <a:tcPr/>
                </a:tc>
              </a:tr>
              <a:tr h="560079">
                <a:tc>
                  <a:txBody>
                    <a:bodyPr/>
                    <a:lstStyle/>
                    <a:p>
                      <a:r>
                        <a:rPr lang="zh-TW" altLang="en-US" dirty="0" smtClean="0"/>
                        <a:t>顫抖，抽搐或感覺發抖</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r h="560079">
                <a:tc>
                  <a:txBody>
                    <a:bodyPr/>
                    <a:lstStyle/>
                    <a:p>
                      <a:r>
                        <a:rPr lang="zh-TW" altLang="en-US" dirty="0" smtClean="0"/>
                        <a:t>疲倦，肌肉緊張</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r h="560079">
                <a:tc>
                  <a:txBody>
                    <a:bodyPr/>
                    <a:lstStyle/>
                    <a:p>
                      <a:r>
                        <a:rPr lang="zh-TW" altLang="en-US" dirty="0" smtClean="0"/>
                        <a:t>暈昡或頭痛</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r h="560079">
                <a:tc>
                  <a:txBody>
                    <a:bodyPr/>
                    <a:lstStyle/>
                    <a:p>
                      <a:r>
                        <a:rPr lang="zh-TW" altLang="en-US" dirty="0" smtClean="0"/>
                        <a:t>心跳加快，呼吸急促</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r h="560079">
                <a:tc>
                  <a:txBody>
                    <a:bodyPr/>
                    <a:lstStyle/>
                    <a:p>
                      <a:r>
                        <a:rPr lang="zh-TW" altLang="en-US" dirty="0" smtClean="0"/>
                        <a:t>冒冷汗或手心冒汗</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r h="560079">
                <a:tc>
                  <a:txBody>
                    <a:bodyPr/>
                    <a:lstStyle/>
                    <a:p>
                      <a:r>
                        <a:rPr lang="zh-TW" altLang="en-US" dirty="0" smtClean="0"/>
                        <a:t>口乾，反胃或腹瀉</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有出現</a:t>
                      </a:r>
                      <a:endParaRPr lang="en-US" dirty="0" smtClean="0"/>
                    </a:p>
                  </a:txBody>
                  <a:tcPr/>
                </a:tc>
                <a:tc>
                  <a:txBody>
                    <a:bodyPr/>
                    <a:lstStyle/>
                    <a:p>
                      <a:r>
                        <a:rPr lang="zh-TW" altLang="en-US" dirty="0" smtClean="0"/>
                        <a:t>沒有出現</a:t>
                      </a:r>
                      <a:endParaRPr lang="en-US" dirty="0"/>
                    </a:p>
                  </a:txBody>
                  <a:tcPr/>
                </a:tc>
              </a:tr>
            </a:tbl>
          </a:graphicData>
        </a:graphic>
      </p:graphicFrame>
    </p:spTree>
    <p:extLst>
      <p:ext uri="{BB962C8B-B14F-4D97-AF65-F5344CB8AC3E}">
        <p14:creationId xmlns:p14="http://schemas.microsoft.com/office/powerpoint/2010/main" val="351781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751161" y="2362200"/>
            <a:ext cx="3573439" cy="2924175"/>
            <a:chOff x="2744788" y="2362200"/>
            <a:chExt cx="3573439" cy="2924175"/>
          </a:xfrm>
        </p:grpSpPr>
        <p:sp>
          <p:nvSpPr>
            <p:cNvPr id="40" name="Text Box 2"/>
            <p:cNvSpPr txBox="1">
              <a:spLocks noChangeArrowheads="1"/>
            </p:cNvSpPr>
            <p:nvPr/>
          </p:nvSpPr>
          <p:spPr bwMode="auto">
            <a:xfrm>
              <a:off x="4572000" y="2362200"/>
              <a:ext cx="1524000" cy="875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A004A"/>
                  </a:solidFill>
                  <a:effectLst/>
                  <a:latin typeface="DFHaiBaoW12-B5" pitchFamily="81" charset="-120"/>
                  <a:ea typeface="DFHaiBaoW12-B5" pitchFamily="81" charset="-120"/>
                  <a:cs typeface="Arial" pitchFamily="34" charset="0"/>
                </a:rPr>
                <a:t> </a:t>
              </a:r>
              <a:r>
                <a:rPr kumimoji="0" lang="zh-TW" altLang="en-US" sz="2800" b="0" i="0" u="none" strike="noStrike" cap="none" normalizeH="0" baseline="0" dirty="0" smtClean="0">
                  <a:ln>
                    <a:noFill/>
                  </a:ln>
                  <a:solidFill>
                    <a:srgbClr val="4A004A"/>
                  </a:solidFill>
                  <a:effectLst/>
                  <a:latin typeface="DFYingHeiW7-B5" panose="020B0709000000000000" pitchFamily="49" charset="-120"/>
                  <a:ea typeface="DFYingHeiW7-B5" panose="020B0709000000000000" pitchFamily="49" charset="-120"/>
                  <a:cs typeface="Arial" pitchFamily="34" charset="0"/>
                </a:rPr>
                <a:t>智慧</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4A004A"/>
                  </a:solidFill>
                  <a:effectLst/>
                  <a:latin typeface="DFYingHeiW7-B5" panose="020B0709000000000000" pitchFamily="49" charset="-120"/>
                  <a:ea typeface="DFYingHeiW7-B5" panose="020B0709000000000000" pitchFamily="49" charset="-120"/>
                  <a:cs typeface="Arial" pitchFamily="34" charset="0"/>
                </a:rPr>
                <a:t>與知識</a:t>
              </a:r>
              <a:endParaRPr kumimoji="0" lang="zh-TW" altLang="en-US" sz="2800" b="0" i="0" u="none" strike="noStrike" cap="none" normalizeH="0" baseline="0" dirty="0" smtClean="0">
                <a:ln>
                  <a:noFill/>
                </a:ln>
                <a:solidFill>
                  <a:schemeClr val="tx1"/>
                </a:solidFill>
                <a:effectLst/>
                <a:latin typeface="DFYingHeiW7-B5" panose="020B0709000000000000" pitchFamily="49" charset="-120"/>
                <a:ea typeface="DFYingHeiW7-B5" panose="020B0709000000000000" pitchFamily="49" charset="-120"/>
                <a:cs typeface="Arial" pitchFamily="34" charset="0"/>
              </a:endParaRPr>
            </a:p>
          </p:txBody>
        </p:sp>
        <p:sp>
          <p:nvSpPr>
            <p:cNvPr id="41" name="Text Box 3"/>
            <p:cNvSpPr txBox="1">
              <a:spLocks noChangeArrowheads="1"/>
            </p:cNvSpPr>
            <p:nvPr/>
          </p:nvSpPr>
          <p:spPr bwMode="auto">
            <a:xfrm>
              <a:off x="4587070" y="4770437"/>
              <a:ext cx="105173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0" i="0" u="none" strike="noStrike" cap="none" normalizeH="0" baseline="0" dirty="0" smtClean="0">
                  <a:ln>
                    <a:noFill/>
                  </a:ln>
                  <a:solidFill>
                    <a:srgbClr val="00B0F0"/>
                  </a:solidFill>
                  <a:effectLst/>
                  <a:latin typeface="DFYingHeiW7-B5" panose="020B0709000000000000" pitchFamily="49" charset="-120"/>
                  <a:ea typeface="DFYingHeiW7-B5" panose="020B0709000000000000" pitchFamily="49" charset="-120"/>
                  <a:cs typeface="Arial" pitchFamily="34" charset="0"/>
                </a:rPr>
                <a:t>勇氣</a:t>
              </a:r>
              <a:endParaRPr kumimoji="0" lang="zh-TW" altLang="en-US" sz="3600" b="0" i="0" u="none" strike="noStrike" cap="none" normalizeH="0" baseline="0" dirty="0" smtClean="0">
                <a:ln>
                  <a:noFill/>
                </a:ln>
                <a:solidFill>
                  <a:schemeClr val="tx1"/>
                </a:solidFill>
                <a:effectLst/>
                <a:latin typeface="DFYingHeiW7-B5" panose="020B0709000000000000" pitchFamily="49" charset="-120"/>
                <a:ea typeface="DFYingHeiW7-B5" panose="020B0709000000000000" pitchFamily="49" charset="-120"/>
                <a:cs typeface="Arial" pitchFamily="34" charset="0"/>
              </a:endParaRPr>
            </a:p>
          </p:txBody>
        </p:sp>
        <p:sp>
          <p:nvSpPr>
            <p:cNvPr id="42" name="Text Box 4"/>
            <p:cNvSpPr txBox="1">
              <a:spLocks noChangeArrowheads="1"/>
            </p:cNvSpPr>
            <p:nvPr/>
          </p:nvSpPr>
          <p:spPr bwMode="auto">
            <a:xfrm>
              <a:off x="3360703" y="2608262"/>
              <a:ext cx="1083491"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i="0" u="none" strike="noStrike" cap="none" normalizeH="0" baseline="0" dirty="0" smtClean="0">
                  <a:ln>
                    <a:noFill/>
                  </a:ln>
                  <a:solidFill>
                    <a:srgbClr val="C00000"/>
                  </a:solidFill>
                  <a:effectLst/>
                  <a:latin typeface="DFYingHeiW7-B5" panose="020B0709000000000000" pitchFamily="49" charset="-120"/>
                  <a:ea typeface="DFYingHeiW7-B5" panose="020B0709000000000000" pitchFamily="49" charset="-120"/>
                  <a:cs typeface="Arial" pitchFamily="34" charset="0"/>
                </a:rPr>
                <a:t>公義</a:t>
              </a:r>
              <a:endParaRPr kumimoji="0" lang="zh-TW" altLang="en-US" sz="2800" i="0" u="none" strike="noStrike" cap="none" normalizeH="0" baseline="0" dirty="0" smtClean="0">
                <a:ln>
                  <a:noFill/>
                </a:ln>
                <a:solidFill>
                  <a:schemeClr val="tx1"/>
                </a:solidFill>
                <a:effectLst/>
                <a:latin typeface="DFYingHeiW7-B5" panose="020B0709000000000000" pitchFamily="49" charset="-120"/>
                <a:ea typeface="DFYingHeiW7-B5" panose="020B0709000000000000" pitchFamily="49" charset="-120"/>
                <a:cs typeface="Arial" pitchFamily="34" charset="0"/>
              </a:endParaRPr>
            </a:p>
          </p:txBody>
        </p:sp>
        <p:sp>
          <p:nvSpPr>
            <p:cNvPr id="43" name="Text Box 5"/>
            <p:cNvSpPr txBox="1">
              <a:spLocks noChangeArrowheads="1"/>
            </p:cNvSpPr>
            <p:nvPr/>
          </p:nvSpPr>
          <p:spPr bwMode="auto">
            <a:xfrm>
              <a:off x="5029200" y="3810000"/>
              <a:ext cx="1289027" cy="966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622C"/>
                  </a:solidFill>
                  <a:effectLst/>
                  <a:latin typeface="DFHaiBaoW12-B5" pitchFamily="81" charset="-120"/>
                  <a:ea typeface="DFHaiBaoW12-B5" pitchFamily="81" charset="-120"/>
                  <a:cs typeface="Arial" pitchFamily="34" charset="0"/>
                </a:rPr>
                <a:t> </a:t>
              </a:r>
              <a:r>
                <a:rPr kumimoji="0" lang="zh-TW" altLang="en-US" sz="2800" b="1" i="0" u="none" strike="noStrike" cap="none" normalizeH="0" baseline="0" dirty="0" smtClean="0">
                  <a:ln>
                    <a:noFill/>
                  </a:ln>
                  <a:solidFill>
                    <a:srgbClr val="00622C"/>
                  </a:solidFill>
                  <a:effectLst/>
                  <a:latin typeface="DFYingHeiW7-B5" panose="020B0709000000000000" pitchFamily="49" charset="-120"/>
                  <a:ea typeface="DFYingHeiW7-B5" panose="020B0709000000000000" pitchFamily="49" charset="-120"/>
                  <a:cs typeface="Arial" pitchFamily="34" charset="0"/>
                </a:rPr>
                <a:t>靈性及超越</a:t>
              </a:r>
              <a:endParaRPr kumimoji="0" lang="zh-TW" altLang="en-US" sz="2800" b="0" i="0" u="none" strike="noStrike" cap="none" normalizeH="0" baseline="0" dirty="0" smtClean="0">
                <a:ln>
                  <a:noFill/>
                </a:ln>
                <a:solidFill>
                  <a:schemeClr val="tx1"/>
                </a:solidFill>
                <a:effectLst/>
                <a:latin typeface="DFYingHeiW7-B5" panose="020B0709000000000000" pitchFamily="49" charset="-120"/>
                <a:ea typeface="DFYingHeiW7-B5" panose="020B0709000000000000" pitchFamily="49" charset="-120"/>
                <a:cs typeface="Arial" pitchFamily="34" charset="0"/>
              </a:endParaRPr>
            </a:p>
          </p:txBody>
        </p:sp>
        <p:sp>
          <p:nvSpPr>
            <p:cNvPr id="44" name="Text Box 6"/>
            <p:cNvSpPr txBox="1">
              <a:spLocks noChangeArrowheads="1"/>
            </p:cNvSpPr>
            <p:nvPr/>
          </p:nvSpPr>
          <p:spPr bwMode="auto">
            <a:xfrm>
              <a:off x="3137671" y="4670425"/>
              <a:ext cx="1466056"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3600" dirty="0">
                  <a:solidFill>
                    <a:srgbClr val="FF6600"/>
                  </a:solidFill>
                  <a:latin typeface="DFYingHeiW7-B5" panose="020B0709000000000000" pitchFamily="49" charset="-120"/>
                  <a:ea typeface="DFYingHeiW7-B5" panose="020B0709000000000000" pitchFamily="49" charset="-120"/>
                  <a:cs typeface="Arial" pitchFamily="34" charset="0"/>
                </a:rPr>
                <a:t>節制</a:t>
              </a:r>
            </a:p>
          </p:txBody>
        </p:sp>
        <p:sp>
          <p:nvSpPr>
            <p:cNvPr id="45" name="Text Box 7"/>
            <p:cNvSpPr txBox="1">
              <a:spLocks noChangeArrowheads="1"/>
            </p:cNvSpPr>
            <p:nvPr/>
          </p:nvSpPr>
          <p:spPr bwMode="auto">
            <a:xfrm>
              <a:off x="2744788" y="3782031"/>
              <a:ext cx="1293812"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3600" dirty="0">
                  <a:solidFill>
                    <a:srgbClr val="002060"/>
                  </a:solidFill>
                  <a:latin typeface="DFYingHeiW7-B5" panose="020B0709000000000000" pitchFamily="49" charset="-120"/>
                  <a:ea typeface="DFYingHeiW7-B5" panose="020B0709000000000000" pitchFamily="49" charset="-120"/>
                  <a:cs typeface="Arial" pitchFamily="34" charset="0"/>
                </a:rPr>
                <a:t>仁愛</a:t>
              </a:r>
            </a:p>
          </p:txBody>
        </p:sp>
      </p:grpSp>
      <p:sp>
        <p:nvSpPr>
          <p:cNvPr id="2" name="Title 1"/>
          <p:cNvSpPr>
            <a:spLocks noGrp="1"/>
          </p:cNvSpPr>
          <p:nvPr>
            <p:ph type="title"/>
          </p:nvPr>
        </p:nvSpPr>
        <p:spPr>
          <a:xfrm>
            <a:off x="0" y="0"/>
            <a:ext cx="9144000" cy="1112838"/>
          </a:xfrm>
          <a:solidFill>
            <a:schemeClr val="bg1">
              <a:alpha val="38824"/>
            </a:schemeClr>
          </a:solidFill>
        </p:spPr>
        <p:txBody>
          <a:bodyPr/>
          <a:lstStyle/>
          <a:p>
            <a:r>
              <a:rPr lang="en-US" altLang="zh-TW" b="1" dirty="0" smtClean="0">
                <a:solidFill>
                  <a:srgbClr val="7030A0"/>
                </a:solidFill>
                <a:latin typeface="DFYingHeiW7-B5" panose="020B0709000000000000" pitchFamily="49" charset="-120"/>
                <a:ea typeface="DFYingHeiW7-B5" panose="020B0709000000000000" pitchFamily="49" charset="-120"/>
              </a:rPr>
              <a:t>『</a:t>
            </a:r>
            <a:r>
              <a:rPr lang="zh-TW" altLang="en-US" b="1" dirty="0" smtClean="0">
                <a:solidFill>
                  <a:srgbClr val="7030A0"/>
                </a:solidFill>
                <a:latin typeface="DFYingHeiW7-B5" panose="020B0709000000000000" pitchFamily="49" charset="-120"/>
                <a:ea typeface="DFYingHeiW7-B5" panose="020B0709000000000000" pitchFamily="49" charset="-120"/>
              </a:rPr>
              <a:t>幸福</a:t>
            </a:r>
            <a:r>
              <a:rPr lang="en-US" altLang="zh-TW" b="1" dirty="0" smtClean="0">
                <a:solidFill>
                  <a:srgbClr val="7030A0"/>
                </a:solidFill>
                <a:latin typeface="DFYingHeiW7-B5" panose="020B0709000000000000" pitchFamily="49" charset="-120"/>
                <a:ea typeface="DFYingHeiW7-B5" panose="020B0709000000000000" pitchFamily="49" charset="-120"/>
              </a:rPr>
              <a:t>』</a:t>
            </a:r>
            <a:r>
              <a:rPr lang="zh-TW" altLang="en-US" b="1" dirty="0" smtClean="0">
                <a:solidFill>
                  <a:srgbClr val="7030A0"/>
                </a:solidFill>
                <a:latin typeface="DFYingHeiW7-B5" panose="020B0709000000000000" pitchFamily="49" charset="-120"/>
                <a:ea typeface="DFYingHeiW7-B5" panose="020B0709000000000000" pitchFamily="49" charset="-120"/>
              </a:rPr>
              <a:t>摩天輪</a:t>
            </a:r>
            <a:endParaRPr lang="en-US" b="1" dirty="0">
              <a:solidFill>
                <a:srgbClr val="7030A0"/>
              </a:solidFill>
              <a:latin typeface="DFYingHeiW7-B5" panose="020B0709000000000000" pitchFamily="49" charset="-120"/>
              <a:ea typeface="DFYingHeiW7-B5" panose="020B0709000000000000" pitchFamily="49" charset="-120"/>
            </a:endParaRPr>
          </a:p>
        </p:txBody>
      </p:sp>
      <p:grpSp>
        <p:nvGrpSpPr>
          <p:cNvPr id="52" name="Group 51"/>
          <p:cNvGrpSpPr/>
          <p:nvPr/>
        </p:nvGrpSpPr>
        <p:grpSpPr>
          <a:xfrm>
            <a:off x="2743200" y="2209800"/>
            <a:ext cx="3581400" cy="3657600"/>
            <a:chOff x="2743200" y="2209800"/>
            <a:chExt cx="3581400" cy="3657600"/>
          </a:xfrm>
        </p:grpSpPr>
        <p:sp>
          <p:nvSpPr>
            <p:cNvPr id="3" name="Oval 2"/>
            <p:cNvSpPr/>
            <p:nvPr/>
          </p:nvSpPr>
          <p:spPr>
            <a:xfrm>
              <a:off x="2743200" y="2209800"/>
              <a:ext cx="3581400" cy="36576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86200" y="3429000"/>
              <a:ext cx="1257300" cy="1219200"/>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endCxn id="5" idx="1"/>
            </p:cNvCxnSpPr>
            <p:nvPr/>
          </p:nvCxnSpPr>
          <p:spPr>
            <a:xfrm>
              <a:off x="2971800" y="3124200"/>
              <a:ext cx="1098527" cy="483348"/>
            </a:xfrm>
            <a:prstGeom prst="line">
              <a:avLst/>
            </a:prstGeom>
            <a:ln w="28575">
              <a:solidFill>
                <a:srgbClr val="FF6600"/>
              </a:solidFill>
            </a:ln>
          </p:spPr>
          <p:style>
            <a:lnRef idx="1">
              <a:schemeClr val="accent3"/>
            </a:lnRef>
            <a:fillRef idx="0">
              <a:schemeClr val="accent3"/>
            </a:fillRef>
            <a:effectRef idx="0">
              <a:schemeClr val="accent3"/>
            </a:effectRef>
            <a:fontRef idx="minor">
              <a:schemeClr val="tx1"/>
            </a:fontRef>
          </p:style>
        </p:cxnSp>
        <p:cxnSp>
          <p:nvCxnSpPr>
            <p:cNvPr id="12" name="Straight Connector 11"/>
            <p:cNvCxnSpPr>
              <a:stCxn id="3" idx="0"/>
              <a:endCxn id="5" idx="0"/>
            </p:cNvCxnSpPr>
            <p:nvPr/>
          </p:nvCxnSpPr>
          <p:spPr>
            <a:xfrm flipH="1">
              <a:off x="4514850" y="2209800"/>
              <a:ext cx="19050" cy="1219200"/>
            </a:xfrm>
            <a:prstGeom prst="line">
              <a:avLst/>
            </a:prstGeom>
            <a:ln w="28575">
              <a:solidFill>
                <a:srgbClr val="FF5050"/>
              </a:solidFill>
            </a:ln>
          </p:spPr>
          <p:style>
            <a:lnRef idx="1">
              <a:schemeClr val="accent3"/>
            </a:lnRef>
            <a:fillRef idx="0">
              <a:schemeClr val="accent3"/>
            </a:fillRef>
            <a:effectRef idx="0">
              <a:schemeClr val="accent3"/>
            </a:effectRef>
            <a:fontRef idx="minor">
              <a:schemeClr val="tx1"/>
            </a:fontRef>
          </p:style>
        </p:cxnSp>
        <p:cxnSp>
          <p:nvCxnSpPr>
            <p:cNvPr id="15" name="Straight Connector 14"/>
            <p:cNvCxnSpPr>
              <a:endCxn id="5" idx="7"/>
            </p:cNvCxnSpPr>
            <p:nvPr/>
          </p:nvCxnSpPr>
          <p:spPr>
            <a:xfrm flipH="1">
              <a:off x="4959373" y="3124200"/>
              <a:ext cx="1136627" cy="483348"/>
            </a:xfrm>
            <a:prstGeom prst="line">
              <a:avLst/>
            </a:prstGeom>
            <a:ln w="28575">
              <a:solidFill>
                <a:srgbClr val="92D050"/>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a:endCxn id="5" idx="5"/>
            </p:cNvCxnSpPr>
            <p:nvPr/>
          </p:nvCxnSpPr>
          <p:spPr>
            <a:xfrm flipH="1" flipV="1">
              <a:off x="4959373" y="4469652"/>
              <a:ext cx="984227" cy="711948"/>
            </a:xfrm>
            <a:prstGeom prst="line">
              <a:avLst/>
            </a:prstGeom>
            <a:ln w="28575">
              <a:solidFill>
                <a:srgbClr val="9C5BCD"/>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a:endCxn id="5" idx="4"/>
            </p:cNvCxnSpPr>
            <p:nvPr/>
          </p:nvCxnSpPr>
          <p:spPr>
            <a:xfrm flipV="1">
              <a:off x="4495800" y="4648200"/>
              <a:ext cx="19050" cy="1219200"/>
            </a:xfrm>
            <a:prstGeom prst="line">
              <a:avLst/>
            </a:prstGeom>
            <a:ln w="28575">
              <a:solidFill>
                <a:srgbClr val="00B0F0"/>
              </a:solidFill>
            </a:ln>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flipV="1">
              <a:off x="2971800" y="4343400"/>
              <a:ext cx="990600" cy="609600"/>
            </a:xfrm>
            <a:prstGeom prst="line">
              <a:avLst/>
            </a:prstGeom>
            <a:ln w="28575">
              <a:solidFill>
                <a:srgbClr val="FF00FF"/>
              </a:solidFill>
            </a:ln>
          </p:spPr>
          <p:style>
            <a:lnRef idx="1">
              <a:schemeClr val="accent3"/>
            </a:lnRef>
            <a:fillRef idx="0">
              <a:schemeClr val="accent3"/>
            </a:fillRef>
            <a:effectRef idx="0">
              <a:schemeClr val="accent3"/>
            </a:effectRef>
            <a:fontRef idx="minor">
              <a:schemeClr val="tx1"/>
            </a:fontRef>
          </p:style>
        </p:cxnSp>
      </p:grpSp>
      <p:graphicFrame>
        <p:nvGraphicFramePr>
          <p:cNvPr id="4" name="Content Placeholder 3"/>
          <p:cNvGraphicFramePr>
            <a:graphicFrameLocks noGrp="1"/>
          </p:cNvGraphicFramePr>
          <p:nvPr>
            <p:ph idx="1"/>
            <p:extLst>
              <p:ext uri="{D42A27DB-BD31-4B8C-83A1-F6EECF244321}">
                <p14:modId xmlns:p14="http://schemas.microsoft.com/office/powerpoint/2010/main" val="3328293738"/>
              </p:ext>
            </p:extLst>
          </p:nvPr>
        </p:nvGraphicFramePr>
        <p:xfrm>
          <a:off x="-76200" y="1140459"/>
          <a:ext cx="8991600" cy="536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 name="TextBox 56"/>
          <p:cNvSpPr txBox="1"/>
          <p:nvPr/>
        </p:nvSpPr>
        <p:spPr>
          <a:xfrm>
            <a:off x="4049729" y="3541693"/>
            <a:ext cx="979471" cy="1015663"/>
          </a:xfrm>
          <a:prstGeom prst="rect">
            <a:avLst/>
          </a:prstGeom>
          <a:noFill/>
        </p:spPr>
        <p:txBody>
          <a:bodyPr wrap="square" rtlCol="0">
            <a:spAutoFit/>
          </a:bodyPr>
          <a:lstStyle/>
          <a:p>
            <a:pPr algn="ctr"/>
            <a:r>
              <a:rPr lang="zh-TW" altLang="en-US" sz="3000" dirty="0" smtClean="0">
                <a:solidFill>
                  <a:schemeClr val="bg1"/>
                </a:solidFill>
                <a:latin typeface="DFYingHeiW7-B5" panose="020B0709000000000000" pitchFamily="49" charset="-120"/>
                <a:ea typeface="DFYingHeiW7-B5" panose="020B0709000000000000" pitchFamily="49" charset="-120"/>
              </a:rPr>
              <a:t>品格</a:t>
            </a:r>
            <a:endParaRPr lang="en-US" altLang="zh-TW" sz="3000" dirty="0">
              <a:solidFill>
                <a:schemeClr val="bg1"/>
              </a:solidFill>
              <a:latin typeface="DFYingHeiW7-B5" panose="020B0709000000000000" pitchFamily="49" charset="-120"/>
              <a:ea typeface="DFYingHeiW7-B5" panose="020B0709000000000000" pitchFamily="49" charset="-120"/>
            </a:endParaRPr>
          </a:p>
          <a:p>
            <a:pPr algn="ctr"/>
            <a:r>
              <a:rPr lang="zh-TW" altLang="en-US" sz="3000" dirty="0" smtClean="0">
                <a:solidFill>
                  <a:schemeClr val="bg1"/>
                </a:solidFill>
                <a:latin typeface="DFYingHeiW7-B5" panose="020B0709000000000000" pitchFamily="49" charset="-120"/>
                <a:ea typeface="DFYingHeiW7-B5" panose="020B0709000000000000" pitchFamily="49" charset="-120"/>
              </a:rPr>
              <a:t>強項</a:t>
            </a:r>
            <a:endParaRPr lang="zh-TW" altLang="en-US" sz="3000" dirty="0">
              <a:solidFill>
                <a:schemeClr val="bg1"/>
              </a:solidFill>
              <a:latin typeface="DFYingHeiW7-B5" panose="020B0709000000000000" pitchFamily="49" charset="-120"/>
              <a:ea typeface="DFYingHeiW7-B5" panose="020B0709000000000000" pitchFamily="49" charset="-120"/>
            </a:endParaRPr>
          </a:p>
        </p:txBody>
      </p:sp>
    </p:spTree>
    <p:extLst>
      <p:ext uri="{BB962C8B-B14F-4D97-AF65-F5344CB8AC3E}">
        <p14:creationId xmlns:p14="http://schemas.microsoft.com/office/powerpoint/2010/main" val="32877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Autofit/>
          </a:bodyPr>
          <a:lstStyle/>
          <a:p>
            <a:pPr algn="l"/>
            <a:r>
              <a:rPr lang="zh-TW" altLang="en-US" sz="3600" b="1" dirty="0"/>
              <a:t>絕招二</a:t>
            </a:r>
            <a:r>
              <a:rPr lang="en-US" altLang="zh-TW" sz="3600" b="1" dirty="0" smtClean="0"/>
              <a:t>:</a:t>
            </a:r>
            <a:r>
              <a:rPr lang="zh-TW" altLang="en-US" sz="3600" b="1" dirty="0" smtClean="0"/>
              <a:t>喚醒勇氣精靈使出勇氣， </a:t>
            </a:r>
            <a:r>
              <a:rPr lang="zh-TW" altLang="en-US" sz="3600" b="1" dirty="0"/>
              <a:t>阻止</a:t>
            </a:r>
            <a:r>
              <a:rPr lang="zh-TW" altLang="en-US" sz="3600" b="1" dirty="0" smtClean="0"/>
              <a:t>焦  </a:t>
            </a:r>
            <a:r>
              <a:rPr lang="en-US" altLang="zh-TW" sz="3600" b="1" dirty="0" smtClean="0"/>
              <a:t/>
            </a:r>
            <a:br>
              <a:rPr lang="en-US" altLang="zh-TW" sz="3600" b="1" dirty="0" smtClean="0"/>
            </a:br>
            <a:r>
              <a:rPr lang="en-US" altLang="zh-TW" sz="3600" b="1" dirty="0"/>
              <a:t> </a:t>
            </a:r>
            <a:r>
              <a:rPr lang="en-US" altLang="zh-TW" sz="3600" b="1" dirty="0" smtClean="0"/>
              <a:t>              </a:t>
            </a:r>
            <a:r>
              <a:rPr lang="zh-TW" altLang="en-US" sz="3600" b="1" dirty="0" smtClean="0"/>
              <a:t>慮怪獸作惡</a:t>
            </a:r>
            <a:endParaRPr lang="en-US" sz="3600" b="1" dirty="0"/>
          </a:p>
        </p:txBody>
      </p:sp>
      <p:sp>
        <p:nvSpPr>
          <p:cNvPr id="3" name="Content Placeholder 2"/>
          <p:cNvSpPr>
            <a:spLocks noGrp="1"/>
          </p:cNvSpPr>
          <p:nvPr>
            <p:ph idx="1"/>
          </p:nvPr>
        </p:nvSpPr>
        <p:spPr/>
        <p:txBody>
          <a:bodyPr/>
          <a:lstStyle/>
          <a:p>
            <a:r>
              <a:rPr lang="zh-TW" altLang="en-US" b="1" dirty="0" smtClean="0"/>
              <a:t>秘技</a:t>
            </a:r>
            <a:r>
              <a:rPr lang="en-US" altLang="zh-TW" b="1" dirty="0" smtClean="0"/>
              <a:t>:</a:t>
            </a:r>
            <a:r>
              <a:rPr lang="zh-TW" altLang="en-US" b="1" dirty="0" smtClean="0"/>
              <a:t> 當焦慮怪獸出現時， 我們可以</a:t>
            </a:r>
            <a:endParaRPr lang="en-US" altLang="zh-TW" b="1" dirty="0" smtClean="0"/>
          </a:p>
          <a:p>
            <a:pPr marL="514350" indent="-514350">
              <a:buFont typeface="+mj-lt"/>
              <a:buAutoNum type="arabicPeriod"/>
            </a:pPr>
            <a:r>
              <a:rPr lang="zh-TW" altLang="en-US" dirty="0" smtClean="0"/>
              <a:t>深呼吸幾次</a:t>
            </a:r>
            <a:endParaRPr lang="en-US" altLang="zh-TW" dirty="0" smtClean="0"/>
          </a:p>
          <a:p>
            <a:pPr marL="514350" indent="-514350">
              <a:buFont typeface="+mj-lt"/>
              <a:buAutoNum type="arabicPeriod"/>
            </a:pPr>
            <a:r>
              <a:rPr lang="zh-TW" altLang="en-US" dirty="0" smtClean="0"/>
              <a:t>飲杯水</a:t>
            </a:r>
            <a:endParaRPr lang="en-US" altLang="zh-TW" dirty="0" smtClean="0"/>
          </a:p>
          <a:p>
            <a:pPr marL="514350" indent="-514350">
              <a:buFont typeface="+mj-lt"/>
              <a:buAutoNum type="arabicPeriod"/>
            </a:pPr>
            <a:r>
              <a:rPr lang="zh-TW" altLang="en-US" dirty="0" smtClean="0"/>
              <a:t>和老師或父母傾訴</a:t>
            </a:r>
            <a:endParaRPr lang="en-US" altLang="zh-TW" dirty="0" smtClean="0"/>
          </a:p>
          <a:p>
            <a:pPr marL="514350" indent="-514350">
              <a:buFont typeface="+mj-lt"/>
              <a:buAutoNum type="arabicPeriod"/>
            </a:pPr>
            <a:r>
              <a:rPr lang="zh-TW" altLang="en-US" dirty="0" smtClean="0"/>
              <a:t>洗臉</a:t>
            </a:r>
            <a:endParaRPr lang="en-US" altLang="zh-TW" dirty="0" smtClean="0"/>
          </a:p>
          <a:p>
            <a:pPr marL="514350" indent="-514350">
              <a:buFont typeface="+mj-lt"/>
              <a:buAutoNum type="arabicPeriod"/>
            </a:pPr>
            <a:r>
              <a:rPr lang="zh-TW" altLang="en-US" dirty="0" smtClean="0"/>
              <a:t>喚醒心中的勇氣精靈向自已說話</a:t>
            </a:r>
            <a:r>
              <a:rPr lang="en-US" altLang="zh-TW" dirty="0" smtClean="0"/>
              <a:t>…</a:t>
            </a:r>
            <a:r>
              <a:rPr lang="zh-TW" altLang="en-US" dirty="0" smtClean="0"/>
              <a:t> 等方法以助自已平靜下來。</a:t>
            </a:r>
            <a:endParaRPr lang="en-US" altLang="zh-TW" dirty="0" smtClean="0"/>
          </a:p>
          <a:p>
            <a:pPr marL="0" indent="0">
              <a:buNone/>
            </a:pPr>
            <a:endParaRPr lang="en-US" altLang="zh-TW" dirty="0" smtClean="0"/>
          </a:p>
        </p:txBody>
      </p:sp>
    </p:spTree>
    <p:extLst>
      <p:ext uri="{BB962C8B-B14F-4D97-AF65-F5344CB8AC3E}">
        <p14:creationId xmlns:p14="http://schemas.microsoft.com/office/powerpoint/2010/main" val="3680288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8680"/>
            <a:ext cx="8229600" cy="1661120"/>
          </a:xfrm>
        </p:spPr>
        <p:txBody>
          <a:bodyPr>
            <a:noAutofit/>
          </a:bodyPr>
          <a:lstStyle/>
          <a:p>
            <a:pPr algn="l"/>
            <a:r>
              <a:rPr lang="zh-TW" altLang="en-US" sz="3200" b="1" dirty="0" smtClean="0"/>
              <a:t>建議</a:t>
            </a:r>
            <a:r>
              <a:rPr lang="en-US" altLang="zh-TW" sz="3200" b="1" dirty="0" smtClean="0"/>
              <a:t>:</a:t>
            </a:r>
            <a:r>
              <a:rPr lang="zh-TW" altLang="en-US" sz="3200" b="1" dirty="0" smtClean="0"/>
              <a:t> 當焦慮怪獸出現時， 我們可喚醒心中的勇氣精靈向自己說出鼓 勵性說話</a:t>
            </a:r>
            <a:r>
              <a:rPr lang="en-US" altLang="zh-TW" sz="3200" b="1" dirty="0" smtClean="0"/>
              <a:t>:</a:t>
            </a:r>
            <a:r>
              <a:rPr lang="zh-TW" altLang="en-US" sz="3200" b="1" dirty="0" smtClean="0"/>
              <a:t> 例如</a:t>
            </a:r>
            <a:r>
              <a:rPr lang="en-US" altLang="zh-TW" sz="3200" b="1" dirty="0" smtClean="0"/>
              <a:t/>
            </a:r>
            <a:br>
              <a:rPr lang="en-US" altLang="zh-TW" sz="3200" b="1" dirty="0" smtClean="0"/>
            </a:b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361325123"/>
              </p:ext>
            </p:extLst>
          </p:nvPr>
        </p:nvGraphicFramePr>
        <p:xfrm>
          <a:off x="990600" y="2209800"/>
          <a:ext cx="7162800" cy="4495800"/>
        </p:xfrm>
        <a:graphic>
          <a:graphicData uri="http://schemas.openxmlformats.org/drawingml/2006/table">
            <a:tbl>
              <a:tblPr firstRow="1" bandRow="1">
                <a:tableStyleId>{22838BEF-8BB2-4498-84A7-C5851F593DF1}</a:tableStyleId>
              </a:tblPr>
              <a:tblGrid>
                <a:gridCol w="1253490"/>
                <a:gridCol w="5909310"/>
              </a:tblGrid>
              <a:tr h="1498600">
                <a:tc>
                  <a:txBody>
                    <a:bodyPr/>
                    <a:lstStyle/>
                    <a:p>
                      <a:r>
                        <a:rPr lang="en-US" altLang="zh-TW" sz="2800" dirty="0" smtClean="0"/>
                        <a:t>1.</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smtClean="0"/>
                        <a:t>等一等， 先冷靜點。 現時情況不是如想像般一樣那麼壞</a:t>
                      </a:r>
                      <a:r>
                        <a:rPr lang="en-US" altLang="zh-TW" sz="2800" dirty="0" smtClean="0"/>
                        <a:t>!</a:t>
                      </a:r>
                    </a:p>
                    <a:p>
                      <a:endParaRPr lang="en-US" sz="2800" dirty="0"/>
                    </a:p>
                  </a:txBody>
                  <a:tcPr/>
                </a:tc>
              </a:tr>
              <a:tr h="1498600">
                <a:tc>
                  <a:txBody>
                    <a:bodyPr/>
                    <a:lstStyle/>
                    <a:p>
                      <a:r>
                        <a:rPr lang="en-US" altLang="zh-TW" sz="2800" dirty="0" smtClean="0"/>
                        <a:t>2.</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t>等下來</a:t>
                      </a:r>
                      <a:r>
                        <a:rPr lang="en-US" altLang="zh-TW" sz="2800" b="1" dirty="0" smtClean="0"/>
                        <a:t>!</a:t>
                      </a:r>
                      <a:r>
                        <a:rPr lang="zh-TW" altLang="en-US" sz="2800" b="1" dirty="0" smtClean="0"/>
                        <a:t> 自已所想的想法不一定是對的</a:t>
                      </a:r>
                      <a:r>
                        <a:rPr lang="en-US" altLang="zh-TW" sz="2800" b="1" dirty="0" smtClean="0"/>
                        <a:t>!</a:t>
                      </a:r>
                    </a:p>
                    <a:p>
                      <a:endParaRPr lang="en-US" sz="2800" b="1" dirty="0"/>
                    </a:p>
                  </a:txBody>
                  <a:tcPr/>
                </a:tc>
              </a:tr>
              <a:tr h="1498600">
                <a:tc>
                  <a:txBody>
                    <a:bodyPr/>
                    <a:lstStyle/>
                    <a:p>
                      <a:r>
                        <a:rPr lang="en-US" altLang="zh-TW" sz="2800" dirty="0" smtClean="0"/>
                        <a:t>3.</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t>向自己心中大聲呼喊</a:t>
                      </a:r>
                      <a:r>
                        <a:rPr lang="en-US" altLang="zh-TW" sz="2800" b="1" dirty="0" smtClean="0"/>
                        <a:t>: </a:t>
                      </a:r>
                      <a:r>
                        <a:rPr lang="zh-TW" altLang="en-US" sz="2800" b="1" dirty="0" smtClean="0"/>
                        <a:t>「 不要再想下去</a:t>
                      </a:r>
                      <a:r>
                        <a:rPr lang="en-US" altLang="zh-TW" sz="2800" b="1" dirty="0" smtClean="0"/>
                        <a:t>! </a:t>
                      </a:r>
                      <a:r>
                        <a:rPr lang="zh-TW" altLang="en-US" sz="2800" b="1" dirty="0" smtClean="0"/>
                        <a:t>」</a:t>
                      </a:r>
                      <a:endParaRPr lang="en-US" sz="2800" b="1" dirty="0" smtClean="0"/>
                    </a:p>
                    <a:p>
                      <a:endParaRPr lang="en-US" sz="2800" b="1" dirty="0"/>
                    </a:p>
                  </a:txBody>
                  <a:tcPr/>
                </a:tc>
              </a:tr>
            </a:tbl>
          </a:graphicData>
        </a:graphic>
      </p:graphicFrame>
    </p:spTree>
    <p:extLst>
      <p:ext uri="{BB962C8B-B14F-4D97-AF65-F5344CB8AC3E}">
        <p14:creationId xmlns:p14="http://schemas.microsoft.com/office/powerpoint/2010/main" val="1446438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algn="l"/>
            <a:r>
              <a:rPr lang="zh-TW" altLang="en-US" sz="4000" b="1" dirty="0" smtClean="0"/>
              <a:t>絕招三</a:t>
            </a:r>
            <a:r>
              <a:rPr lang="en-US" altLang="zh-TW" sz="4000" b="1" dirty="0" smtClean="0"/>
              <a:t>:</a:t>
            </a:r>
            <a:r>
              <a:rPr lang="zh-TW" altLang="en-US" sz="4000" b="1" dirty="0" smtClean="0"/>
              <a:t>勇氣精靈問問我</a:t>
            </a:r>
            <a:r>
              <a:rPr lang="en-US" altLang="zh-TW" sz="4000" dirty="0" smtClean="0"/>
              <a:t/>
            </a:r>
            <a:br>
              <a:rPr lang="en-US" altLang="zh-TW" sz="4000" dirty="0" smtClean="0"/>
            </a:br>
            <a:r>
              <a:rPr lang="zh-TW" altLang="en-US" sz="2700" b="1" dirty="0" smtClean="0"/>
              <a:t>秘技</a:t>
            </a:r>
            <a:r>
              <a:rPr lang="en-US" altLang="zh-TW" sz="2700" b="1" dirty="0" smtClean="0"/>
              <a:t>:</a:t>
            </a:r>
            <a:r>
              <a:rPr lang="zh-TW" altLang="en-US" sz="2700" b="1" dirty="0" smtClean="0"/>
              <a:t>當焦慮怪獸出現時，我們可以叫心中的勇氣精靈問問自已以下的問題，以減低焦慮怪獸威力</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3734188"/>
              </p:ext>
            </p:extLst>
          </p:nvPr>
        </p:nvGraphicFramePr>
        <p:xfrm>
          <a:off x="609600" y="2285999"/>
          <a:ext cx="7924801" cy="4145281"/>
        </p:xfrm>
        <a:graphic>
          <a:graphicData uri="http://schemas.openxmlformats.org/drawingml/2006/table">
            <a:tbl>
              <a:tblPr firstRow="1" bandRow="1">
                <a:tableStyleId>{7DF18680-E054-41AD-8BC1-D1AEF772440D}</a:tableStyleId>
              </a:tblPr>
              <a:tblGrid>
                <a:gridCol w="1089661"/>
                <a:gridCol w="6835140"/>
              </a:tblGrid>
              <a:tr h="564532">
                <a:tc gridSpan="2">
                  <a:txBody>
                    <a:bodyPr/>
                    <a:lstStyle/>
                    <a:p>
                      <a:r>
                        <a:rPr lang="zh-TW" altLang="en-US" sz="2400" dirty="0" smtClean="0"/>
                        <a:t>建議「問問我」</a:t>
                      </a:r>
                      <a:endParaRPr lang="en-US" sz="2400" dirty="0"/>
                    </a:p>
                  </a:txBody>
                  <a:tcPr/>
                </a:tc>
                <a:tc hMerge="1">
                  <a:txBody>
                    <a:bodyPr/>
                    <a:lstStyle/>
                    <a:p>
                      <a:endParaRPr lang="en-US" dirty="0"/>
                    </a:p>
                  </a:txBody>
                  <a:tcPr/>
                </a:tc>
              </a:tr>
              <a:tr h="870993">
                <a:tc>
                  <a:txBody>
                    <a:bodyPr/>
                    <a:lstStyle/>
                    <a:p>
                      <a:r>
                        <a:rPr lang="en-US" altLang="zh-TW" sz="2400" dirty="0" smtClean="0"/>
                        <a:t>1.</a:t>
                      </a:r>
                      <a:endParaRPr lang="en-US" sz="2400" dirty="0"/>
                    </a:p>
                  </a:txBody>
                  <a:tcPr/>
                </a:tc>
                <a:tc>
                  <a:txBody>
                    <a:bodyPr/>
                    <a:lstStyle/>
                    <a:p>
                      <a:r>
                        <a:rPr lang="zh-TW" altLang="en-US" sz="2400" dirty="0" smtClean="0"/>
                        <a:t>事情是否一定會這樣發生</a:t>
                      </a:r>
                      <a:r>
                        <a:rPr lang="en-US" altLang="zh-TW" sz="2400" dirty="0" smtClean="0"/>
                        <a:t>?</a:t>
                      </a:r>
                      <a:r>
                        <a:rPr lang="zh-TW" altLang="en-US" sz="2400" dirty="0" smtClean="0"/>
                        <a:t> 如果我所想的問題</a:t>
                      </a:r>
                      <a:r>
                        <a:rPr lang="en-US" altLang="zh-TW" sz="2400" dirty="0" smtClean="0"/>
                        <a:t>/</a:t>
                      </a:r>
                      <a:r>
                        <a:rPr lang="zh-TW" altLang="en-US" sz="2400" dirty="0" smtClean="0"/>
                        <a:t>情況真的出現了，有什麼人可以幫助我呢</a:t>
                      </a:r>
                      <a:r>
                        <a:rPr lang="en-US" altLang="zh-TW" sz="2400" dirty="0" smtClean="0"/>
                        <a:t>?</a:t>
                      </a:r>
                      <a:endParaRPr lang="en-US" sz="2400" dirty="0"/>
                    </a:p>
                  </a:txBody>
                  <a:tcPr/>
                </a:tc>
              </a:tr>
              <a:tr h="870993">
                <a:tc>
                  <a:txBody>
                    <a:bodyPr/>
                    <a:lstStyle/>
                    <a:p>
                      <a:r>
                        <a:rPr lang="en-US" altLang="zh-TW" sz="2400" dirty="0" smtClean="0"/>
                        <a:t>2.</a:t>
                      </a:r>
                      <a:endParaRPr lang="en-US" sz="2400" dirty="0"/>
                    </a:p>
                  </a:txBody>
                  <a:tcPr/>
                </a:tc>
                <a:tc>
                  <a:txBody>
                    <a:bodyPr/>
                    <a:lstStyle/>
                    <a:p>
                      <a:r>
                        <a:rPr lang="zh-TW" altLang="en-US" sz="2400" dirty="0" smtClean="0"/>
                        <a:t>事情是否一定與我有關</a:t>
                      </a:r>
                      <a:r>
                        <a:rPr lang="en-US" altLang="zh-TW" sz="2400" dirty="0" smtClean="0"/>
                        <a:t>?</a:t>
                      </a:r>
                      <a:r>
                        <a:rPr lang="zh-TW" altLang="en-US" sz="2400" dirty="0" smtClean="0"/>
                        <a:t> 其他人會不會都有關係呢</a:t>
                      </a:r>
                      <a:r>
                        <a:rPr lang="en-US" altLang="zh-TW" sz="2400" dirty="0" smtClean="0"/>
                        <a:t>?</a:t>
                      </a:r>
                      <a:endParaRPr lang="en-US" sz="2400" dirty="0"/>
                    </a:p>
                  </a:txBody>
                  <a:tcPr/>
                </a:tc>
              </a:tr>
              <a:tr h="483885">
                <a:tc>
                  <a:txBody>
                    <a:bodyPr/>
                    <a:lstStyle/>
                    <a:p>
                      <a:r>
                        <a:rPr lang="en-US" altLang="zh-TW" sz="2400" dirty="0" smtClean="0"/>
                        <a:t>3.</a:t>
                      </a:r>
                      <a:endParaRPr lang="en-US" sz="2400" dirty="0"/>
                    </a:p>
                  </a:txBody>
                  <a:tcPr/>
                </a:tc>
                <a:tc>
                  <a:txBody>
                    <a:bodyPr/>
                    <a:lstStyle/>
                    <a:p>
                      <a:r>
                        <a:rPr lang="zh-TW" altLang="en-US" sz="2400" dirty="0" smtClean="0"/>
                        <a:t>我是否想太多呢</a:t>
                      </a:r>
                      <a:r>
                        <a:rPr lang="en-US" altLang="zh-TW" sz="2400" dirty="0" smtClean="0"/>
                        <a:t>?</a:t>
                      </a:r>
                      <a:r>
                        <a:rPr lang="zh-TW" altLang="en-US" sz="2400" dirty="0" smtClean="0"/>
                        <a:t> 有什麼原因令我拿不定主意呢</a:t>
                      </a:r>
                      <a:r>
                        <a:rPr lang="en-US" altLang="zh-TW" sz="2400" dirty="0" smtClean="0"/>
                        <a:t>?</a:t>
                      </a:r>
                      <a:endParaRPr lang="en-US" sz="2400" dirty="0"/>
                    </a:p>
                  </a:txBody>
                  <a:tcPr/>
                </a:tc>
              </a:tr>
              <a:tr h="483885">
                <a:tc>
                  <a:txBody>
                    <a:bodyPr/>
                    <a:lstStyle/>
                    <a:p>
                      <a:r>
                        <a:rPr lang="en-US" altLang="zh-TW" sz="2400" dirty="0" smtClean="0"/>
                        <a:t>4.</a:t>
                      </a:r>
                      <a:endParaRPr lang="en-US" sz="2400" dirty="0"/>
                    </a:p>
                  </a:txBody>
                  <a:tcPr/>
                </a:tc>
                <a:tc>
                  <a:txBody>
                    <a:bodyPr/>
                    <a:lstStyle/>
                    <a:p>
                      <a:r>
                        <a:rPr lang="zh-TW" altLang="en-US" sz="2400" dirty="0" smtClean="0"/>
                        <a:t>我有什麼是做得好，值得讚賞自已呢</a:t>
                      </a:r>
                      <a:r>
                        <a:rPr lang="en-US" altLang="zh-TW" sz="2400" dirty="0" smtClean="0"/>
                        <a:t>?</a:t>
                      </a:r>
                      <a:endParaRPr lang="en-US" sz="2400" dirty="0"/>
                    </a:p>
                  </a:txBody>
                  <a:tcPr/>
                </a:tc>
              </a:tr>
              <a:tr h="870993">
                <a:tc>
                  <a:txBody>
                    <a:bodyPr/>
                    <a:lstStyle/>
                    <a:p>
                      <a:r>
                        <a:rPr lang="en-US" altLang="zh-TW" sz="2400" dirty="0" smtClean="0"/>
                        <a:t>5.</a:t>
                      </a:r>
                      <a:endParaRPr lang="en-US" sz="2400" dirty="0"/>
                    </a:p>
                  </a:txBody>
                  <a:tcPr/>
                </a:tc>
                <a:tc>
                  <a:txBody>
                    <a:bodyPr/>
                    <a:lstStyle/>
                    <a:p>
                      <a:r>
                        <a:rPr lang="zh-TW" altLang="en-US" sz="2400" dirty="0" smtClean="0"/>
                        <a:t>事情是否真的如我想像般那麼糟糕呢</a:t>
                      </a:r>
                      <a:r>
                        <a:rPr lang="en-US" altLang="zh-TW" sz="2400" dirty="0" smtClean="0"/>
                        <a:t>?</a:t>
                      </a:r>
                      <a:r>
                        <a:rPr lang="zh-TW" altLang="en-US" sz="2400" dirty="0" smtClean="0"/>
                        <a:t> 我是否過份地誇張了事情嚴重性呢</a:t>
                      </a:r>
                      <a:r>
                        <a:rPr lang="en-US" altLang="zh-TW" sz="2400" dirty="0" smtClean="0"/>
                        <a:t>?</a:t>
                      </a:r>
                      <a:endParaRPr lang="en-US" sz="2400" dirty="0"/>
                    </a:p>
                  </a:txBody>
                  <a:tcPr/>
                </a:tc>
              </a:tr>
            </a:tbl>
          </a:graphicData>
        </a:graphic>
      </p:graphicFrame>
    </p:spTree>
    <p:extLst>
      <p:ext uri="{BB962C8B-B14F-4D97-AF65-F5344CB8AC3E}">
        <p14:creationId xmlns:p14="http://schemas.microsoft.com/office/powerpoint/2010/main" val="2238441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143000"/>
          </a:xfrm>
        </p:spPr>
        <p:txBody>
          <a:bodyPr>
            <a:normAutofit fontScale="90000"/>
          </a:bodyPr>
          <a:lstStyle/>
          <a:p>
            <a:pPr algn="l"/>
            <a:r>
              <a:rPr lang="zh-TW" altLang="en-US" sz="4000" b="1" dirty="0" smtClean="0"/>
              <a:t>絕招四</a:t>
            </a:r>
            <a:r>
              <a:rPr lang="en-US" altLang="zh-TW" sz="4000" b="1" dirty="0" smtClean="0"/>
              <a:t>:</a:t>
            </a:r>
            <a:r>
              <a:rPr lang="zh-TW" altLang="en-US" sz="4000" b="1" dirty="0" smtClean="0"/>
              <a:t>焦慮怪獸大變焦</a:t>
            </a:r>
            <a:r>
              <a:rPr lang="en-US" altLang="zh-TW" sz="4000" b="1" dirty="0" smtClean="0"/>
              <a:t/>
            </a:r>
            <a:br>
              <a:rPr lang="en-US" altLang="zh-TW" sz="4000" b="1" dirty="0" smtClean="0"/>
            </a:br>
            <a:r>
              <a:rPr lang="zh-TW" altLang="en-US" sz="2700" dirty="0" smtClean="0"/>
              <a:t>秘技</a:t>
            </a:r>
            <a:r>
              <a:rPr lang="en-US" altLang="zh-TW" sz="2700" dirty="0" smtClean="0"/>
              <a:t>:</a:t>
            </a:r>
            <a:r>
              <a:rPr lang="zh-TW" altLang="en-US" sz="2700" dirty="0" smtClean="0"/>
              <a:t>不要把注意力放在焦慮怪戰身上。</a:t>
            </a:r>
            <a:r>
              <a:rPr lang="en-US" altLang="zh-TW" sz="2700" dirty="0" smtClean="0"/>
              <a:t/>
            </a:r>
            <a:br>
              <a:rPr lang="en-US" altLang="zh-TW" sz="2700" dirty="0" smtClean="0"/>
            </a:br>
            <a:r>
              <a:rPr lang="zh-TW" altLang="en-US" sz="2700" dirty="0" smtClean="0"/>
              <a:t>建議</a:t>
            </a:r>
            <a:r>
              <a:rPr lang="en-US" altLang="zh-TW" sz="2700" dirty="0" smtClean="0"/>
              <a:t>:</a:t>
            </a:r>
            <a:r>
              <a:rPr lang="zh-TW" altLang="en-US" sz="2700" dirty="0" smtClean="0"/>
              <a:t>當焦慮怪獸出現時，我們可以做以下的事以分散注意力，例如</a:t>
            </a:r>
            <a:r>
              <a:rPr lang="en-US" altLang="zh-TW" sz="2700" dirty="0" smtClean="0"/>
              <a:t>:</a:t>
            </a:r>
            <a:endParaRPr lang="en-US" sz="2700" dirty="0"/>
          </a:p>
        </p:txBody>
      </p:sp>
      <p:sp>
        <p:nvSpPr>
          <p:cNvPr id="4" name="Oval 3"/>
          <p:cNvSpPr/>
          <p:nvPr/>
        </p:nvSpPr>
        <p:spPr>
          <a:xfrm>
            <a:off x="381000" y="2743200"/>
            <a:ext cx="2057400" cy="1066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a:t>
            </a:r>
            <a:r>
              <a:rPr lang="zh-TW" altLang="en-US" dirty="0" smtClean="0"/>
              <a:t> 與親人或老師傾訴心中的想法</a:t>
            </a:r>
            <a:endParaRPr lang="en-US" dirty="0"/>
          </a:p>
        </p:txBody>
      </p:sp>
      <p:sp>
        <p:nvSpPr>
          <p:cNvPr id="5" name="Oval 4"/>
          <p:cNvSpPr/>
          <p:nvPr/>
        </p:nvSpPr>
        <p:spPr>
          <a:xfrm>
            <a:off x="2667000" y="2971800"/>
            <a:ext cx="1676400" cy="914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2.</a:t>
            </a:r>
            <a:r>
              <a:rPr lang="zh-TW" altLang="en-US" dirty="0" smtClean="0"/>
              <a:t> 看書或看電視</a:t>
            </a:r>
            <a:endParaRPr lang="en-US" dirty="0"/>
          </a:p>
        </p:txBody>
      </p:sp>
      <p:sp>
        <p:nvSpPr>
          <p:cNvPr id="6" name="Oval 5"/>
          <p:cNvSpPr/>
          <p:nvPr/>
        </p:nvSpPr>
        <p:spPr>
          <a:xfrm>
            <a:off x="1638300" y="3962400"/>
            <a:ext cx="1600200" cy="990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3.</a:t>
            </a:r>
            <a:r>
              <a:rPr lang="zh-TW" altLang="en-US" dirty="0" smtClean="0"/>
              <a:t> 聽音樂</a:t>
            </a:r>
            <a:endParaRPr lang="en-US" dirty="0"/>
          </a:p>
        </p:txBody>
      </p:sp>
      <p:sp>
        <p:nvSpPr>
          <p:cNvPr id="7" name="Oval 6"/>
          <p:cNvSpPr/>
          <p:nvPr/>
        </p:nvSpPr>
        <p:spPr>
          <a:xfrm>
            <a:off x="3733800" y="4071257"/>
            <a:ext cx="1600200" cy="914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4.</a:t>
            </a:r>
            <a:r>
              <a:rPr lang="zh-TW" altLang="en-US" dirty="0" smtClean="0"/>
              <a:t> 洗臉</a:t>
            </a:r>
            <a:endParaRPr lang="en-US" dirty="0"/>
          </a:p>
        </p:txBody>
      </p:sp>
      <p:sp>
        <p:nvSpPr>
          <p:cNvPr id="8" name="Oval 7"/>
          <p:cNvSpPr/>
          <p:nvPr/>
        </p:nvSpPr>
        <p:spPr>
          <a:xfrm>
            <a:off x="4914900" y="2514600"/>
            <a:ext cx="23241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5.</a:t>
            </a:r>
            <a:r>
              <a:rPr lang="zh-TW" altLang="en-US" dirty="0" smtClean="0"/>
              <a:t> 把心中所擔心的事寫下，然後撕去</a:t>
            </a:r>
            <a:endParaRPr lang="en-US" dirty="0"/>
          </a:p>
        </p:txBody>
      </p:sp>
      <p:sp>
        <p:nvSpPr>
          <p:cNvPr id="9" name="Oval 8"/>
          <p:cNvSpPr/>
          <p:nvPr/>
        </p:nvSpPr>
        <p:spPr>
          <a:xfrm>
            <a:off x="7369629" y="2971800"/>
            <a:ext cx="17526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6.</a:t>
            </a:r>
            <a:r>
              <a:rPr lang="zh-TW" altLang="en-US" dirty="0" smtClean="0"/>
              <a:t> 看相片</a:t>
            </a:r>
            <a:endParaRPr lang="en-US" dirty="0"/>
          </a:p>
        </p:txBody>
      </p:sp>
      <p:sp>
        <p:nvSpPr>
          <p:cNvPr id="10" name="Oval 9"/>
          <p:cNvSpPr/>
          <p:nvPr/>
        </p:nvSpPr>
        <p:spPr>
          <a:xfrm>
            <a:off x="6172200" y="4049485"/>
            <a:ext cx="1905000" cy="11049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7.</a:t>
            </a:r>
            <a:r>
              <a:rPr lang="zh-TW" altLang="en-US" dirty="0" smtClean="0"/>
              <a:t> 回想自已的成功經歷</a:t>
            </a:r>
            <a:endParaRPr lang="en-US" dirty="0"/>
          </a:p>
        </p:txBody>
      </p:sp>
    </p:spTree>
    <p:extLst>
      <p:ext uri="{BB962C8B-B14F-4D97-AF65-F5344CB8AC3E}">
        <p14:creationId xmlns:p14="http://schemas.microsoft.com/office/powerpoint/2010/main" val="3927702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229600" cy="1143000"/>
          </a:xfrm>
        </p:spPr>
        <p:txBody>
          <a:bodyPr>
            <a:noAutofit/>
          </a:bodyPr>
          <a:lstStyle/>
          <a:p>
            <a:pPr algn="l"/>
            <a:r>
              <a:rPr lang="zh-TW" altLang="en-US" sz="3600" b="1" dirty="0" smtClean="0"/>
              <a:t>絕招五</a:t>
            </a:r>
            <a:r>
              <a:rPr lang="en-US" altLang="zh-TW" sz="3600" b="1" dirty="0" smtClean="0"/>
              <a:t>:</a:t>
            </a:r>
            <a:r>
              <a:rPr lang="zh-TW" altLang="en-US" sz="3600" b="1" dirty="0" smtClean="0"/>
              <a:t>勇氣精靈聰明金句</a:t>
            </a:r>
            <a:r>
              <a:rPr lang="en-US" altLang="zh-TW" sz="3600" b="1" dirty="0" smtClean="0"/>
              <a:t/>
            </a:r>
            <a:br>
              <a:rPr lang="en-US" altLang="zh-TW" sz="3600" b="1" dirty="0" smtClean="0"/>
            </a:br>
            <a:r>
              <a:rPr lang="zh-TW" altLang="en-US" sz="2400" dirty="0" smtClean="0"/>
              <a:t>秘技</a:t>
            </a:r>
            <a:r>
              <a:rPr lang="en-US" altLang="zh-TW" sz="2400" dirty="0" smtClean="0"/>
              <a:t>:</a:t>
            </a:r>
            <a:r>
              <a:rPr lang="zh-TW" altLang="en-US" sz="2400" dirty="0" smtClean="0"/>
              <a:t>當焦慮怪獸出現時，我們可以召喚心中的勇氣精靈和自已說出正面說話或把聰明金包製成聰明卡，例如：</a:t>
            </a:r>
            <a:r>
              <a:rPr lang="en-US" altLang="zh-TW" sz="2400" dirty="0" smtClean="0"/>
              <a:t/>
            </a:r>
            <a:br>
              <a:rPr lang="en-US" altLang="zh-TW" sz="2400" dirty="0" smtClean="0"/>
            </a:br>
            <a:endParaRPr lang="en-US" sz="2400" dirty="0"/>
          </a:p>
        </p:txBody>
      </p:sp>
      <p:sp>
        <p:nvSpPr>
          <p:cNvPr id="4" name="Rounded Rectangle 3"/>
          <p:cNvSpPr/>
          <p:nvPr/>
        </p:nvSpPr>
        <p:spPr>
          <a:xfrm>
            <a:off x="609600" y="2819400"/>
            <a:ext cx="1752600" cy="25908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會出勇氣試一試吧</a:t>
            </a:r>
            <a:r>
              <a:rPr lang="en-US" altLang="zh-TW" dirty="0" smtClean="0"/>
              <a:t>!</a:t>
            </a:r>
            <a:endParaRPr lang="en-US" dirty="0"/>
          </a:p>
        </p:txBody>
      </p:sp>
      <p:sp>
        <p:nvSpPr>
          <p:cNvPr id="5" name="Rounded Rectangle 4"/>
          <p:cNvSpPr/>
          <p:nvPr/>
        </p:nvSpPr>
        <p:spPr>
          <a:xfrm>
            <a:off x="2514600" y="2819400"/>
            <a:ext cx="17526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我可以做到的</a:t>
            </a:r>
            <a:r>
              <a:rPr lang="en-US" altLang="zh-TW" dirty="0" smtClean="0"/>
              <a:t>!</a:t>
            </a:r>
            <a:endParaRPr lang="en-US" dirty="0"/>
          </a:p>
        </p:txBody>
      </p:sp>
      <p:sp>
        <p:nvSpPr>
          <p:cNvPr id="6" name="Rounded Rectangle 5"/>
          <p:cNvSpPr/>
          <p:nvPr/>
        </p:nvSpPr>
        <p:spPr>
          <a:xfrm>
            <a:off x="4572000" y="2819400"/>
            <a:ext cx="1752600" cy="2590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一枚金弊都有兩面啦，事情並不一定只有壞的方面。</a:t>
            </a:r>
            <a:endParaRPr lang="en-US" dirty="0"/>
          </a:p>
        </p:txBody>
      </p:sp>
      <p:sp>
        <p:nvSpPr>
          <p:cNvPr id="7" name="Rounded Rectangle 6"/>
          <p:cNvSpPr/>
          <p:nvPr/>
        </p:nvSpPr>
        <p:spPr>
          <a:xfrm>
            <a:off x="6553200" y="2819400"/>
            <a:ext cx="1752600" cy="25908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相信自已</a:t>
            </a:r>
            <a:r>
              <a:rPr lang="en-US" altLang="zh-TW" dirty="0" smtClean="0"/>
              <a:t>!</a:t>
            </a:r>
            <a:r>
              <a:rPr lang="zh-TW" altLang="en-US" dirty="0" smtClean="0"/>
              <a:t> </a:t>
            </a:r>
            <a:r>
              <a:rPr lang="en-US" altLang="zh-TW" dirty="0" smtClean="0"/>
              <a:t/>
            </a:r>
            <a:br>
              <a:rPr lang="en-US" altLang="zh-TW" dirty="0" smtClean="0"/>
            </a:br>
            <a:r>
              <a:rPr lang="zh-TW" altLang="en-US" dirty="0" smtClean="0"/>
              <a:t>勇敢點</a:t>
            </a:r>
            <a:r>
              <a:rPr lang="en-US" altLang="zh-TW" dirty="0"/>
              <a:t>!</a:t>
            </a:r>
            <a:endParaRPr lang="en-US" dirty="0"/>
          </a:p>
        </p:txBody>
      </p:sp>
    </p:spTree>
    <p:extLst>
      <p:ext uri="{BB962C8B-B14F-4D97-AF65-F5344CB8AC3E}">
        <p14:creationId xmlns:p14="http://schemas.microsoft.com/office/powerpoint/2010/main" val="590065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71508">
            <a:off x="212446" y="390714"/>
            <a:ext cx="6014455" cy="42522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4047">
            <a:off x="6846915" y="337834"/>
            <a:ext cx="1586298" cy="257103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6835">
            <a:off x="4101842" y="3744934"/>
            <a:ext cx="938530" cy="15211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0196">
            <a:off x="4882775" y="3536073"/>
            <a:ext cx="1031942" cy="167254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8808" y="3689561"/>
            <a:ext cx="933543" cy="15130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74319">
            <a:off x="5814334" y="266617"/>
            <a:ext cx="1403763" cy="227518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17537">
            <a:off x="6793918" y="2310434"/>
            <a:ext cx="2054038" cy="2895531"/>
          </a:xfrm>
          <a:prstGeom prst="rect">
            <a:avLst/>
          </a:prstGeom>
        </p:spPr>
      </p:pic>
      <p:sp>
        <p:nvSpPr>
          <p:cNvPr id="16" name="Slide Number Placeholder 15"/>
          <p:cNvSpPr>
            <a:spLocks noGrp="1"/>
          </p:cNvSpPr>
          <p:nvPr>
            <p:ph type="sldNum" sz="quarter" idx="12"/>
          </p:nvPr>
        </p:nvSpPr>
        <p:spPr/>
        <p:txBody>
          <a:bodyPr/>
          <a:lstStyle/>
          <a:p>
            <a:fld id="{F4B8F204-1688-45AE-81C4-1741361C365D}" type="slidenum">
              <a:rPr lang="en-US" smtClean="0">
                <a:solidFill>
                  <a:prstClr val="black">
                    <a:tint val="75000"/>
                  </a:prstClr>
                </a:solidFill>
              </a:rPr>
              <a:pPr/>
              <a:t>75</a:t>
            </a:fld>
            <a:endParaRPr lang="en-US" dirty="0">
              <a:solidFill>
                <a:prstClr val="black">
                  <a:tint val="75000"/>
                </a:prstClr>
              </a:solidFill>
            </a:endParaRPr>
          </a:p>
        </p:txBody>
      </p:sp>
      <p:sp>
        <p:nvSpPr>
          <p:cNvPr id="18" name="TextBox 17"/>
          <p:cNvSpPr txBox="1"/>
          <p:nvPr/>
        </p:nvSpPr>
        <p:spPr>
          <a:xfrm>
            <a:off x="1115616" y="5370629"/>
            <a:ext cx="5904656" cy="523220"/>
          </a:xfrm>
          <a:prstGeom prst="rect">
            <a:avLst/>
          </a:prstGeom>
          <a:noFill/>
        </p:spPr>
        <p:txBody>
          <a:bodyPr wrap="square" rtlCol="0">
            <a:spAutoFit/>
          </a:bodyPr>
          <a:lstStyle/>
          <a:p>
            <a:r>
              <a:rPr lang="en-US" sz="2800" i="1" dirty="0">
                <a:solidFill>
                  <a:srgbClr val="C00000"/>
                </a:solidFill>
                <a:effectLst>
                  <a:outerShdw blurRad="38100" dist="38100" dir="2700000" algn="tl">
                    <a:srgbClr val="000000">
                      <a:alpha val="43137"/>
                    </a:srgbClr>
                  </a:outerShdw>
                </a:effectLst>
              </a:rPr>
              <a:t>Bowen Board Game</a:t>
            </a:r>
          </a:p>
        </p:txBody>
      </p:sp>
    </p:spTree>
    <p:extLst>
      <p:ext uri="{BB962C8B-B14F-4D97-AF65-F5344CB8AC3E}">
        <p14:creationId xmlns:p14="http://schemas.microsoft.com/office/powerpoint/2010/main" val="24846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900000">
            <a:off x="3438366" y="806532"/>
            <a:ext cx="5339171" cy="3774794"/>
          </a:xfrm>
        </p:spPr>
      </p:pic>
      <p:sp>
        <p:nvSpPr>
          <p:cNvPr id="3" name="Title 2"/>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F4B8F204-1688-45AE-81C4-1741361C365D}" type="slidenum">
              <a:rPr lang="en-US" smtClean="0">
                <a:solidFill>
                  <a:prstClr val="black">
                    <a:tint val="75000"/>
                  </a:prstClr>
                </a:solidFill>
              </a:rPr>
              <a:pPr/>
              <a:t>76</a:t>
            </a:fld>
            <a:endParaRPr lang="en-US">
              <a:solidFill>
                <a:prstClr val="black">
                  <a:tint val="75000"/>
                </a:prst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27" y="340091"/>
            <a:ext cx="1156470" cy="7135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643" y="340092"/>
            <a:ext cx="1169957" cy="7218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738" y="1121927"/>
            <a:ext cx="1149059" cy="70895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9345" y="1121927"/>
            <a:ext cx="1169957" cy="72185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5478">
            <a:off x="1774059" y="2221102"/>
            <a:ext cx="1749538" cy="283560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67763">
            <a:off x="143933" y="2008437"/>
            <a:ext cx="1805774" cy="2926755"/>
          </a:xfrm>
          <a:prstGeom prst="rect">
            <a:avLst/>
          </a:prstGeom>
        </p:spPr>
      </p:pic>
      <p:sp>
        <p:nvSpPr>
          <p:cNvPr id="15" name="TextBox 14"/>
          <p:cNvSpPr txBox="1"/>
          <p:nvPr/>
        </p:nvSpPr>
        <p:spPr>
          <a:xfrm>
            <a:off x="3445173" y="4887561"/>
            <a:ext cx="4228785" cy="523220"/>
          </a:xfrm>
          <a:prstGeom prst="rect">
            <a:avLst/>
          </a:prstGeom>
          <a:noFill/>
        </p:spPr>
        <p:txBody>
          <a:bodyPr wrap="square" rtlCol="0">
            <a:spAutoFit/>
          </a:bodyPr>
          <a:lstStyle/>
          <a:p>
            <a:r>
              <a:rPr lang="en-US" sz="2800" i="1" dirty="0" err="1">
                <a:solidFill>
                  <a:srgbClr val="C00000"/>
                </a:solidFill>
                <a:effectLst>
                  <a:outerShdw blurRad="38100" dist="38100" dir="2700000" algn="tl">
                    <a:srgbClr val="000000">
                      <a:alpha val="43137"/>
                    </a:srgbClr>
                  </a:outerShdw>
                </a:effectLst>
              </a:rPr>
              <a:t>Satir</a:t>
            </a:r>
            <a:r>
              <a:rPr lang="en-US" sz="2800" i="1" dirty="0">
                <a:solidFill>
                  <a:srgbClr val="C00000"/>
                </a:solidFill>
                <a:effectLst>
                  <a:outerShdw blurRad="38100" dist="38100" dir="2700000" algn="tl">
                    <a:srgbClr val="000000">
                      <a:alpha val="43137"/>
                    </a:srgbClr>
                  </a:outerShdw>
                </a:effectLst>
              </a:rPr>
              <a:t> Board Game</a:t>
            </a:r>
          </a:p>
        </p:txBody>
      </p:sp>
    </p:spTree>
    <p:extLst>
      <p:ext uri="{BB962C8B-B14F-4D97-AF65-F5344CB8AC3E}">
        <p14:creationId xmlns:p14="http://schemas.microsoft.com/office/powerpoint/2010/main" val="190292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zh-TW" altLang="en-US" sz="4400" dirty="0"/>
              <a:t>遊戲講解 </a:t>
            </a:r>
            <a:r>
              <a:rPr lang="en-US" altLang="zh-TW" sz="4400" dirty="0"/>
              <a:t>–</a:t>
            </a:r>
            <a:r>
              <a:rPr lang="zh-TW" altLang="en-US" sz="4400" dirty="0"/>
              <a:t> </a:t>
            </a:r>
            <a:r>
              <a:rPr lang="zh-TW" altLang="en-US" sz="4400" dirty="0" smtClean="0"/>
              <a:t>家庭時光之旅大冒險</a:t>
            </a:r>
            <a:endParaRPr lang="en-US" sz="4400" dirty="0"/>
          </a:p>
        </p:txBody>
      </p:sp>
      <p:sp>
        <p:nvSpPr>
          <p:cNvPr id="4" name="Slide Number Placeholder 3"/>
          <p:cNvSpPr>
            <a:spLocks noGrp="1"/>
          </p:cNvSpPr>
          <p:nvPr>
            <p:ph type="sldNum" sz="quarter" idx="12"/>
          </p:nvPr>
        </p:nvSpPr>
        <p:spPr/>
        <p:txBody>
          <a:bodyPr/>
          <a:lstStyle/>
          <a:p>
            <a:fld id="{F4B8F204-1688-45AE-81C4-1741361C365D}" type="slidenum">
              <a:rPr lang="en-US" smtClean="0">
                <a:solidFill>
                  <a:prstClr val="black">
                    <a:tint val="75000"/>
                  </a:prstClr>
                </a:solidFill>
              </a:rPr>
              <a:pPr/>
              <a:t>77</a:t>
            </a:fld>
            <a:endParaRPr lang="en-US">
              <a:solidFill>
                <a:prstClr val="black">
                  <a:tint val="75000"/>
                </a:prstClr>
              </a:solidFill>
            </a:endParaRPr>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t="9496" r="16342" b="9464"/>
          <a:stretch/>
        </p:blipFill>
        <p:spPr bwMode="auto">
          <a:xfrm>
            <a:off x="395536" y="188640"/>
            <a:ext cx="6552728" cy="495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7" y="5373216"/>
            <a:ext cx="8695931" cy="861774"/>
          </a:xfrm>
          <a:prstGeom prst="rect">
            <a:avLst/>
          </a:prstGeom>
          <a:noFill/>
        </p:spPr>
        <p:txBody>
          <a:bodyPr wrap="square" rtlCol="0">
            <a:spAutoFit/>
          </a:bodyPr>
          <a:lstStyle/>
          <a:p>
            <a:r>
              <a:rPr lang="en-US" sz="3200" i="1" dirty="0" smtClean="0">
                <a:solidFill>
                  <a:srgbClr val="C00000"/>
                </a:solidFill>
                <a:effectLst>
                  <a:outerShdw blurRad="38100" dist="38100" dir="2700000" algn="tl">
                    <a:srgbClr val="000000">
                      <a:alpha val="43137"/>
                    </a:srgbClr>
                  </a:outerShdw>
                </a:effectLst>
              </a:rPr>
              <a:t>Bowen Computer Game</a:t>
            </a:r>
          </a:p>
          <a:p>
            <a:r>
              <a:rPr lang="en-US" u="sng" dirty="0">
                <a:hlinkClick r:id="rId2"/>
              </a:rPr>
              <a:t>http://www.dr-studio.com.hk/cityusylviakwok/Game%201(Bowen)/BowenGame.html</a:t>
            </a:r>
            <a:endParaRPr lang="en-US" i="1" dirty="0">
              <a:solidFill>
                <a:srgbClr val="C0000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98" t="10017" r="16423" b="10504"/>
          <a:stretch/>
        </p:blipFill>
        <p:spPr bwMode="auto">
          <a:xfrm rot="952567">
            <a:off x="6044147" y="561611"/>
            <a:ext cx="3038721" cy="22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67" t="9626" r="16829" b="9757"/>
          <a:stretch/>
        </p:blipFill>
        <p:spPr bwMode="auto">
          <a:xfrm rot="21140677">
            <a:off x="6414757" y="2973067"/>
            <a:ext cx="2490135" cy="188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41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zh-TW" altLang="en-US" dirty="0"/>
              <a:t>遊戲講解 </a:t>
            </a:r>
            <a:r>
              <a:rPr lang="en-US" altLang="zh-TW" dirty="0"/>
              <a:t>–</a:t>
            </a:r>
            <a:r>
              <a:rPr lang="zh-TW" altLang="en-US" dirty="0"/>
              <a:t> </a:t>
            </a:r>
            <a:r>
              <a:rPr lang="zh-TW" altLang="en-US" dirty="0" smtClean="0"/>
              <a:t>安樂窩</a:t>
            </a:r>
            <a:endParaRPr lang="en-US" dirty="0"/>
          </a:p>
        </p:txBody>
      </p:sp>
      <p:sp>
        <p:nvSpPr>
          <p:cNvPr id="4" name="Slide Number Placeholder 3"/>
          <p:cNvSpPr>
            <a:spLocks noGrp="1"/>
          </p:cNvSpPr>
          <p:nvPr>
            <p:ph type="sldNum" sz="quarter" idx="12"/>
          </p:nvPr>
        </p:nvSpPr>
        <p:spPr/>
        <p:txBody>
          <a:bodyPr/>
          <a:lstStyle/>
          <a:p>
            <a:fld id="{F4B8F204-1688-45AE-81C4-1741361C365D}" type="slidenum">
              <a:rPr lang="en-US" smtClean="0">
                <a:solidFill>
                  <a:prstClr val="black">
                    <a:tint val="75000"/>
                  </a:prstClr>
                </a:solidFill>
              </a:rPr>
              <a:pPr/>
              <a:t>78</a:t>
            </a:fld>
            <a:endParaRPr lang="en-US">
              <a:solidFill>
                <a:prstClr val="black">
                  <a:tint val="75000"/>
                </a:prstClr>
              </a:solidFill>
            </a:endParaRPr>
          </a:p>
        </p:txBody>
      </p:sp>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0" t="9496" r="16504" b="9984"/>
          <a:stretch/>
        </p:blipFill>
        <p:spPr bwMode="auto">
          <a:xfrm>
            <a:off x="279940" y="476672"/>
            <a:ext cx="5584158" cy="417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9940" y="5127780"/>
            <a:ext cx="8310786" cy="1354217"/>
          </a:xfrm>
          <a:prstGeom prst="rect">
            <a:avLst/>
          </a:prstGeom>
          <a:noFill/>
        </p:spPr>
        <p:txBody>
          <a:bodyPr wrap="square" rtlCol="0">
            <a:spAutoFit/>
          </a:bodyPr>
          <a:lstStyle/>
          <a:p>
            <a:r>
              <a:rPr lang="en-US" sz="3200" i="1" dirty="0" err="1" smtClean="0">
                <a:solidFill>
                  <a:srgbClr val="C00000"/>
                </a:solidFill>
                <a:effectLst>
                  <a:outerShdw blurRad="38100" dist="38100" dir="2700000" algn="tl">
                    <a:srgbClr val="000000">
                      <a:alpha val="43137"/>
                    </a:srgbClr>
                  </a:outerShdw>
                </a:effectLst>
              </a:rPr>
              <a:t>Satir</a:t>
            </a:r>
            <a:r>
              <a:rPr lang="en-US" sz="3200" i="1" dirty="0" smtClean="0">
                <a:solidFill>
                  <a:srgbClr val="C00000"/>
                </a:solidFill>
                <a:effectLst>
                  <a:outerShdw blurRad="38100" dist="38100" dir="2700000" algn="tl">
                    <a:srgbClr val="000000">
                      <a:alpha val="43137"/>
                    </a:srgbClr>
                  </a:outerShdw>
                </a:effectLst>
              </a:rPr>
              <a:t> </a:t>
            </a:r>
            <a:r>
              <a:rPr lang="en-US" sz="3200" i="1" dirty="0">
                <a:solidFill>
                  <a:srgbClr val="C00000"/>
                </a:solidFill>
                <a:effectLst>
                  <a:outerShdw blurRad="38100" dist="38100" dir="2700000" algn="tl">
                    <a:srgbClr val="000000">
                      <a:alpha val="43137"/>
                    </a:srgbClr>
                  </a:outerShdw>
                </a:effectLst>
              </a:rPr>
              <a:t>Computer </a:t>
            </a:r>
            <a:r>
              <a:rPr lang="en-US" sz="3200" i="1" dirty="0" smtClean="0">
                <a:solidFill>
                  <a:srgbClr val="C00000"/>
                </a:solidFill>
                <a:effectLst>
                  <a:outerShdw blurRad="38100" dist="38100" dir="2700000" algn="tl">
                    <a:srgbClr val="000000">
                      <a:alpha val="43137"/>
                    </a:srgbClr>
                  </a:outerShdw>
                </a:effectLst>
              </a:rPr>
              <a:t>Game</a:t>
            </a:r>
          </a:p>
          <a:p>
            <a:r>
              <a:rPr lang="en-US" u="sng" dirty="0">
                <a:hlinkClick r:id="rId2"/>
              </a:rPr>
              <a:t>http://www.dr-studio.com.hk/cityusylviakwok/Game%202(Satir)/SatirGame.html</a:t>
            </a:r>
            <a:endParaRPr lang="en-US" dirty="0"/>
          </a:p>
          <a:p>
            <a:endParaRPr lang="en-US" sz="3200" i="1" dirty="0">
              <a:solidFill>
                <a:srgbClr val="C00000"/>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79" t="9756" r="16666" b="9854"/>
          <a:stretch/>
        </p:blipFill>
        <p:spPr bwMode="auto">
          <a:xfrm rot="587015">
            <a:off x="5612304" y="94736"/>
            <a:ext cx="3346649" cy="250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66" t="10000" r="16666" b="10000"/>
          <a:stretch/>
        </p:blipFill>
        <p:spPr bwMode="auto">
          <a:xfrm rot="21273224">
            <a:off x="5652119" y="3108910"/>
            <a:ext cx="2843808" cy="213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631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zh-HK" altLang="en-US" smtClean="0"/>
          </a:p>
        </p:txBody>
      </p:sp>
      <p:pic>
        <p:nvPicPr>
          <p:cNvPr id="409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95736" y="188640"/>
            <a:ext cx="4896544" cy="6552728"/>
          </a:xfrm>
        </p:spPr>
      </p:pic>
    </p:spTree>
    <p:extLst>
      <p:ext uri="{BB962C8B-B14F-4D97-AF65-F5344CB8AC3E}">
        <p14:creationId xmlns:p14="http://schemas.microsoft.com/office/powerpoint/2010/main" val="667311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目標</a:t>
            </a:r>
            <a:endParaRPr lang="en-US" b="1" dirty="0"/>
          </a:p>
        </p:txBody>
      </p:sp>
      <p:sp>
        <p:nvSpPr>
          <p:cNvPr id="3" name="Content Placeholder 2"/>
          <p:cNvSpPr>
            <a:spLocks noGrp="1"/>
          </p:cNvSpPr>
          <p:nvPr>
            <p:ph idx="1"/>
          </p:nvPr>
        </p:nvSpPr>
        <p:spPr/>
        <p:txBody>
          <a:bodyPr>
            <a:normAutofit/>
          </a:bodyPr>
          <a:lstStyle/>
          <a:p>
            <a:r>
              <a:rPr lang="zh-CN" altLang="en-US" sz="4000" dirty="0" smtClean="0"/>
              <a:t>發掘和培育學前兒童性格優點，增強他們面對困難和挑戰的能力，成為健康、有貢</a:t>
            </a:r>
            <a:r>
              <a:rPr lang="zh-CN" altLang="en-US" sz="4000" dirty="0"/>
              <a:t>獻社會中的一</a:t>
            </a:r>
            <a:r>
              <a:rPr lang="zh-CN" altLang="en-US" sz="4000" dirty="0" smtClean="0"/>
              <a:t>份子</a:t>
            </a:r>
            <a:endParaRPr lang="en-US" sz="4000" dirty="0"/>
          </a:p>
        </p:txBody>
      </p:sp>
    </p:spTree>
    <p:extLst>
      <p:ext uri="{BB962C8B-B14F-4D97-AF65-F5344CB8AC3E}">
        <p14:creationId xmlns:p14="http://schemas.microsoft.com/office/powerpoint/2010/main" val="41233245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圖片 14" descr="friendly thankful cut.png"/>
          <p:cNvPicPr>
            <a:picLocks noChangeAspect="1"/>
          </p:cNvPicPr>
          <p:nvPr/>
        </p:nvPicPr>
        <p:blipFill>
          <a:blip r:embed="rId3" cstate="print"/>
          <a:srcRect/>
          <a:stretch>
            <a:fillRect/>
          </a:stretch>
        </p:blipFill>
        <p:spPr bwMode="auto">
          <a:xfrm>
            <a:off x="0" y="1524000"/>
            <a:ext cx="3638585" cy="5334000"/>
          </a:xfrm>
          <a:prstGeom prst="rect">
            <a:avLst/>
          </a:prstGeom>
          <a:noFill/>
          <a:ln w="9525">
            <a:noFill/>
            <a:miter lim="800000"/>
            <a:headEnd/>
            <a:tailEnd/>
          </a:ln>
        </p:spPr>
      </p:pic>
      <p:sp>
        <p:nvSpPr>
          <p:cNvPr id="9" name="標題 1"/>
          <p:cNvSpPr txBox="1">
            <a:spLocks/>
          </p:cNvSpPr>
          <p:nvPr/>
        </p:nvSpPr>
        <p:spPr>
          <a:xfrm>
            <a:off x="0" y="533400"/>
            <a:ext cx="5029200" cy="990600"/>
          </a:xfrm>
          <a:prstGeom prst="rect">
            <a:avLst/>
          </a:prstGeom>
          <a:solidFill>
            <a:srgbClr val="FFFF00"/>
          </a:solidFill>
        </p:spPr>
        <p:txBody>
          <a:bodyPr/>
          <a:lstStyle/>
          <a:p>
            <a:pPr algn="ctr" fontAlgn="auto">
              <a:spcBef>
                <a:spcPts val="0"/>
              </a:spcBef>
              <a:spcAft>
                <a:spcPts val="0"/>
              </a:spcAft>
              <a:defRPr/>
            </a:pPr>
            <a:r>
              <a:rPr kumimoji="0" lang="zh-TW" altLang="en-US" sz="4800" b="1" dirty="0">
                <a:latin typeface="+mj-lt"/>
                <a:ea typeface="+mj-ea"/>
                <a:cs typeface="+mj-cs"/>
              </a:rPr>
              <a:t>感恩行動四步曲</a:t>
            </a:r>
          </a:p>
        </p:txBody>
      </p:sp>
      <p:pic>
        <p:nvPicPr>
          <p:cNvPr id="53254" name="圖片 15" descr="感恩4steps 3.jpg"/>
          <p:cNvPicPr>
            <a:picLocks noChangeAspect="1"/>
          </p:cNvPicPr>
          <p:nvPr/>
        </p:nvPicPr>
        <p:blipFill>
          <a:blip r:embed="rId4" cstate="print"/>
          <a:srcRect/>
          <a:stretch>
            <a:fillRect/>
          </a:stretch>
        </p:blipFill>
        <p:spPr bwMode="auto">
          <a:xfrm>
            <a:off x="2895600" y="2209800"/>
            <a:ext cx="2209800" cy="2062042"/>
          </a:xfrm>
          <a:prstGeom prst="rect">
            <a:avLst/>
          </a:prstGeom>
          <a:noFill/>
          <a:ln w="9525">
            <a:noFill/>
            <a:miter lim="800000"/>
            <a:headEnd/>
            <a:tailEnd/>
          </a:ln>
        </p:spPr>
      </p:pic>
      <p:sp>
        <p:nvSpPr>
          <p:cNvPr id="13" name="文字方塊 5"/>
          <p:cNvSpPr txBox="1">
            <a:spLocks noChangeArrowheads="1"/>
          </p:cNvSpPr>
          <p:nvPr/>
        </p:nvSpPr>
        <p:spPr bwMode="auto">
          <a:xfrm>
            <a:off x="5029200" y="2209800"/>
            <a:ext cx="4114800" cy="707886"/>
          </a:xfrm>
          <a:prstGeom prst="rect">
            <a:avLst/>
          </a:prstGeom>
          <a:solidFill>
            <a:srgbClr val="FFC000">
              <a:alpha val="79999"/>
            </a:srgbClr>
          </a:solidFill>
          <a:ln w="9525">
            <a:noFill/>
            <a:miter lim="800000"/>
            <a:headEnd/>
            <a:tailEnd/>
          </a:ln>
        </p:spPr>
        <p:txBody>
          <a:bodyPr wrap="square">
            <a:spAutoFit/>
          </a:bodyPr>
          <a:lstStyle/>
          <a:p>
            <a:pPr algn="ctr"/>
            <a:r>
              <a:rPr kumimoji="0" lang="zh-TW" altLang="en-US" sz="2000" b="1" dirty="0">
                <a:latin typeface="Calibri" pitchFamily="34" charset="0"/>
              </a:rPr>
              <a:t>眼：多用感恩角度看自己擁有的物件及發生的事</a:t>
            </a:r>
          </a:p>
        </p:txBody>
      </p:sp>
      <p:sp>
        <p:nvSpPr>
          <p:cNvPr id="17" name="文字方塊 16"/>
          <p:cNvSpPr txBox="1">
            <a:spLocks noChangeArrowheads="1"/>
          </p:cNvSpPr>
          <p:nvPr/>
        </p:nvSpPr>
        <p:spPr bwMode="auto">
          <a:xfrm>
            <a:off x="5029200" y="3276600"/>
            <a:ext cx="4114800" cy="707886"/>
          </a:xfrm>
          <a:prstGeom prst="rect">
            <a:avLst/>
          </a:prstGeom>
          <a:solidFill>
            <a:srgbClr val="FF0000">
              <a:alpha val="79999"/>
            </a:srgbClr>
          </a:solidFill>
          <a:ln w="9525">
            <a:noFill/>
            <a:miter lim="800000"/>
            <a:headEnd/>
            <a:tailEnd/>
          </a:ln>
        </p:spPr>
        <p:txBody>
          <a:bodyPr wrap="square">
            <a:spAutoFit/>
          </a:bodyPr>
          <a:lstStyle/>
          <a:p>
            <a:pPr algn="ctr"/>
            <a:r>
              <a:rPr kumimoji="0" lang="zh-TW" altLang="en-US" sz="2000" b="1" dirty="0">
                <a:latin typeface="Calibri" pitchFamily="34" charset="0"/>
              </a:rPr>
              <a:t>心</a:t>
            </a:r>
            <a:r>
              <a:rPr kumimoji="0" lang="en-US" altLang="zh-TW" sz="2000" b="1" dirty="0">
                <a:latin typeface="Calibri" pitchFamily="34" charset="0"/>
              </a:rPr>
              <a:t>:</a:t>
            </a:r>
            <a:r>
              <a:rPr kumimoji="0" lang="zh-TW" altLang="en-US" sz="2000" b="1" dirty="0">
                <a:latin typeface="Calibri" pitchFamily="34" charset="0"/>
              </a:rPr>
              <a:t>用心發掘別人的好處並由心欣賞、把欣賞說話掛在口邊</a:t>
            </a:r>
          </a:p>
        </p:txBody>
      </p:sp>
      <p:sp>
        <p:nvSpPr>
          <p:cNvPr id="18" name="文字方塊 5"/>
          <p:cNvSpPr txBox="1">
            <a:spLocks noChangeArrowheads="1"/>
          </p:cNvSpPr>
          <p:nvPr/>
        </p:nvSpPr>
        <p:spPr bwMode="auto">
          <a:xfrm>
            <a:off x="5029201" y="3962400"/>
            <a:ext cx="4114800" cy="708025"/>
          </a:xfrm>
          <a:prstGeom prst="rect">
            <a:avLst/>
          </a:prstGeom>
          <a:solidFill>
            <a:srgbClr val="7030A0">
              <a:alpha val="56078"/>
            </a:srgbClr>
          </a:solidFill>
          <a:ln w="9525">
            <a:noFill/>
            <a:miter lim="800000"/>
            <a:headEnd/>
            <a:tailEnd/>
          </a:ln>
        </p:spPr>
        <p:txBody>
          <a:bodyPr wrap="square">
            <a:spAutoFit/>
          </a:bodyPr>
          <a:lstStyle/>
          <a:p>
            <a:pPr algn="ctr"/>
            <a:r>
              <a:rPr kumimoji="0" lang="zh-TW" altLang="en-US" sz="2000" b="1" dirty="0">
                <a:latin typeface="Calibri" pitchFamily="34" charset="0"/>
              </a:rPr>
              <a:t>手</a:t>
            </a:r>
            <a:r>
              <a:rPr kumimoji="0" lang="en-US" altLang="zh-TW" sz="2000" b="1" dirty="0">
                <a:latin typeface="Calibri" pitchFamily="34" charset="0"/>
              </a:rPr>
              <a:t>:</a:t>
            </a:r>
            <a:r>
              <a:rPr kumimoji="0" lang="zh-TW" altLang="en-US" sz="2000" b="1" dirty="0">
                <a:latin typeface="Calibri" pitchFamily="34" charset="0"/>
              </a:rPr>
              <a:t> 送禮物表心意、樂善好施、</a:t>
            </a:r>
            <a:endParaRPr kumimoji="0" lang="en-US" altLang="zh-TW" sz="2000" b="1" dirty="0">
              <a:latin typeface="Calibri" pitchFamily="34" charset="0"/>
            </a:endParaRPr>
          </a:p>
          <a:p>
            <a:pPr algn="ctr"/>
            <a:r>
              <a:rPr kumimoji="0" lang="zh-TW" altLang="en-US" sz="2000" b="1" dirty="0">
                <a:latin typeface="Calibri" pitchFamily="34" charset="0"/>
              </a:rPr>
              <a:t>做義工回饋社會</a:t>
            </a:r>
          </a:p>
        </p:txBody>
      </p:sp>
      <p:sp>
        <p:nvSpPr>
          <p:cNvPr id="20" name="文字方塊 19"/>
          <p:cNvSpPr txBox="1">
            <a:spLocks noChangeArrowheads="1"/>
          </p:cNvSpPr>
          <p:nvPr/>
        </p:nvSpPr>
        <p:spPr bwMode="auto">
          <a:xfrm>
            <a:off x="5029200" y="2895600"/>
            <a:ext cx="4114800" cy="400110"/>
          </a:xfrm>
          <a:prstGeom prst="rect">
            <a:avLst/>
          </a:prstGeom>
          <a:solidFill>
            <a:srgbClr val="00B050">
              <a:alpha val="79999"/>
            </a:srgbClr>
          </a:solidFill>
          <a:ln w="9525">
            <a:noFill/>
            <a:miter lim="800000"/>
            <a:headEnd/>
            <a:tailEnd/>
          </a:ln>
        </p:spPr>
        <p:txBody>
          <a:bodyPr wrap="square">
            <a:spAutoFit/>
          </a:bodyPr>
          <a:lstStyle/>
          <a:p>
            <a:pPr algn="ctr"/>
            <a:r>
              <a:rPr kumimoji="0" lang="zh-TW" altLang="en-US" sz="2000" b="1" dirty="0">
                <a:latin typeface="Calibri" pitchFamily="34" charset="0"/>
              </a:rPr>
              <a:t>腦</a:t>
            </a:r>
            <a:r>
              <a:rPr kumimoji="0" lang="en-US" altLang="zh-TW" sz="2000" b="1" dirty="0">
                <a:latin typeface="Calibri" pitchFamily="34" charset="0"/>
              </a:rPr>
              <a:t>:</a:t>
            </a:r>
            <a:r>
              <a:rPr kumimoji="0" lang="zh-TW" altLang="en-US" sz="2000" b="1" dirty="0">
                <a:latin typeface="Calibri" pitchFamily="34" charset="0"/>
              </a:rPr>
              <a:t>時刻反思別人對自己的付出</a:t>
            </a:r>
          </a:p>
        </p:txBody>
      </p:sp>
      <p:sp>
        <p:nvSpPr>
          <p:cNvPr id="21" name="文字方塊 10"/>
          <p:cNvSpPr txBox="1">
            <a:spLocks noChangeArrowheads="1"/>
          </p:cNvSpPr>
          <p:nvPr/>
        </p:nvSpPr>
        <p:spPr bwMode="auto">
          <a:xfrm rot="-194990">
            <a:off x="5292437" y="4900907"/>
            <a:ext cx="3576330" cy="1323439"/>
          </a:xfrm>
          <a:prstGeom prst="rect">
            <a:avLst/>
          </a:prstGeom>
          <a:solidFill>
            <a:srgbClr val="0FF2FD">
              <a:alpha val="79999"/>
            </a:srgbClr>
          </a:solidFill>
          <a:ln w="9525">
            <a:noFill/>
            <a:miter lim="800000"/>
            <a:headEnd/>
            <a:tailEnd/>
          </a:ln>
        </p:spPr>
        <p:txBody>
          <a:bodyPr wrap="square">
            <a:spAutoFit/>
          </a:bodyPr>
          <a:lstStyle/>
          <a:p>
            <a:pPr algn="ctr"/>
            <a:r>
              <a:rPr kumimoji="0" lang="zh-TW" altLang="en-US" sz="4000" b="1" dirty="0">
                <a:latin typeface="Calibri" pitchFamily="34" charset="0"/>
              </a:rPr>
              <a:t>感恩行動日記</a:t>
            </a:r>
            <a:endParaRPr kumimoji="0" lang="en-US" altLang="zh-TW" sz="4000" b="1" dirty="0">
              <a:latin typeface="Calibri" pitchFamily="34" charset="0"/>
            </a:endParaRPr>
          </a:p>
          <a:p>
            <a:pPr algn="ctr"/>
            <a:r>
              <a:rPr kumimoji="0" lang="zh-TW" altLang="en-US" sz="4000" b="1" dirty="0">
                <a:latin typeface="Calibri" pitchFamily="34" charset="0"/>
              </a:rPr>
              <a:t>幫到你！</a:t>
            </a:r>
          </a:p>
        </p:txBody>
      </p:sp>
      <p:pic>
        <p:nvPicPr>
          <p:cNvPr id="53259" name="圖片 3" descr="cover.jpg"/>
          <p:cNvPicPr>
            <a:picLocks noChangeAspect="1"/>
          </p:cNvPicPr>
          <p:nvPr/>
        </p:nvPicPr>
        <p:blipFill>
          <a:blip r:embed="rId5" cstate="print"/>
          <a:srcRect/>
          <a:stretch>
            <a:fillRect/>
          </a:stretch>
        </p:blipFill>
        <p:spPr bwMode="auto">
          <a:xfrm rot="-299870">
            <a:off x="3456441" y="4330396"/>
            <a:ext cx="1754188" cy="2455863"/>
          </a:xfrm>
          <a:prstGeom prst="rect">
            <a:avLst/>
          </a:prstGeom>
          <a:noFill/>
          <a:ln w="9525">
            <a:noFill/>
            <a:miter lim="800000"/>
            <a:headEnd/>
            <a:tailEnd/>
          </a:ln>
        </p:spPr>
      </p:pic>
      <p:sp>
        <p:nvSpPr>
          <p:cNvPr id="12" name="標題 1"/>
          <p:cNvSpPr txBox="1">
            <a:spLocks/>
          </p:cNvSpPr>
          <p:nvPr/>
        </p:nvSpPr>
        <p:spPr>
          <a:xfrm rot="21360843">
            <a:off x="2976504" y="1355858"/>
            <a:ext cx="6149663" cy="727075"/>
          </a:xfrm>
          <a:prstGeom prst="rect">
            <a:avLst/>
          </a:prstGeom>
          <a:solidFill>
            <a:srgbClr val="FFFF00"/>
          </a:solidFill>
        </p:spPr>
        <p:txBody>
          <a:bodyPr/>
          <a:lstStyle/>
          <a:p>
            <a:pPr algn="ctr" fontAlgn="auto">
              <a:spcBef>
                <a:spcPts val="0"/>
              </a:spcBef>
              <a:spcAft>
                <a:spcPts val="0"/>
              </a:spcAft>
              <a:defRPr/>
            </a:pPr>
            <a:r>
              <a:rPr kumimoji="0" lang="en-US" altLang="zh-TW" sz="4000" b="1" dirty="0">
                <a:latin typeface="+mj-lt"/>
                <a:ea typeface="+mj-ea"/>
                <a:cs typeface="+mj-cs"/>
              </a:rPr>
              <a:t>Friendly</a:t>
            </a:r>
            <a:r>
              <a:rPr kumimoji="0" lang="zh-TW" altLang="en-US" sz="4000" b="1" dirty="0">
                <a:latin typeface="+mj-lt"/>
                <a:ea typeface="+mj-ea"/>
                <a:cs typeface="+mj-cs"/>
              </a:rPr>
              <a:t> </a:t>
            </a:r>
            <a:r>
              <a:rPr kumimoji="0" lang="en-US" altLang="zh-TW" sz="4000" b="1" dirty="0">
                <a:latin typeface="+mj-lt"/>
                <a:ea typeface="+mj-ea"/>
                <a:cs typeface="+mj-cs"/>
              </a:rPr>
              <a:t>Thankful</a:t>
            </a:r>
            <a:r>
              <a:rPr kumimoji="0" lang="zh-TW" altLang="en-US" sz="4000" b="1" dirty="0">
                <a:latin typeface="+mj-lt"/>
                <a:ea typeface="+mj-ea"/>
                <a:cs typeface="+mj-cs"/>
              </a:rPr>
              <a:t>小</a:t>
            </a:r>
            <a:r>
              <a:rPr kumimoji="0" lang="zh-TW" altLang="en-US" sz="4000" b="1" dirty="0" smtClean="0">
                <a:latin typeface="+mj-lt"/>
                <a:ea typeface="+mj-ea"/>
                <a:cs typeface="+mj-cs"/>
              </a:rPr>
              <a:t>貼士</a:t>
            </a:r>
            <a:endParaRPr kumimoji="0" lang="zh-TW" altLang="en-US" sz="4000" b="1" dirty="0">
              <a:latin typeface="+mj-lt"/>
              <a:ea typeface="+mj-ea"/>
              <a:cs typeface="+mj-cs"/>
            </a:endParaRPr>
          </a:p>
        </p:txBody>
      </p:sp>
    </p:spTree>
    <p:extLst>
      <p:ext uri="{BB962C8B-B14F-4D97-AF65-F5344CB8AC3E}">
        <p14:creationId xmlns:p14="http://schemas.microsoft.com/office/powerpoint/2010/main" val="3508165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1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4)">
                                      <p:cBhvr>
                                        <p:cTn id="12" dur="10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4)">
                                      <p:cBhvr>
                                        <p:cTn id="17" dur="1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1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0"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mytsang3\Pictures\publication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6329"/>
            <a:ext cx="4876800" cy="689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157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7" b="4741"/>
          <a:stretch/>
        </p:blipFill>
        <p:spPr bwMode="auto">
          <a:xfrm>
            <a:off x="0" y="-152400"/>
            <a:ext cx="915874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5037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8801"/>
            <a:ext cx="7772400" cy="1971650"/>
          </a:xfrm>
        </p:spPr>
        <p:txBody>
          <a:bodyPr/>
          <a:lstStyle/>
          <a:p>
            <a:r>
              <a:rPr lang="en-US" dirty="0" smtClean="0"/>
              <a:t>Email: scyckwok@cityu.edu.hk</a:t>
            </a:r>
            <a:endParaRPr lang="en-US" dirty="0"/>
          </a:p>
        </p:txBody>
      </p:sp>
      <p:sp>
        <p:nvSpPr>
          <p:cNvPr id="3" name="Subtitle 2"/>
          <p:cNvSpPr>
            <a:spLocks noGrp="1"/>
          </p:cNvSpPr>
          <p:nvPr>
            <p:ph type="subTitle" idx="1"/>
          </p:nvPr>
        </p:nvSpPr>
        <p:spPr>
          <a:xfrm>
            <a:off x="1371600" y="3284984"/>
            <a:ext cx="6400800" cy="2353816"/>
          </a:xfrm>
        </p:spPr>
        <p:txBody>
          <a:bodyPr>
            <a:normAutofit/>
          </a:bodyPr>
          <a:lstStyle/>
          <a:p>
            <a:r>
              <a:rPr lang="en-US" sz="4000" dirty="0" smtClean="0">
                <a:solidFill>
                  <a:schemeClr val="tx1"/>
                </a:solidFill>
              </a:rPr>
              <a:t>Office: Y7-310</a:t>
            </a:r>
            <a:endParaRPr lang="en-US" sz="4000" dirty="0">
              <a:solidFill>
                <a:schemeClr val="tx1"/>
              </a:solidFill>
            </a:endParaRPr>
          </a:p>
        </p:txBody>
      </p:sp>
    </p:spTree>
    <p:extLst>
      <p:ext uri="{BB962C8B-B14F-4D97-AF65-F5344CB8AC3E}">
        <p14:creationId xmlns:p14="http://schemas.microsoft.com/office/powerpoint/2010/main" val="121968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目標</a:t>
            </a:r>
            <a:endParaRPr lang="en-US" b="1" dirty="0"/>
          </a:p>
        </p:txBody>
      </p:sp>
      <p:sp>
        <p:nvSpPr>
          <p:cNvPr id="3" name="Content Placeholder 2"/>
          <p:cNvSpPr>
            <a:spLocks noGrp="1"/>
          </p:cNvSpPr>
          <p:nvPr>
            <p:ph idx="1"/>
          </p:nvPr>
        </p:nvSpPr>
        <p:spPr>
          <a:xfrm>
            <a:off x="467544" y="1556792"/>
            <a:ext cx="8229600" cy="4525963"/>
          </a:xfrm>
        </p:spPr>
        <p:txBody>
          <a:bodyPr>
            <a:normAutofit/>
          </a:bodyPr>
          <a:lstStyle/>
          <a:p>
            <a:r>
              <a:rPr lang="zh-CN" altLang="en-US" dirty="0" smtClean="0"/>
              <a:t>應用正向心理</a:t>
            </a:r>
            <a:r>
              <a:rPr lang="zh-CN" altLang="en-US" dirty="0"/>
              <a:t>學架構，</a:t>
            </a:r>
            <a:r>
              <a:rPr lang="zh-CN" altLang="en-US" dirty="0" smtClean="0"/>
              <a:t>發掘和培育學前兒童的性格優點，促進他們的整體發展</a:t>
            </a:r>
            <a:endParaRPr lang="en-US" dirty="0" smtClean="0"/>
          </a:p>
          <a:p>
            <a:pPr lvl="0"/>
            <a:r>
              <a:rPr lang="en-US" dirty="0" smtClean="0"/>
              <a:t> </a:t>
            </a:r>
            <a:r>
              <a:rPr lang="zh-CN" altLang="en-US" dirty="0" smtClean="0"/>
              <a:t>教導父母正向</a:t>
            </a:r>
            <a:r>
              <a:rPr lang="zh-CN" altLang="en-US" dirty="0"/>
              <a:t>管教方法</a:t>
            </a:r>
            <a:r>
              <a:rPr lang="zh-CN" altLang="en-US" dirty="0" smtClean="0"/>
              <a:t>，以建立和提升孩子的性格優點</a:t>
            </a:r>
            <a:endParaRPr lang="en-US" altLang="zh-CN" dirty="0" smtClean="0"/>
          </a:p>
          <a:p>
            <a:pPr lvl="0"/>
            <a:r>
              <a:rPr lang="zh-CN" altLang="en-US" dirty="0" smtClean="0"/>
              <a:t>推動學校</a:t>
            </a:r>
            <a:r>
              <a:rPr lang="zh-CN" altLang="en-US" dirty="0"/>
              <a:t>實踐正向</a:t>
            </a:r>
            <a:r>
              <a:rPr lang="zh-CN" altLang="en-US" dirty="0" smtClean="0"/>
              <a:t>教育，提供正向文化和環境以發掘和培育學前兒童的性格優點</a:t>
            </a:r>
            <a:endParaRPr lang="en-US" dirty="0"/>
          </a:p>
        </p:txBody>
      </p:sp>
    </p:spTree>
    <p:extLst>
      <p:ext uri="{BB962C8B-B14F-4D97-AF65-F5344CB8AC3E}">
        <p14:creationId xmlns:p14="http://schemas.microsoft.com/office/powerpoint/2010/main" val="1976578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2333</Words>
  <Application>Microsoft Office PowerPoint</Application>
  <PresentationFormat>如螢幕大小 (4:3)</PresentationFormat>
  <Paragraphs>529</Paragraphs>
  <Slides>83</Slides>
  <Notes>4</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83</vt:i4>
      </vt:variant>
    </vt:vector>
  </HeadingPairs>
  <TitlesOfParts>
    <vt:vector size="85" baseType="lpstr">
      <vt:lpstr>Office 佈景主題</vt:lpstr>
      <vt:lpstr>圖表</vt:lpstr>
      <vt:lpstr>應用正向心理學推動 學前兒童全人發展</vt:lpstr>
      <vt:lpstr>PowerPoint 簡報</vt:lpstr>
      <vt:lpstr>決定快樂的因素</vt:lpstr>
      <vt:lpstr>PowerPoint 簡報</vt:lpstr>
      <vt:lpstr>思維上的改變 –  由問題(Problems) 轉向個人力量 (strengths)  </vt:lpstr>
      <vt:lpstr>正向心理學 (Seligman,2000)</vt:lpstr>
      <vt:lpstr>『幸福』摩天輪</vt:lpstr>
      <vt:lpstr>目標</vt:lpstr>
      <vt:lpstr>目標</vt:lpstr>
      <vt:lpstr>PowerPoint 簡報</vt:lpstr>
      <vt:lpstr>PowerPoint 簡報</vt:lpstr>
      <vt:lpstr>  強項1：智慧與知識</vt:lpstr>
      <vt:lpstr>   強項2：勇氣</vt:lpstr>
      <vt:lpstr>   強項3：仁愛</vt:lpstr>
      <vt:lpstr>   強項4：節制 </vt:lpstr>
      <vt:lpstr>  強項5：靈性及超越</vt:lpstr>
      <vt:lpstr>   強項6：公義</vt:lpstr>
      <vt:lpstr>性格優點的結構</vt:lpstr>
      <vt:lpstr>PowerPoint 簡報</vt:lpstr>
      <vt:lpstr>計劃</vt:lpstr>
      <vt:lpstr>快樂幼苗培育計劃</vt:lpstr>
      <vt:lpstr>人口變數 – 學生</vt:lpstr>
      <vt:lpstr>人口變數 – 學生</vt:lpstr>
      <vt:lpstr>人口變數 – 父母</vt:lpstr>
      <vt:lpstr>人口變數 – 父母</vt:lpstr>
      <vt:lpstr>人口變數 – 父母</vt:lpstr>
      <vt:lpstr>正向心理小組</vt:lpstr>
      <vt:lpstr>量表</vt:lpstr>
      <vt:lpstr>創意</vt:lpstr>
      <vt:lpstr> 把橡皮圈演繹為創新的東西</vt:lpstr>
      <vt:lpstr>希望</vt:lpstr>
      <vt:lpstr>  訂立目標和增強動力</vt:lpstr>
      <vt:lpstr>愛與被愛</vt:lpstr>
      <vt:lpstr>         我手寫我心</vt:lpstr>
      <vt:lpstr>利他主義</vt:lpstr>
      <vt:lpstr>            互動戲劇</vt:lpstr>
      <vt:lpstr>勇敢</vt:lpstr>
      <vt:lpstr>        小勇士大挑戰</vt:lpstr>
      <vt:lpstr>誠實</vt:lpstr>
      <vt:lpstr>             誠實襟章</vt:lpstr>
      <vt:lpstr>寬恕</vt:lpstr>
      <vt:lpstr>   破碎之心的痊癒</vt:lpstr>
      <vt:lpstr>感恩</vt:lpstr>
      <vt:lpstr>      感恩貼紙</vt:lpstr>
      <vt:lpstr>Useful links</vt:lpstr>
      <vt:lpstr>處理效應: 二因數混合設計變異數分析結果</vt:lpstr>
      <vt:lpstr>處理效應: 二因數混合設計變異數分析結果</vt:lpstr>
      <vt:lpstr>處理x人口變數效應： 三因數混合設計變異數分析結果</vt:lpstr>
      <vt:lpstr>處理x人口變數效應： 三因數混合設計變異數分析結果</vt:lpstr>
      <vt:lpstr>處理x人口變數效應： 三因數混合設計變異數分析結果</vt:lpstr>
      <vt:lpstr>父母回饋</vt:lpstr>
      <vt:lpstr>教師回饋</vt:lpstr>
      <vt:lpstr>限制</vt:lpstr>
      <vt:lpstr>PowerPoint 簡報</vt:lpstr>
      <vt:lpstr>PowerPoint 簡報</vt:lpstr>
      <vt:lpstr>PowerPoint 簡報</vt:lpstr>
      <vt:lpstr>快樂果實</vt:lpstr>
      <vt:lpstr>PowerPoint 簡報</vt:lpstr>
      <vt:lpstr>PowerPoint 簡報</vt:lpstr>
      <vt:lpstr>PowerPoint 簡報</vt:lpstr>
      <vt:lpstr>PowerPoint 簡報</vt:lpstr>
      <vt:lpstr>PowerPoint 簡報</vt:lpstr>
      <vt:lpstr>小組內容</vt:lpstr>
      <vt:lpstr>勇氣精靈</vt:lpstr>
      <vt:lpstr>勇氣精靈</vt:lpstr>
      <vt:lpstr>焦慮怪獸</vt:lpstr>
      <vt:lpstr>PowerPoint 簡報</vt:lpstr>
      <vt:lpstr>PowerPoint 簡報</vt:lpstr>
      <vt:lpstr>絕招一: 留意焦慮怪獸蹤跡 秘技:當焦慮怪獸出現時，我們要時常留意自已的身體警告信號。並向親人或老師報告。</vt:lpstr>
      <vt:lpstr>絕招二:喚醒勇氣精靈使出勇氣， 阻止焦                  慮怪獸作惡</vt:lpstr>
      <vt:lpstr>建議: 當焦慮怪獸出現時， 我們可喚醒心中的勇氣精靈向自己說出鼓 勵性說話: 例如 </vt:lpstr>
      <vt:lpstr>絕招三:勇氣精靈問問我 秘技:當焦慮怪獸出現時，我們可以叫心中的勇氣精靈問問自已以下的問題，以減低焦慮怪獸威力</vt:lpstr>
      <vt:lpstr>絕招四:焦慮怪獸大變焦 秘技:不要把注意力放在焦慮怪戰身上。 建議:當焦慮怪獸出現時，我們可以做以下的事以分散注意力，例如:</vt:lpstr>
      <vt:lpstr>絕招五:勇氣精靈聰明金句 秘技:當焦慮怪獸出現時，我們可以召喚心中的勇氣精靈和自已說出正面說話或把聰明金包製成聰明卡，例如： </vt:lpstr>
      <vt:lpstr>PowerPoint 簡報</vt:lpstr>
      <vt:lpstr>PowerPoint 簡報</vt:lpstr>
      <vt:lpstr>遊戲講解 – 家庭時光之旅大冒險</vt:lpstr>
      <vt:lpstr>遊戲講解 – 安樂窩</vt:lpstr>
      <vt:lpstr>PowerPoint 簡報</vt:lpstr>
      <vt:lpstr>PowerPoint 簡報</vt:lpstr>
      <vt:lpstr>PowerPoint 簡報</vt:lpstr>
      <vt:lpstr>PowerPoint 簡報</vt:lpstr>
      <vt:lpstr>Email: scyckwok@cityu.edu.hk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dc:title>
  <dc:creator>Dr. KWOK LAI Yuk Ching Sylvia</dc:creator>
  <cp:lastModifiedBy>LEUNG, Yuen-ping</cp:lastModifiedBy>
  <cp:revision>107</cp:revision>
  <cp:lastPrinted>2015-03-06T01:52:10Z</cp:lastPrinted>
  <dcterms:created xsi:type="dcterms:W3CDTF">2014-01-07T06:57:48Z</dcterms:created>
  <dcterms:modified xsi:type="dcterms:W3CDTF">2015-03-30T03:25:12Z</dcterms:modified>
</cp:coreProperties>
</file>