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handoutMasterIdLst>
    <p:handoutMasterId r:id="rId60"/>
  </p:handoutMasterIdLst>
  <p:sldIdLst>
    <p:sldId id="256" r:id="rId2"/>
    <p:sldId id="257" r:id="rId3"/>
    <p:sldId id="258" r:id="rId4"/>
    <p:sldId id="301" r:id="rId5"/>
    <p:sldId id="259" r:id="rId6"/>
    <p:sldId id="260" r:id="rId7"/>
    <p:sldId id="261" r:id="rId8"/>
    <p:sldId id="262" r:id="rId9"/>
    <p:sldId id="263" r:id="rId10"/>
    <p:sldId id="304" r:id="rId11"/>
    <p:sldId id="264" r:id="rId12"/>
    <p:sldId id="305" r:id="rId13"/>
    <p:sldId id="265" r:id="rId14"/>
    <p:sldId id="318" r:id="rId15"/>
    <p:sldId id="319" r:id="rId16"/>
    <p:sldId id="321" r:id="rId17"/>
    <p:sldId id="266" r:id="rId18"/>
    <p:sldId id="267" r:id="rId19"/>
    <p:sldId id="268" r:id="rId20"/>
    <p:sldId id="310" r:id="rId21"/>
    <p:sldId id="269" r:id="rId22"/>
    <p:sldId id="270" r:id="rId23"/>
    <p:sldId id="323" r:id="rId24"/>
    <p:sldId id="324" r:id="rId25"/>
    <p:sldId id="271" r:id="rId26"/>
    <p:sldId id="272" r:id="rId27"/>
    <p:sldId id="273" r:id="rId28"/>
    <p:sldId id="274" r:id="rId29"/>
    <p:sldId id="275" r:id="rId30"/>
    <p:sldId id="325" r:id="rId31"/>
    <p:sldId id="276" r:id="rId32"/>
    <p:sldId id="277" r:id="rId33"/>
    <p:sldId id="278" r:id="rId34"/>
    <p:sldId id="280" r:id="rId35"/>
    <p:sldId id="279" r:id="rId36"/>
    <p:sldId id="306" r:id="rId37"/>
    <p:sldId id="307" r:id="rId38"/>
    <p:sldId id="308" r:id="rId39"/>
    <p:sldId id="309"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326" r:id="rId55"/>
    <p:sldId id="295" r:id="rId56"/>
    <p:sldId id="296" r:id="rId57"/>
    <p:sldId id="297" r:id="rId58"/>
  </p:sldIdLst>
  <p:sldSz cx="9144000" cy="6858000" type="screen4x3"/>
  <p:notesSz cx="6858000"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9D2160A8-6A0E-49D0-93F7-DC33572BD25E}" type="datetimeFigureOut">
              <a:rPr lang="zh-TW" altLang="en-US" smtClean="0"/>
              <a:t>2015/3/13</a:t>
            </a:fld>
            <a:endParaRPr lang="zh-TW" alt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0080200F-CE98-4B68-AC30-5957D964819D}" type="slidenum">
              <a:rPr lang="zh-TW" altLang="en-US" smtClean="0"/>
              <a:t>‹#›</a:t>
            </a:fld>
            <a:endParaRPr lang="zh-TW" altLang="en-US"/>
          </a:p>
        </p:txBody>
      </p:sp>
    </p:spTree>
    <p:extLst>
      <p:ext uri="{BB962C8B-B14F-4D97-AF65-F5344CB8AC3E}">
        <p14:creationId xmlns:p14="http://schemas.microsoft.com/office/powerpoint/2010/main" val="74507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61C1E903-CA02-47A1-A94E-04A292563B36}" type="datetimeFigureOut">
              <a:rPr lang="zh-TW" altLang="en-US" smtClean="0"/>
              <a:t>2015/3/13</a:t>
            </a:fld>
            <a:endParaRPr lang="zh-TW" altLang="en-US"/>
          </a:p>
        </p:txBody>
      </p:sp>
      <p:sp>
        <p:nvSpPr>
          <p:cNvPr id="4" name="投影片圖像版面配置區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a:defRPr sz="1200"/>
            </a:lvl1pPr>
          </a:lstStyle>
          <a:p>
            <a:fld id="{3565AFC4-F85A-4567-BDD8-A46820686460}" type="slidenum">
              <a:rPr lang="zh-TW" altLang="en-US" smtClean="0"/>
              <a:t>‹#›</a:t>
            </a:fld>
            <a:endParaRPr lang="zh-TW" altLang="en-US"/>
          </a:p>
        </p:txBody>
      </p:sp>
    </p:spTree>
    <p:extLst>
      <p:ext uri="{BB962C8B-B14F-4D97-AF65-F5344CB8AC3E}">
        <p14:creationId xmlns:p14="http://schemas.microsoft.com/office/powerpoint/2010/main" val="197634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58825" indent="-290513" eaLnBrk="0" hangingPunct="0">
              <a:spcBef>
                <a:spcPct val="30000"/>
              </a:spcBef>
              <a:defRPr kumimoji="1" sz="1200">
                <a:solidFill>
                  <a:schemeClr val="tx1"/>
                </a:solidFill>
                <a:latin typeface="Arial" pitchFamily="34" charset="0"/>
                <a:ea typeface="新細明體" pitchFamily="18" charset="-120"/>
              </a:defRPr>
            </a:lvl2pPr>
            <a:lvl3pPr marL="1166813" indent="-233363" eaLnBrk="0" hangingPunct="0">
              <a:spcBef>
                <a:spcPct val="30000"/>
              </a:spcBef>
              <a:defRPr kumimoji="1" sz="1200">
                <a:solidFill>
                  <a:schemeClr val="tx1"/>
                </a:solidFill>
                <a:latin typeface="Arial" pitchFamily="34" charset="0"/>
                <a:ea typeface="新細明體" pitchFamily="18" charset="-120"/>
              </a:defRPr>
            </a:lvl3pPr>
            <a:lvl4pPr marL="1635125" indent="-233363" eaLnBrk="0" hangingPunct="0">
              <a:spcBef>
                <a:spcPct val="30000"/>
              </a:spcBef>
              <a:defRPr kumimoji="1" sz="1200">
                <a:solidFill>
                  <a:schemeClr val="tx1"/>
                </a:solidFill>
                <a:latin typeface="Arial" pitchFamily="34" charset="0"/>
                <a:ea typeface="新細明體" pitchFamily="18" charset="-120"/>
              </a:defRPr>
            </a:lvl4pPr>
            <a:lvl5pPr marL="2101850" indent="-233363" eaLnBrk="0" hangingPunct="0">
              <a:spcBef>
                <a:spcPct val="30000"/>
              </a:spcBef>
              <a:defRPr kumimoji="1" sz="1200">
                <a:solidFill>
                  <a:schemeClr val="tx1"/>
                </a:solidFill>
                <a:latin typeface="Arial" pitchFamily="34" charset="0"/>
                <a:ea typeface="新細明體" pitchFamily="18" charset="-120"/>
              </a:defRPr>
            </a:lvl5pPr>
            <a:lvl6pPr marL="25590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162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734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9306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F1ED980-1452-47FA-AEC8-9FFEBA89F27B}" type="slidenum">
              <a:rPr lang="en-US" altLang="zh-TW" sz="1300" smtClean="0"/>
              <a:pPr eaLnBrk="1" hangingPunct="1">
                <a:spcBef>
                  <a:spcPct val="0"/>
                </a:spcBef>
              </a:pPr>
              <a:t>4</a:t>
            </a:fld>
            <a:endParaRPr lang="en-US" altLang="zh-TW" sz="13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58825" indent="-290513" eaLnBrk="0" hangingPunct="0">
              <a:spcBef>
                <a:spcPct val="30000"/>
              </a:spcBef>
              <a:defRPr kumimoji="1" sz="1200">
                <a:solidFill>
                  <a:schemeClr val="tx1"/>
                </a:solidFill>
                <a:latin typeface="Arial" pitchFamily="34" charset="0"/>
                <a:ea typeface="新細明體" pitchFamily="18" charset="-120"/>
              </a:defRPr>
            </a:lvl2pPr>
            <a:lvl3pPr marL="1166813" indent="-233363" eaLnBrk="0" hangingPunct="0">
              <a:spcBef>
                <a:spcPct val="30000"/>
              </a:spcBef>
              <a:defRPr kumimoji="1" sz="1200">
                <a:solidFill>
                  <a:schemeClr val="tx1"/>
                </a:solidFill>
                <a:latin typeface="Arial" pitchFamily="34" charset="0"/>
                <a:ea typeface="新細明體" pitchFamily="18" charset="-120"/>
              </a:defRPr>
            </a:lvl3pPr>
            <a:lvl4pPr marL="1635125" indent="-233363" eaLnBrk="0" hangingPunct="0">
              <a:spcBef>
                <a:spcPct val="30000"/>
              </a:spcBef>
              <a:defRPr kumimoji="1" sz="1200">
                <a:solidFill>
                  <a:schemeClr val="tx1"/>
                </a:solidFill>
                <a:latin typeface="Arial" pitchFamily="34" charset="0"/>
                <a:ea typeface="新細明體" pitchFamily="18" charset="-120"/>
              </a:defRPr>
            </a:lvl4pPr>
            <a:lvl5pPr marL="2101850" indent="-233363" eaLnBrk="0" hangingPunct="0">
              <a:spcBef>
                <a:spcPct val="30000"/>
              </a:spcBef>
              <a:defRPr kumimoji="1" sz="1200">
                <a:solidFill>
                  <a:schemeClr val="tx1"/>
                </a:solidFill>
                <a:latin typeface="Arial" pitchFamily="34" charset="0"/>
                <a:ea typeface="新細明體" pitchFamily="18" charset="-120"/>
              </a:defRPr>
            </a:lvl5pPr>
            <a:lvl6pPr marL="25590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162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734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9306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C376EC4D-CA12-475F-B4ED-BE5BF63F6F2D}" type="slidenum">
              <a:rPr lang="en-US" altLang="zh-TW" smtClean="0"/>
              <a:pPr eaLnBrk="1" hangingPunct="1">
                <a:spcBef>
                  <a:spcPct val="0"/>
                </a:spcBef>
              </a:pPr>
              <a:t>12</a:t>
            </a:fld>
            <a:endParaRPr lang="en-US" altLang="zh-TW"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58825" indent="-290513" eaLnBrk="0" hangingPunct="0">
              <a:spcBef>
                <a:spcPct val="30000"/>
              </a:spcBef>
              <a:defRPr kumimoji="1" sz="1200">
                <a:solidFill>
                  <a:schemeClr val="tx1"/>
                </a:solidFill>
                <a:latin typeface="Arial" pitchFamily="34" charset="0"/>
                <a:ea typeface="新細明體" pitchFamily="18" charset="-120"/>
              </a:defRPr>
            </a:lvl2pPr>
            <a:lvl3pPr marL="1166813" indent="-233363" eaLnBrk="0" hangingPunct="0">
              <a:spcBef>
                <a:spcPct val="30000"/>
              </a:spcBef>
              <a:defRPr kumimoji="1" sz="1200">
                <a:solidFill>
                  <a:schemeClr val="tx1"/>
                </a:solidFill>
                <a:latin typeface="Arial" pitchFamily="34" charset="0"/>
                <a:ea typeface="新細明體" pitchFamily="18" charset="-120"/>
              </a:defRPr>
            </a:lvl3pPr>
            <a:lvl4pPr marL="1635125" indent="-233363" eaLnBrk="0" hangingPunct="0">
              <a:spcBef>
                <a:spcPct val="30000"/>
              </a:spcBef>
              <a:defRPr kumimoji="1" sz="1200">
                <a:solidFill>
                  <a:schemeClr val="tx1"/>
                </a:solidFill>
                <a:latin typeface="Arial" pitchFamily="34" charset="0"/>
                <a:ea typeface="新細明體" pitchFamily="18" charset="-120"/>
              </a:defRPr>
            </a:lvl4pPr>
            <a:lvl5pPr marL="2101850" indent="-233363" eaLnBrk="0" hangingPunct="0">
              <a:spcBef>
                <a:spcPct val="30000"/>
              </a:spcBef>
              <a:defRPr kumimoji="1" sz="1200">
                <a:solidFill>
                  <a:schemeClr val="tx1"/>
                </a:solidFill>
                <a:latin typeface="Arial" pitchFamily="34" charset="0"/>
                <a:ea typeface="新細明體" pitchFamily="18" charset="-120"/>
              </a:defRPr>
            </a:lvl5pPr>
            <a:lvl6pPr marL="25590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162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734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9306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BF9DED8B-161F-4144-B02C-543E8FB61C65}" type="slidenum">
              <a:rPr lang="en-US" altLang="zh-TW" sz="1300" smtClean="0"/>
              <a:pPr eaLnBrk="1" hangingPunct="1">
                <a:spcBef>
                  <a:spcPct val="0"/>
                </a:spcBef>
              </a:pPr>
              <a:t>37</a:t>
            </a:fld>
            <a:endParaRPr lang="en-US" altLang="zh-TW" sz="13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58825" indent="-290513" eaLnBrk="0" hangingPunct="0">
              <a:spcBef>
                <a:spcPct val="30000"/>
              </a:spcBef>
              <a:defRPr kumimoji="1" sz="1200">
                <a:solidFill>
                  <a:schemeClr val="tx1"/>
                </a:solidFill>
                <a:latin typeface="Arial" pitchFamily="34" charset="0"/>
                <a:ea typeface="新細明體" pitchFamily="18" charset="-120"/>
              </a:defRPr>
            </a:lvl2pPr>
            <a:lvl3pPr marL="1166813" indent="-233363" eaLnBrk="0" hangingPunct="0">
              <a:spcBef>
                <a:spcPct val="30000"/>
              </a:spcBef>
              <a:defRPr kumimoji="1" sz="1200">
                <a:solidFill>
                  <a:schemeClr val="tx1"/>
                </a:solidFill>
                <a:latin typeface="Arial" pitchFamily="34" charset="0"/>
                <a:ea typeface="新細明體" pitchFamily="18" charset="-120"/>
              </a:defRPr>
            </a:lvl3pPr>
            <a:lvl4pPr marL="1635125" indent="-233363" eaLnBrk="0" hangingPunct="0">
              <a:spcBef>
                <a:spcPct val="30000"/>
              </a:spcBef>
              <a:defRPr kumimoji="1" sz="1200">
                <a:solidFill>
                  <a:schemeClr val="tx1"/>
                </a:solidFill>
                <a:latin typeface="Arial" pitchFamily="34" charset="0"/>
                <a:ea typeface="新細明體" pitchFamily="18" charset="-120"/>
              </a:defRPr>
            </a:lvl4pPr>
            <a:lvl5pPr marL="2101850" indent="-233363" eaLnBrk="0" hangingPunct="0">
              <a:spcBef>
                <a:spcPct val="30000"/>
              </a:spcBef>
              <a:defRPr kumimoji="1" sz="1200">
                <a:solidFill>
                  <a:schemeClr val="tx1"/>
                </a:solidFill>
                <a:latin typeface="Arial" pitchFamily="34" charset="0"/>
                <a:ea typeface="新細明體" pitchFamily="18" charset="-120"/>
              </a:defRPr>
            </a:lvl5pPr>
            <a:lvl6pPr marL="25590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162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734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9306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68970132-FA98-472D-A8B6-9CCA59ED7CE1}" type="slidenum">
              <a:rPr lang="en-US" altLang="zh-TW" sz="1300" smtClean="0"/>
              <a:pPr eaLnBrk="1" hangingPunct="1">
                <a:spcBef>
                  <a:spcPct val="0"/>
                </a:spcBef>
              </a:pPr>
              <a:t>38</a:t>
            </a:fld>
            <a:endParaRPr lang="en-US" altLang="zh-TW" sz="13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58825" indent="-290513" eaLnBrk="0" hangingPunct="0">
              <a:spcBef>
                <a:spcPct val="30000"/>
              </a:spcBef>
              <a:defRPr kumimoji="1" sz="1200">
                <a:solidFill>
                  <a:schemeClr val="tx1"/>
                </a:solidFill>
                <a:latin typeface="Arial" pitchFamily="34" charset="0"/>
                <a:ea typeface="新細明體" pitchFamily="18" charset="-120"/>
              </a:defRPr>
            </a:lvl2pPr>
            <a:lvl3pPr marL="1166813" indent="-233363" eaLnBrk="0" hangingPunct="0">
              <a:spcBef>
                <a:spcPct val="30000"/>
              </a:spcBef>
              <a:defRPr kumimoji="1" sz="1200">
                <a:solidFill>
                  <a:schemeClr val="tx1"/>
                </a:solidFill>
                <a:latin typeface="Arial" pitchFamily="34" charset="0"/>
                <a:ea typeface="新細明體" pitchFamily="18" charset="-120"/>
              </a:defRPr>
            </a:lvl3pPr>
            <a:lvl4pPr marL="1635125" indent="-233363" eaLnBrk="0" hangingPunct="0">
              <a:spcBef>
                <a:spcPct val="30000"/>
              </a:spcBef>
              <a:defRPr kumimoji="1" sz="1200">
                <a:solidFill>
                  <a:schemeClr val="tx1"/>
                </a:solidFill>
                <a:latin typeface="Arial" pitchFamily="34" charset="0"/>
                <a:ea typeface="新細明體" pitchFamily="18" charset="-120"/>
              </a:defRPr>
            </a:lvl4pPr>
            <a:lvl5pPr marL="2101850" indent="-233363" eaLnBrk="0" hangingPunct="0">
              <a:spcBef>
                <a:spcPct val="30000"/>
              </a:spcBef>
              <a:defRPr kumimoji="1" sz="1200">
                <a:solidFill>
                  <a:schemeClr val="tx1"/>
                </a:solidFill>
                <a:latin typeface="Arial" pitchFamily="34" charset="0"/>
                <a:ea typeface="新細明體" pitchFamily="18" charset="-120"/>
              </a:defRPr>
            </a:lvl5pPr>
            <a:lvl6pPr marL="25590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162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734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930650" indent="-2333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5914427-A471-43B3-84AF-D35C13F18063}" type="slidenum">
              <a:rPr lang="en-US" altLang="zh-TW" sz="1300" smtClean="0"/>
              <a:pPr eaLnBrk="1" hangingPunct="1">
                <a:spcBef>
                  <a:spcPct val="0"/>
                </a:spcBef>
              </a:pPr>
              <a:t>39</a:t>
            </a:fld>
            <a:endParaRPr lang="en-US" altLang="zh-TW" sz="13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3526905-23B8-460F-9D80-4FC4030CBCEF}" type="datetimeFigureOut">
              <a:rPr lang="zh-TW" altLang="en-US" smtClean="0"/>
              <a:t>2015/3/13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91475" y="6429375"/>
            <a:ext cx="876300" cy="292100"/>
          </a:xfrm>
        </p:spPr>
        <p:txBody>
          <a:bodyPr/>
          <a:lstStyle/>
          <a:p>
            <a:fld id="{A767C456-98DB-46FB-9C20-0252392285D3}" type="slidenum">
              <a:rPr lang="zh-TW" altLang="en-US" smtClean="0"/>
              <a:t>‹#›</a:t>
            </a:fld>
            <a:endParaRPr lang="zh-TW"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ltLang="zh-TW"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13526905-23B8-460F-9D80-4FC4030CBCEF}" type="datetimeFigureOut">
              <a:rPr lang="zh-TW" altLang="en-US" smtClean="0"/>
              <a:t>2015/3/13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767C456-98DB-46FB-9C20-0252392285D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13526905-23B8-460F-9D80-4FC4030CBCEF}" type="datetimeFigureOut">
              <a:rPr lang="zh-TW" altLang="en-US" smtClean="0"/>
              <a:t>2015/3/13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767C456-98DB-46FB-9C20-0252392285D3}"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828800"/>
            <a:ext cx="4038600" cy="4302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8800"/>
            <a:ext cx="4038600" cy="4302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49E8C958-CC15-419F-ADC8-00C570AB15BB}" type="slidenum">
              <a:rPr lang="en-US" altLang="zh-TW"/>
              <a:pPr>
                <a:defRPr/>
              </a:pPr>
              <a:t>‹#›</a:t>
            </a:fld>
            <a:endParaRPr lang="en-US" altLang="zh-TW"/>
          </a:p>
        </p:txBody>
      </p:sp>
    </p:spTree>
    <p:extLst>
      <p:ext uri="{BB962C8B-B14F-4D97-AF65-F5344CB8AC3E}">
        <p14:creationId xmlns:p14="http://schemas.microsoft.com/office/powerpoint/2010/main" val="252002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828800"/>
            <a:ext cx="8229600" cy="4302125"/>
          </a:xfrm>
        </p:spPr>
        <p:txBody>
          <a:bodyPr>
            <a:normAutofit/>
          </a:bodyPr>
          <a:lstStyle/>
          <a:p>
            <a:pPr lvl="0"/>
            <a:endParaRPr lang="zh-TW" altLang="en-US" noProof="0" smtClean="0"/>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80B70D03-1002-4329-9AFA-36F81F93C177}" type="slidenum">
              <a:rPr lang="en-US" altLang="zh-TW"/>
              <a:pPr>
                <a:defRPr/>
              </a:pPr>
              <a:t>‹#›</a:t>
            </a:fld>
            <a:endParaRPr lang="en-US" altLang="zh-TW"/>
          </a:p>
        </p:txBody>
      </p:sp>
    </p:spTree>
    <p:extLst>
      <p:ext uri="{BB962C8B-B14F-4D97-AF65-F5344CB8AC3E}">
        <p14:creationId xmlns:p14="http://schemas.microsoft.com/office/powerpoint/2010/main" val="11840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3526905-23B8-460F-9D80-4FC4030CBCEF}" type="datetimeFigureOut">
              <a:rPr lang="zh-TW" altLang="en-US" smtClean="0"/>
              <a:t>2015/3/13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ltLang="zh-TW"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3526905-23B8-460F-9D80-4FC4030CBCEF}" type="datetimeFigureOut">
              <a:rPr lang="zh-TW" altLang="en-US" smtClean="0"/>
              <a:t>2015/3/13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ltLang="zh-TW"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526905-23B8-460F-9D80-4FC4030CBCEF}" type="datetimeFigureOut">
              <a:rPr lang="zh-TW" altLang="en-US" smtClean="0"/>
              <a:t>2015/3/13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ltLang="zh-TW"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3526905-23B8-460F-9D80-4FC4030CBCEF}" type="datetimeFigureOut">
              <a:rPr lang="zh-TW" altLang="en-US" smtClean="0"/>
              <a:t>2015/3/13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ltLang="zh-TW"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3526905-23B8-460F-9D80-4FC4030CBCEF}" type="datetimeFigureOut">
              <a:rPr lang="zh-TW" altLang="en-US" smtClean="0"/>
              <a:t>2015/3/13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ltLang="zh-TW"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26905-23B8-460F-9D80-4FC4030CBCEF}" type="datetimeFigureOut">
              <a:rPr lang="zh-TW" altLang="en-US" smtClean="0"/>
              <a:t>2015/3/13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767C456-98DB-46FB-9C20-0252392285D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3526905-23B8-460F-9D80-4FC4030CBCEF}" type="datetimeFigureOut">
              <a:rPr lang="zh-TW" altLang="en-US" smtClean="0"/>
              <a:t>2015/3/13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ltLang="zh-TW"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3526905-23B8-460F-9D80-4FC4030CBCEF}" type="datetimeFigureOut">
              <a:rPr lang="zh-TW" altLang="en-US" smtClean="0"/>
              <a:t>2015/3/13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767C456-98DB-46FB-9C20-0252392285D3}" type="slidenum">
              <a:rPr lang="zh-TW" altLang="en-US" smtClean="0"/>
              <a:t>‹#›</a:t>
            </a:fld>
            <a:endParaRPr lang="zh-TW"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ltLang="zh-TW"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3526905-23B8-460F-9D80-4FC4030CBCEF}" type="datetimeFigureOut">
              <a:rPr lang="zh-TW" altLang="en-US" smtClean="0"/>
              <a:t>2015/3/13</a:t>
            </a:fld>
            <a:endParaRPr lang="zh-TW"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zh-TW"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767C456-98DB-46FB-9C20-0252392285D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9872" y="4077072"/>
            <a:ext cx="5120640" cy="1581150"/>
          </a:xfrm>
        </p:spPr>
        <p:txBody>
          <a:bodyPr>
            <a:normAutofit/>
          </a:bodyPr>
          <a:lstStyle/>
          <a:p>
            <a:pPr algn="ctr"/>
            <a:r>
              <a:rPr lang="zh-TW" altLang="en-US" dirty="0" smtClean="0"/>
              <a:t>胡少偉博士</a:t>
            </a:r>
            <a:endParaRPr lang="zh-TW" altLang="en-US" dirty="0"/>
          </a:p>
          <a:p>
            <a:pPr algn="ctr"/>
            <a:r>
              <a:rPr lang="zh-TW" altLang="en-US" dirty="0"/>
              <a:t>香港教育行政</a:t>
            </a:r>
            <a:r>
              <a:rPr lang="zh-TW" altLang="en-US" dirty="0" smtClean="0"/>
              <a:t>學會</a:t>
            </a:r>
            <a:endParaRPr lang="en-US" altLang="zh-TW" dirty="0" smtClean="0"/>
          </a:p>
          <a:p>
            <a:pPr algn="ctr"/>
            <a:r>
              <a:rPr lang="en-US" altLang="zh-TW" dirty="0" smtClean="0"/>
              <a:t>2015</a:t>
            </a:r>
            <a:r>
              <a:rPr lang="zh-TW" altLang="en-US" dirty="0" smtClean="0"/>
              <a:t>年</a:t>
            </a:r>
            <a:r>
              <a:rPr lang="en-US" altLang="zh-TW" dirty="0" smtClean="0"/>
              <a:t>3</a:t>
            </a:r>
            <a:r>
              <a:rPr lang="zh-TW" altLang="en-US" dirty="0" smtClean="0"/>
              <a:t>月</a:t>
            </a:r>
            <a:r>
              <a:rPr lang="en-US" altLang="zh-TW" dirty="0" smtClean="0"/>
              <a:t>21</a:t>
            </a:r>
            <a:r>
              <a:rPr lang="zh-TW" altLang="en-US" dirty="0" smtClean="0"/>
              <a:t>日</a:t>
            </a:r>
            <a:endParaRPr lang="zh-TW" altLang="en-US" dirty="0"/>
          </a:p>
        </p:txBody>
      </p:sp>
      <p:sp>
        <p:nvSpPr>
          <p:cNvPr id="2" name="Title 1"/>
          <p:cNvSpPr>
            <a:spLocks noGrp="1"/>
          </p:cNvSpPr>
          <p:nvPr>
            <p:ph type="title"/>
          </p:nvPr>
        </p:nvSpPr>
        <p:spPr>
          <a:xfrm>
            <a:off x="3419872" y="404664"/>
            <a:ext cx="5724128" cy="1584176"/>
          </a:xfrm>
        </p:spPr>
        <p:txBody>
          <a:bodyPr>
            <a:noAutofit/>
          </a:bodyPr>
          <a:lstStyle/>
          <a:p>
            <a:pPr algn="ctr"/>
            <a:r>
              <a:rPr lang="en-US" altLang="zh-TW" sz="3600" dirty="0"/>
              <a:t>2015</a:t>
            </a:r>
            <a:r>
              <a:rPr lang="zh-TW" altLang="en-US" sz="3600" dirty="0"/>
              <a:t>年教師專業交流月</a:t>
            </a:r>
            <a:br>
              <a:rPr lang="zh-TW" altLang="en-US" sz="3600" dirty="0"/>
            </a:br>
            <a:r>
              <a:rPr lang="zh-TW" altLang="en-US" sz="3600" dirty="0"/>
              <a:t>優質教育基金主辦</a:t>
            </a:r>
            <a:br>
              <a:rPr lang="zh-TW" altLang="en-US" sz="3600" dirty="0"/>
            </a:br>
            <a:r>
              <a:rPr lang="zh-TW" altLang="en-US" sz="3600" b="1" dirty="0">
                <a:solidFill>
                  <a:srgbClr val="0070C0"/>
                </a:solidFill>
              </a:rPr>
              <a:t>教育行政經驗的</a:t>
            </a:r>
            <a:r>
              <a:rPr lang="zh-TW" altLang="en-US" sz="3600" b="1" dirty="0" smtClean="0">
                <a:solidFill>
                  <a:srgbClr val="0070C0"/>
                </a:solidFill>
              </a:rPr>
              <a:t>分享</a:t>
            </a:r>
            <a:endParaRPr lang="zh-TW" altLang="en-US" sz="3600" b="1" dirty="0">
              <a:solidFill>
                <a:srgbClr val="0070C0"/>
              </a:solidFill>
            </a:endParaRPr>
          </a:p>
        </p:txBody>
      </p:sp>
      <p:sp>
        <p:nvSpPr>
          <p:cNvPr id="5" name="TextBox 4"/>
          <p:cNvSpPr txBox="1"/>
          <p:nvPr/>
        </p:nvSpPr>
        <p:spPr>
          <a:xfrm>
            <a:off x="3563888" y="2774745"/>
            <a:ext cx="5472608" cy="553998"/>
          </a:xfrm>
          <a:prstGeom prst="rect">
            <a:avLst/>
          </a:prstGeom>
          <a:noFill/>
        </p:spPr>
        <p:txBody>
          <a:bodyPr wrap="square" rtlCol="0">
            <a:spAutoFit/>
          </a:bodyPr>
          <a:lstStyle/>
          <a:p>
            <a:pPr algn="ctr"/>
            <a:r>
              <a:rPr lang="zh-TW" altLang="en-US" sz="3000" dirty="0"/>
              <a:t>香港學校質</a:t>
            </a:r>
            <a:r>
              <a:rPr lang="zh-TW" altLang="en-US" sz="3000" dirty="0" smtClean="0"/>
              <a:t>素評核的發展</a:t>
            </a:r>
            <a:endParaRPr lang="zh-TW" altLang="en-US" sz="3000" dirty="0"/>
          </a:p>
        </p:txBody>
      </p:sp>
    </p:spTree>
    <p:extLst>
      <p:ext uri="{BB962C8B-B14F-4D97-AF65-F5344CB8AC3E}">
        <p14:creationId xmlns:p14="http://schemas.microsoft.com/office/powerpoint/2010/main" val="221055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erf indicator concept map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6913562"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365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smtClean="0"/>
              <a:t>學校自評的工具</a:t>
            </a:r>
            <a:endParaRPr lang="zh-TW" altLang="en-US" sz="4000" b="1" dirty="0"/>
          </a:p>
        </p:txBody>
      </p:sp>
      <p:sp>
        <p:nvSpPr>
          <p:cNvPr id="3" name="Content Placeholder 2"/>
          <p:cNvSpPr>
            <a:spLocks noGrp="1"/>
          </p:cNvSpPr>
          <p:nvPr>
            <p:ph sz="quarter" idx="13"/>
          </p:nvPr>
        </p:nvSpPr>
        <p:spPr>
          <a:xfrm>
            <a:off x="274320" y="1700808"/>
            <a:ext cx="8595360" cy="4535400"/>
          </a:xfrm>
        </p:spPr>
        <p:txBody>
          <a:bodyPr>
            <a:normAutofit/>
          </a:bodyPr>
          <a:lstStyle/>
          <a:p>
            <a:pPr algn="just"/>
            <a:r>
              <a:rPr lang="zh-TW" altLang="en-US" sz="3000" dirty="0" smtClean="0">
                <a:solidFill>
                  <a:schemeClr val="tx1"/>
                </a:solidFill>
              </a:rPr>
              <a:t>學校在思考自評的安排時，可參考本地學者李子建、林永波和馬慶堂</a:t>
            </a:r>
            <a:r>
              <a:rPr lang="en-US" altLang="zh-TW" sz="3000" dirty="0" smtClean="0">
                <a:solidFill>
                  <a:schemeClr val="tx1"/>
                </a:solidFill>
              </a:rPr>
              <a:t>(</a:t>
            </a:r>
            <a:r>
              <a:rPr lang="en-US" altLang="zh-TW" sz="3000" dirty="0">
                <a:solidFill>
                  <a:schemeClr val="tx1"/>
                </a:solidFill>
              </a:rPr>
              <a:t>2002</a:t>
            </a:r>
            <a:r>
              <a:rPr lang="en-US" altLang="zh-TW" sz="3000" dirty="0" smtClean="0">
                <a:solidFill>
                  <a:schemeClr val="tx1"/>
                </a:solidFill>
              </a:rPr>
              <a:t>)</a:t>
            </a:r>
            <a:r>
              <a:rPr lang="zh-TW" altLang="en-US" sz="3000" dirty="0" smtClean="0">
                <a:solidFill>
                  <a:schemeClr val="tx1"/>
                </a:solidFill>
              </a:rPr>
              <a:t>提出自我評估三個核心問題：“我們的現況怎樣？我們怎樣可以知道？我們將會做甚麼？學校自我評估涉及教職員的參與，也要求訂立表現指標、記錄評估結果和跟進來年計畫，各校要按個別條件和狀況，逐步發展自我評估機制。”</a:t>
            </a:r>
            <a:endParaRPr lang="zh-TW" altLang="en-US" sz="3000" dirty="0">
              <a:solidFill>
                <a:schemeClr val="tx1"/>
              </a:solidFill>
            </a:endParaRPr>
          </a:p>
        </p:txBody>
      </p:sp>
    </p:spTree>
    <p:extLst>
      <p:ext uri="{BB962C8B-B14F-4D97-AF65-F5344CB8AC3E}">
        <p14:creationId xmlns:p14="http://schemas.microsoft.com/office/powerpoint/2010/main" val="386961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52400" y="304800"/>
            <a:ext cx="8686800" cy="6442075"/>
            <a:chOff x="96" y="192"/>
            <a:chExt cx="5472" cy="4058"/>
          </a:xfrm>
        </p:grpSpPr>
        <p:sp>
          <p:nvSpPr>
            <p:cNvPr id="22531" name="Rectangle 3"/>
            <p:cNvSpPr>
              <a:spLocks noChangeArrowheads="1"/>
            </p:cNvSpPr>
            <p:nvPr/>
          </p:nvSpPr>
          <p:spPr bwMode="auto">
            <a:xfrm>
              <a:off x="1488" y="192"/>
              <a:ext cx="2880" cy="576"/>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800" b="1">
                  <a:solidFill>
                    <a:schemeClr val="bg1"/>
                  </a:solidFill>
                  <a:latin typeface="Times New Roman" pitchFamily="18" charset="0"/>
                  <a:ea typeface="華康楷書體W5(P)"/>
                  <a:cs typeface="華康楷書體W5(P)"/>
                </a:rPr>
                <a:t>香港學校教育目標與</a:t>
              </a:r>
            </a:p>
            <a:p>
              <a:pPr algn="ctr" eaLnBrk="1" hangingPunct="1">
                <a:spcBef>
                  <a:spcPct val="0"/>
                </a:spcBef>
                <a:buClrTx/>
                <a:buSzTx/>
                <a:buFontTx/>
                <a:buNone/>
              </a:pPr>
              <a:r>
                <a:rPr lang="zh-TW" altLang="en-US" sz="1800" b="1">
                  <a:solidFill>
                    <a:schemeClr val="bg1"/>
                  </a:solidFill>
                  <a:latin typeface="Times New Roman" pitchFamily="18" charset="0"/>
                  <a:ea typeface="華康楷書體W5(P)"/>
                  <a:cs typeface="華康楷書體W5(P)"/>
                </a:rPr>
                <a:t>學校的辦學宗旨和目標</a:t>
              </a:r>
            </a:p>
          </p:txBody>
        </p:sp>
        <p:sp>
          <p:nvSpPr>
            <p:cNvPr id="22532" name="Oval 4"/>
            <p:cNvSpPr>
              <a:spLocks noChangeArrowheads="1"/>
            </p:cNvSpPr>
            <p:nvPr/>
          </p:nvSpPr>
          <p:spPr bwMode="auto">
            <a:xfrm>
              <a:off x="2448" y="2160"/>
              <a:ext cx="1152" cy="115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800" b="1">
                  <a:solidFill>
                    <a:schemeClr val="bg1"/>
                  </a:solidFill>
                  <a:latin typeface="Times New Roman" pitchFamily="18" charset="0"/>
                  <a:ea typeface="華康楷書體W5(P)"/>
                  <a:cs typeface="華康楷書體W5(P)"/>
                </a:rPr>
                <a:t>學校自我完善</a:t>
              </a:r>
            </a:p>
          </p:txBody>
        </p:sp>
        <p:sp>
          <p:nvSpPr>
            <p:cNvPr id="22533" name="Rectangle 5"/>
            <p:cNvSpPr>
              <a:spLocks noChangeArrowheads="1"/>
            </p:cNvSpPr>
            <p:nvPr/>
          </p:nvSpPr>
          <p:spPr bwMode="auto">
            <a:xfrm>
              <a:off x="4608" y="912"/>
              <a:ext cx="960" cy="624"/>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800" b="1" i="1">
                  <a:latin typeface="Times New Roman" pitchFamily="18" charset="0"/>
                  <a:ea typeface="華康楷書體W5(P)"/>
                  <a:cs typeface="華康楷書體W5(P)"/>
                </a:rPr>
                <a:t>學校發展</a:t>
              </a:r>
            </a:p>
            <a:p>
              <a:pPr algn="ctr" eaLnBrk="1" hangingPunct="1">
                <a:spcBef>
                  <a:spcPct val="0"/>
                </a:spcBef>
                <a:buClrTx/>
                <a:buSzTx/>
                <a:buFontTx/>
                <a:buNone/>
              </a:pPr>
              <a:r>
                <a:rPr lang="zh-TW" altLang="en-US" sz="1800" b="1" i="1">
                  <a:latin typeface="Times New Roman" pitchFamily="18" charset="0"/>
                  <a:ea typeface="華康楷書體W5(P)"/>
                  <a:cs typeface="華康楷書體W5(P)"/>
                </a:rPr>
                <a:t>計劃</a:t>
              </a:r>
            </a:p>
          </p:txBody>
        </p:sp>
        <p:sp>
          <p:nvSpPr>
            <p:cNvPr id="22534" name="Rectangle 6"/>
            <p:cNvSpPr>
              <a:spLocks noChangeArrowheads="1"/>
            </p:cNvSpPr>
            <p:nvPr/>
          </p:nvSpPr>
          <p:spPr bwMode="auto">
            <a:xfrm>
              <a:off x="4608" y="1632"/>
              <a:ext cx="960" cy="624"/>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2000" b="1" i="1">
                  <a:latin typeface="Times New Roman" pitchFamily="18" charset="0"/>
                  <a:ea typeface="華康楷書體W5(P)"/>
                  <a:cs typeface="華康楷書體W5(P)"/>
                </a:rPr>
                <a:t>表現指標</a:t>
              </a:r>
            </a:p>
          </p:txBody>
        </p:sp>
        <p:sp>
          <p:nvSpPr>
            <p:cNvPr id="22535" name="Text Box 7"/>
            <p:cNvSpPr txBox="1">
              <a:spLocks noChangeArrowheads="1"/>
            </p:cNvSpPr>
            <p:nvPr/>
          </p:nvSpPr>
          <p:spPr bwMode="auto">
            <a:xfrm>
              <a:off x="144" y="1776"/>
              <a:ext cx="135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800" b="1">
                  <a:latin typeface="Times New Roman" pitchFamily="18" charset="0"/>
                  <a:ea typeface="華康楷書體W5(P)"/>
                  <a:cs typeface="華康楷書體W5(P)"/>
                </a:rPr>
                <a:t>修訂長遠目標及訂定下年度目標</a:t>
              </a:r>
            </a:p>
          </p:txBody>
        </p:sp>
        <p:sp>
          <p:nvSpPr>
            <p:cNvPr id="22536" name="AutoShape 8"/>
            <p:cNvSpPr>
              <a:spLocks noChangeArrowheads="1"/>
            </p:cNvSpPr>
            <p:nvPr/>
          </p:nvSpPr>
          <p:spPr bwMode="auto">
            <a:xfrm>
              <a:off x="2400" y="1152"/>
              <a:ext cx="1392" cy="816"/>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endParaRPr lang="en-US" altLang="zh-TW" sz="1400" b="1">
                <a:latin typeface="Times New Roman" pitchFamily="18" charset="0"/>
                <a:ea typeface="華康楷書體W5(P)"/>
                <a:cs typeface="華康楷書體W5(P)"/>
              </a:endParaRPr>
            </a:p>
            <a:p>
              <a:pPr algn="ctr" eaLnBrk="1" hangingPunct="1">
                <a:spcBef>
                  <a:spcPct val="0"/>
                </a:spcBef>
                <a:buClrTx/>
                <a:buSzTx/>
                <a:buFontTx/>
                <a:buNone/>
              </a:pPr>
              <a:endParaRPr lang="en-US" altLang="zh-TW" sz="1400" b="1">
                <a:latin typeface="Times New Roman" pitchFamily="18" charset="0"/>
                <a:ea typeface="華康楷書體W5(P)"/>
                <a:cs typeface="華康楷書體W5(P)"/>
              </a:endParaRPr>
            </a:p>
            <a:p>
              <a:pPr algn="ctr" eaLnBrk="1" hangingPunct="1">
                <a:spcBef>
                  <a:spcPct val="0"/>
                </a:spcBef>
                <a:buClrTx/>
                <a:buSzTx/>
                <a:buFontTx/>
                <a:buNone/>
              </a:pPr>
              <a:endParaRPr lang="en-US" altLang="zh-TW" sz="1800">
                <a:latin typeface="Times New Roman" pitchFamily="18" charset="0"/>
                <a:ea typeface="華康楷書體W5(P)"/>
                <a:cs typeface="華康楷書體W5(P)"/>
              </a:endParaRPr>
            </a:p>
          </p:txBody>
        </p:sp>
        <p:sp>
          <p:nvSpPr>
            <p:cNvPr id="22537" name="Text Box 9"/>
            <p:cNvSpPr txBox="1">
              <a:spLocks noChangeArrowheads="1"/>
            </p:cNvSpPr>
            <p:nvPr/>
          </p:nvSpPr>
          <p:spPr bwMode="auto">
            <a:xfrm>
              <a:off x="2499" y="1420"/>
              <a:ext cx="10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800" b="1">
                  <a:latin typeface="Times New Roman" pitchFamily="18" charset="0"/>
                  <a:ea typeface="華康楷書體W5(P)"/>
                  <a:cs typeface="華康楷書體W5(P)"/>
                </a:rPr>
                <a:t>策劃</a:t>
              </a:r>
              <a:r>
                <a:rPr lang="en-US" altLang="zh-TW" sz="1800" b="1">
                  <a:latin typeface="Times New Roman" pitchFamily="18" charset="0"/>
                  <a:ea typeface="華康楷書體W5(P)"/>
                  <a:cs typeface="華康楷書體W5(P)"/>
                </a:rPr>
                <a:t>:</a:t>
              </a:r>
              <a:r>
                <a:rPr lang="zh-TW" altLang="en-US" sz="1800" b="1">
                  <a:latin typeface="Times New Roman" pitchFamily="18" charset="0"/>
                  <a:ea typeface="華康楷書體W5(P)"/>
                  <a:cs typeface="華康楷書體W5(P)"/>
                </a:rPr>
                <a:t>長遠目標</a:t>
              </a:r>
            </a:p>
            <a:p>
              <a:pPr algn="ctr" eaLnBrk="1" hangingPunct="1">
                <a:spcBef>
                  <a:spcPct val="0"/>
                </a:spcBef>
                <a:buClrTx/>
                <a:buSzTx/>
                <a:buFontTx/>
                <a:buNone/>
              </a:pPr>
              <a:r>
                <a:rPr lang="zh-TW" altLang="en-US" sz="1800" b="1">
                  <a:latin typeface="Times New Roman" pitchFamily="18" charset="0"/>
                  <a:ea typeface="華康楷書體W5(P)"/>
                  <a:cs typeface="華康楷書體W5(P)"/>
                </a:rPr>
                <a:t>及周年目標</a:t>
              </a:r>
            </a:p>
          </p:txBody>
        </p:sp>
        <p:sp>
          <p:nvSpPr>
            <p:cNvPr id="22538" name="Line 10"/>
            <p:cNvSpPr>
              <a:spLocks noChangeShapeType="1"/>
            </p:cNvSpPr>
            <p:nvPr/>
          </p:nvSpPr>
          <p:spPr bwMode="auto">
            <a:xfrm>
              <a:off x="4024" y="1728"/>
              <a:ext cx="392" cy="98"/>
            </a:xfrm>
            <a:prstGeom prst="line">
              <a:avLst/>
            </a:prstGeom>
            <a:noFill/>
            <a:ln w="76200">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endParaRPr lang="zh-TW" altLang="en-US"/>
            </a:p>
          </p:txBody>
        </p:sp>
        <p:sp>
          <p:nvSpPr>
            <p:cNvPr id="22539" name="Line 11"/>
            <p:cNvSpPr>
              <a:spLocks noChangeShapeType="1"/>
            </p:cNvSpPr>
            <p:nvPr/>
          </p:nvSpPr>
          <p:spPr bwMode="auto">
            <a:xfrm flipV="1">
              <a:off x="4032" y="1248"/>
              <a:ext cx="394" cy="96"/>
            </a:xfrm>
            <a:prstGeom prst="line">
              <a:avLst/>
            </a:prstGeom>
            <a:noFill/>
            <a:ln w="76200">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endParaRPr lang="zh-TW" altLang="en-US"/>
            </a:p>
          </p:txBody>
        </p:sp>
        <p:sp>
          <p:nvSpPr>
            <p:cNvPr id="22540" name="AutoShape 12"/>
            <p:cNvSpPr>
              <a:spLocks noChangeArrowheads="1"/>
            </p:cNvSpPr>
            <p:nvPr/>
          </p:nvSpPr>
          <p:spPr bwMode="auto">
            <a:xfrm>
              <a:off x="3888" y="2880"/>
              <a:ext cx="1392" cy="816"/>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endParaRPr lang="en-US" altLang="zh-TW" sz="1400" b="1">
                <a:latin typeface="Times New Roman" pitchFamily="18" charset="0"/>
                <a:ea typeface="華康楷書體W5(P)"/>
                <a:cs typeface="華康楷書體W5(P)"/>
              </a:endParaRPr>
            </a:p>
            <a:p>
              <a:pPr algn="ctr" eaLnBrk="1" hangingPunct="1">
                <a:spcBef>
                  <a:spcPct val="0"/>
                </a:spcBef>
                <a:buClrTx/>
                <a:buSzTx/>
                <a:buFontTx/>
                <a:buNone/>
              </a:pPr>
              <a:endParaRPr lang="en-US" altLang="zh-TW" sz="1400" b="1">
                <a:latin typeface="Times New Roman" pitchFamily="18" charset="0"/>
                <a:ea typeface="華康楷書體W5(P)"/>
                <a:cs typeface="華康楷書體W5(P)"/>
              </a:endParaRPr>
            </a:p>
            <a:p>
              <a:pPr algn="ctr" eaLnBrk="1" hangingPunct="1">
                <a:spcBef>
                  <a:spcPct val="0"/>
                </a:spcBef>
                <a:buClrTx/>
                <a:buSzTx/>
                <a:buFontTx/>
                <a:buNone/>
              </a:pPr>
              <a:endParaRPr lang="en-US" altLang="zh-TW" sz="1800">
                <a:latin typeface="Times New Roman" pitchFamily="18" charset="0"/>
                <a:ea typeface="華康楷書體W5(P)"/>
                <a:cs typeface="華康楷書體W5(P)"/>
              </a:endParaRPr>
            </a:p>
          </p:txBody>
        </p:sp>
        <p:sp>
          <p:nvSpPr>
            <p:cNvPr id="22541" name="Text Box 13"/>
            <p:cNvSpPr txBox="1">
              <a:spLocks noChangeArrowheads="1"/>
            </p:cNvSpPr>
            <p:nvPr/>
          </p:nvSpPr>
          <p:spPr bwMode="auto">
            <a:xfrm>
              <a:off x="3993" y="3206"/>
              <a:ext cx="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2000" b="1">
                  <a:latin typeface="Times New Roman" pitchFamily="18" charset="0"/>
                  <a:ea typeface="華康楷書體W5(P)"/>
                  <a:cs typeface="華康楷書體W5(P)"/>
                </a:rPr>
                <a:t>推行及監管</a:t>
              </a:r>
            </a:p>
          </p:txBody>
        </p:sp>
        <p:sp>
          <p:nvSpPr>
            <p:cNvPr id="22542" name="AutoShape 14"/>
            <p:cNvSpPr>
              <a:spLocks noChangeArrowheads="1"/>
            </p:cNvSpPr>
            <p:nvPr/>
          </p:nvSpPr>
          <p:spPr bwMode="auto">
            <a:xfrm>
              <a:off x="816" y="2880"/>
              <a:ext cx="1392" cy="816"/>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endParaRPr lang="en-US" altLang="zh-TW" sz="1400" b="1">
                <a:latin typeface="Times New Roman" pitchFamily="18" charset="0"/>
                <a:ea typeface="華康楷書體W5(P)"/>
                <a:cs typeface="華康楷書體W5(P)"/>
              </a:endParaRPr>
            </a:p>
            <a:p>
              <a:pPr algn="ctr" eaLnBrk="1" hangingPunct="1">
                <a:spcBef>
                  <a:spcPct val="0"/>
                </a:spcBef>
                <a:buClrTx/>
                <a:buSzTx/>
                <a:buFontTx/>
                <a:buNone/>
              </a:pPr>
              <a:endParaRPr lang="en-US" altLang="zh-TW" sz="1400" b="1">
                <a:latin typeface="Times New Roman" pitchFamily="18" charset="0"/>
                <a:ea typeface="華康楷書體W5(P)"/>
                <a:cs typeface="華康楷書體W5(P)"/>
              </a:endParaRPr>
            </a:p>
            <a:p>
              <a:pPr algn="ctr" eaLnBrk="1" hangingPunct="1">
                <a:spcBef>
                  <a:spcPct val="0"/>
                </a:spcBef>
                <a:buClrTx/>
                <a:buSzTx/>
                <a:buFontTx/>
                <a:buNone/>
              </a:pPr>
              <a:endParaRPr lang="en-US" altLang="zh-TW" sz="1800">
                <a:latin typeface="Times New Roman" pitchFamily="18" charset="0"/>
                <a:ea typeface="華康楷書體W5(P)"/>
                <a:cs typeface="華康楷書體W5(P)"/>
              </a:endParaRPr>
            </a:p>
          </p:txBody>
        </p:sp>
        <p:sp>
          <p:nvSpPr>
            <p:cNvPr id="22543" name="Text Box 15"/>
            <p:cNvSpPr txBox="1">
              <a:spLocks noChangeArrowheads="1"/>
            </p:cNvSpPr>
            <p:nvPr/>
          </p:nvSpPr>
          <p:spPr bwMode="auto">
            <a:xfrm>
              <a:off x="1020" y="3221"/>
              <a:ext cx="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2000" b="1">
                  <a:latin typeface="Times New Roman" pitchFamily="18" charset="0"/>
                  <a:ea typeface="華康楷書體W5(P)"/>
                  <a:cs typeface="華康楷書體W5(P)"/>
                </a:rPr>
                <a:t>自我評估</a:t>
              </a:r>
            </a:p>
          </p:txBody>
        </p:sp>
        <p:sp>
          <p:nvSpPr>
            <p:cNvPr id="22544" name="Rectangle 16"/>
            <p:cNvSpPr>
              <a:spLocks noChangeArrowheads="1"/>
            </p:cNvSpPr>
            <p:nvPr/>
          </p:nvSpPr>
          <p:spPr bwMode="auto">
            <a:xfrm>
              <a:off x="96" y="3840"/>
              <a:ext cx="960" cy="24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500" b="1" i="1">
                  <a:latin typeface="Times New Roman" pitchFamily="18" charset="0"/>
                  <a:ea typeface="華康楷書體W5(P)"/>
                  <a:cs typeface="華康楷書體W5(P)"/>
                </a:rPr>
                <a:t>周年報告</a:t>
              </a:r>
            </a:p>
          </p:txBody>
        </p:sp>
        <p:grpSp>
          <p:nvGrpSpPr>
            <p:cNvPr id="22545" name="Group 17"/>
            <p:cNvGrpSpPr>
              <a:grpSpLocks/>
            </p:cNvGrpSpPr>
            <p:nvPr/>
          </p:nvGrpSpPr>
          <p:grpSpPr bwMode="auto">
            <a:xfrm>
              <a:off x="3936" y="1824"/>
              <a:ext cx="567" cy="945"/>
              <a:chOff x="3936" y="1824"/>
              <a:chExt cx="567" cy="945"/>
            </a:xfrm>
          </p:grpSpPr>
          <p:sp>
            <p:nvSpPr>
              <p:cNvPr id="22554" name="Freeform 18"/>
              <p:cNvSpPr>
                <a:spLocks/>
              </p:cNvSpPr>
              <p:nvPr/>
            </p:nvSpPr>
            <p:spPr bwMode="auto">
              <a:xfrm rot="-5009707">
                <a:off x="3954" y="2220"/>
                <a:ext cx="666" cy="432"/>
              </a:xfrm>
              <a:custGeom>
                <a:avLst/>
                <a:gdLst>
                  <a:gd name="T0" fmla="*/ 2147483647 w 272"/>
                  <a:gd name="T1" fmla="*/ 2147483647 h 244"/>
                  <a:gd name="T2" fmla="*/ 2147483647 w 272"/>
                  <a:gd name="T3" fmla="*/ 2147483647 h 244"/>
                  <a:gd name="T4" fmla="*/ 2147483647 w 272"/>
                  <a:gd name="T5" fmla="*/ 2147483647 h 244"/>
                  <a:gd name="T6" fmla="*/ 2147483647 w 272"/>
                  <a:gd name="T7" fmla="*/ 2147483647 h 244"/>
                  <a:gd name="T8" fmla="*/ 2147483647 w 272"/>
                  <a:gd name="T9" fmla="*/ 2147483647 h 244"/>
                  <a:gd name="T10" fmla="*/ 2147483647 w 272"/>
                  <a:gd name="T11" fmla="*/ 2147483647 h 244"/>
                  <a:gd name="T12" fmla="*/ 2147483647 w 272"/>
                  <a:gd name="T13" fmla="*/ 2147483647 h 244"/>
                  <a:gd name="T14" fmla="*/ 2147483647 w 272"/>
                  <a:gd name="T15" fmla="*/ 2147483647 h 244"/>
                  <a:gd name="T16" fmla="*/ 2147483647 w 272"/>
                  <a:gd name="T17" fmla="*/ 2147483647 h 244"/>
                  <a:gd name="T18" fmla="*/ 2147483647 w 272"/>
                  <a:gd name="T19" fmla="*/ 2147483647 h 244"/>
                  <a:gd name="T20" fmla="*/ 2147483647 w 272"/>
                  <a:gd name="T21" fmla="*/ 2147483647 h 244"/>
                  <a:gd name="T22" fmla="*/ 2147483647 w 272"/>
                  <a:gd name="T23" fmla="*/ 2147483647 h 244"/>
                  <a:gd name="T24" fmla="*/ 2147483647 w 272"/>
                  <a:gd name="T25" fmla="*/ 2147483647 h 244"/>
                  <a:gd name="T26" fmla="*/ 2147483647 w 272"/>
                  <a:gd name="T27" fmla="*/ 2147483647 h 244"/>
                  <a:gd name="T28" fmla="*/ 2147483647 w 272"/>
                  <a:gd name="T29" fmla="*/ 2147483647 h 244"/>
                  <a:gd name="T30" fmla="*/ 2147483647 w 272"/>
                  <a:gd name="T31" fmla="*/ 2147483647 h 244"/>
                  <a:gd name="T32" fmla="*/ 2147483647 w 272"/>
                  <a:gd name="T33" fmla="*/ 2147483647 h 244"/>
                  <a:gd name="T34" fmla="*/ 2147483647 w 272"/>
                  <a:gd name="T35" fmla="*/ 2147483647 h 244"/>
                  <a:gd name="T36" fmla="*/ 0 w 272"/>
                  <a:gd name="T37" fmla="*/ 2147483647 h 244"/>
                  <a:gd name="T38" fmla="*/ 2147483647 w 272"/>
                  <a:gd name="T39" fmla="*/ 0 h 244"/>
                  <a:gd name="T40" fmla="*/ 2147483647 w 272"/>
                  <a:gd name="T41" fmla="*/ 2147483647 h 244"/>
                  <a:gd name="T42" fmla="*/ 2147483647 w 272"/>
                  <a:gd name="T43" fmla="*/ 2147483647 h 244"/>
                  <a:gd name="T44" fmla="*/ 2147483647 w 272"/>
                  <a:gd name="T45" fmla="*/ 2147483647 h 244"/>
                  <a:gd name="T46" fmla="*/ 2147483647 w 272"/>
                  <a:gd name="T47" fmla="*/ 2147483647 h 244"/>
                  <a:gd name="T48" fmla="*/ 2147483647 w 272"/>
                  <a:gd name="T49" fmla="*/ 2147483647 h 244"/>
                  <a:gd name="T50" fmla="*/ 2147483647 w 272"/>
                  <a:gd name="T51" fmla="*/ 2147483647 h 244"/>
                  <a:gd name="T52" fmla="*/ 2147483647 w 272"/>
                  <a:gd name="T53" fmla="*/ 2147483647 h 244"/>
                  <a:gd name="T54" fmla="*/ 2147483647 w 272"/>
                  <a:gd name="T55" fmla="*/ 2147483647 h 244"/>
                  <a:gd name="T56" fmla="*/ 2147483647 w 272"/>
                  <a:gd name="T57" fmla="*/ 2147483647 h 244"/>
                  <a:gd name="T58" fmla="*/ 2147483647 w 272"/>
                  <a:gd name="T59" fmla="*/ 2147483647 h 244"/>
                  <a:gd name="T60" fmla="*/ 2147483647 w 272"/>
                  <a:gd name="T61" fmla="*/ 2147483647 h 244"/>
                  <a:gd name="T62" fmla="*/ 2147483647 w 272"/>
                  <a:gd name="T63" fmla="*/ 2147483647 h 244"/>
                  <a:gd name="T64" fmla="*/ 2147483647 w 272"/>
                  <a:gd name="T65" fmla="*/ 2147483647 h 244"/>
                  <a:gd name="T66" fmla="*/ 2147483647 w 272"/>
                  <a:gd name="T67" fmla="*/ 2147483647 h 244"/>
                  <a:gd name="T68" fmla="*/ 2147483647 w 272"/>
                  <a:gd name="T69" fmla="*/ 2147483647 h 244"/>
                  <a:gd name="T70" fmla="*/ 2147483647 w 272"/>
                  <a:gd name="T71" fmla="*/ 2113211348 h 244"/>
                  <a:gd name="T72" fmla="*/ 2147483647 w 272"/>
                  <a:gd name="T73" fmla="*/ 1989191917 h 244"/>
                  <a:gd name="T74" fmla="*/ 2147483647 w 272"/>
                  <a:gd name="T75" fmla="*/ 1972805370 h 244"/>
                  <a:gd name="T76" fmla="*/ 2147483647 w 272"/>
                  <a:gd name="T77" fmla="*/ 1972805370 h 244"/>
                  <a:gd name="T78" fmla="*/ 2147483647 w 272"/>
                  <a:gd name="T79" fmla="*/ 1751136812 h 244"/>
                  <a:gd name="T80" fmla="*/ 2147483647 w 272"/>
                  <a:gd name="T81" fmla="*/ 2147483647 h 244"/>
                  <a:gd name="T82" fmla="*/ 2147483647 w 272"/>
                  <a:gd name="T83" fmla="*/ 2147483647 h 2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44"/>
                  <a:gd name="T128" fmla="*/ 272 w 272"/>
                  <a:gd name="T129" fmla="*/ 244 h 2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44">
                    <a:moveTo>
                      <a:pt x="218" y="152"/>
                    </a:moveTo>
                    <a:lnTo>
                      <a:pt x="217" y="152"/>
                    </a:lnTo>
                    <a:lnTo>
                      <a:pt x="215" y="152"/>
                    </a:lnTo>
                    <a:lnTo>
                      <a:pt x="211" y="154"/>
                    </a:lnTo>
                    <a:lnTo>
                      <a:pt x="207" y="156"/>
                    </a:lnTo>
                    <a:lnTo>
                      <a:pt x="201" y="158"/>
                    </a:lnTo>
                    <a:lnTo>
                      <a:pt x="194" y="160"/>
                    </a:lnTo>
                    <a:lnTo>
                      <a:pt x="184" y="162"/>
                    </a:lnTo>
                    <a:lnTo>
                      <a:pt x="177" y="166"/>
                    </a:lnTo>
                    <a:lnTo>
                      <a:pt x="171" y="166"/>
                    </a:lnTo>
                    <a:lnTo>
                      <a:pt x="167" y="166"/>
                    </a:lnTo>
                    <a:lnTo>
                      <a:pt x="161" y="166"/>
                    </a:lnTo>
                    <a:lnTo>
                      <a:pt x="160" y="168"/>
                    </a:lnTo>
                    <a:lnTo>
                      <a:pt x="152" y="166"/>
                    </a:lnTo>
                    <a:lnTo>
                      <a:pt x="148" y="166"/>
                    </a:lnTo>
                    <a:lnTo>
                      <a:pt x="141" y="160"/>
                    </a:lnTo>
                    <a:lnTo>
                      <a:pt x="141" y="158"/>
                    </a:lnTo>
                    <a:lnTo>
                      <a:pt x="133" y="244"/>
                    </a:lnTo>
                    <a:lnTo>
                      <a:pt x="0" y="129"/>
                    </a:lnTo>
                    <a:lnTo>
                      <a:pt x="106" y="0"/>
                    </a:lnTo>
                    <a:lnTo>
                      <a:pt x="125" y="82"/>
                    </a:lnTo>
                    <a:lnTo>
                      <a:pt x="131" y="84"/>
                    </a:lnTo>
                    <a:lnTo>
                      <a:pt x="137" y="86"/>
                    </a:lnTo>
                    <a:lnTo>
                      <a:pt x="144" y="88"/>
                    </a:lnTo>
                    <a:lnTo>
                      <a:pt x="148" y="90"/>
                    </a:lnTo>
                    <a:lnTo>
                      <a:pt x="154" y="90"/>
                    </a:lnTo>
                    <a:lnTo>
                      <a:pt x="160" y="91"/>
                    </a:lnTo>
                    <a:lnTo>
                      <a:pt x="165" y="93"/>
                    </a:lnTo>
                    <a:lnTo>
                      <a:pt x="173" y="95"/>
                    </a:lnTo>
                    <a:lnTo>
                      <a:pt x="184" y="97"/>
                    </a:lnTo>
                    <a:lnTo>
                      <a:pt x="192" y="95"/>
                    </a:lnTo>
                    <a:lnTo>
                      <a:pt x="201" y="91"/>
                    </a:lnTo>
                    <a:lnTo>
                      <a:pt x="209" y="88"/>
                    </a:lnTo>
                    <a:lnTo>
                      <a:pt x="218" y="82"/>
                    </a:lnTo>
                    <a:lnTo>
                      <a:pt x="224" y="76"/>
                    </a:lnTo>
                    <a:lnTo>
                      <a:pt x="230" y="72"/>
                    </a:lnTo>
                    <a:lnTo>
                      <a:pt x="234" y="71"/>
                    </a:lnTo>
                    <a:lnTo>
                      <a:pt x="236" y="71"/>
                    </a:lnTo>
                    <a:lnTo>
                      <a:pt x="272" y="63"/>
                    </a:lnTo>
                    <a:lnTo>
                      <a:pt x="218" y="152"/>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555" name="Freeform 19"/>
              <p:cNvSpPr>
                <a:spLocks/>
              </p:cNvSpPr>
              <p:nvPr/>
            </p:nvSpPr>
            <p:spPr bwMode="auto">
              <a:xfrm rot="-1580511">
                <a:off x="3936" y="1824"/>
                <a:ext cx="318" cy="673"/>
              </a:xfrm>
              <a:custGeom>
                <a:avLst/>
                <a:gdLst>
                  <a:gd name="T0" fmla="*/ 0 w 173"/>
                  <a:gd name="T1" fmla="*/ 2147483647 h 355"/>
                  <a:gd name="T2" fmla="*/ 606814008 w 173"/>
                  <a:gd name="T3" fmla="*/ 2147483647 h 355"/>
                  <a:gd name="T4" fmla="*/ 1115414921 w 173"/>
                  <a:gd name="T5" fmla="*/ 2147483647 h 355"/>
                  <a:gd name="T6" fmla="*/ 1952513976 w 173"/>
                  <a:gd name="T7" fmla="*/ 2147483647 h 355"/>
                  <a:gd name="T8" fmla="*/ 2147483647 w 173"/>
                  <a:gd name="T9" fmla="*/ 2147483647 h 355"/>
                  <a:gd name="T10" fmla="*/ 2147483647 w 173"/>
                  <a:gd name="T11" fmla="*/ 2147483647 h 355"/>
                  <a:gd name="T12" fmla="*/ 2147483647 w 173"/>
                  <a:gd name="T13" fmla="*/ 2147483647 h 355"/>
                  <a:gd name="T14" fmla="*/ 2147483647 w 173"/>
                  <a:gd name="T15" fmla="*/ 2147483647 h 355"/>
                  <a:gd name="T16" fmla="*/ 2147483647 w 173"/>
                  <a:gd name="T17" fmla="*/ 2147483647 h 355"/>
                  <a:gd name="T18" fmla="*/ 2147483647 w 173"/>
                  <a:gd name="T19" fmla="*/ 2147483647 h 355"/>
                  <a:gd name="T20" fmla="*/ 2147483647 w 173"/>
                  <a:gd name="T21" fmla="*/ 2147483647 h 355"/>
                  <a:gd name="T22" fmla="*/ 2147483647 w 173"/>
                  <a:gd name="T23" fmla="*/ 2147483647 h 355"/>
                  <a:gd name="T24" fmla="*/ 2147483647 w 173"/>
                  <a:gd name="T25" fmla="*/ 2147483647 h 355"/>
                  <a:gd name="T26" fmla="*/ 2147483647 w 173"/>
                  <a:gd name="T27" fmla="*/ 2147483647 h 355"/>
                  <a:gd name="T28" fmla="*/ 2147483647 w 173"/>
                  <a:gd name="T29" fmla="*/ 2147483647 h 355"/>
                  <a:gd name="T30" fmla="*/ 2147483647 w 173"/>
                  <a:gd name="T31" fmla="*/ 2147483647 h 355"/>
                  <a:gd name="T32" fmla="*/ 2147483647 w 173"/>
                  <a:gd name="T33" fmla="*/ 2147483647 h 355"/>
                  <a:gd name="T34" fmla="*/ 2147483647 w 173"/>
                  <a:gd name="T35" fmla="*/ 2147483647 h 355"/>
                  <a:gd name="T36" fmla="*/ 2147483647 w 173"/>
                  <a:gd name="T37" fmla="*/ 2147483647 h 355"/>
                  <a:gd name="T38" fmla="*/ 2147483647 w 173"/>
                  <a:gd name="T39" fmla="*/ 2147483647 h 355"/>
                  <a:gd name="T40" fmla="*/ 2147483647 w 173"/>
                  <a:gd name="T41" fmla="*/ 2147483647 h 355"/>
                  <a:gd name="T42" fmla="*/ 2147483647 w 173"/>
                  <a:gd name="T43" fmla="*/ 2147483647 h 355"/>
                  <a:gd name="T44" fmla="*/ 2147483647 w 173"/>
                  <a:gd name="T45" fmla="*/ 2147483647 h 355"/>
                  <a:gd name="T46" fmla="*/ 2147483647 w 173"/>
                  <a:gd name="T47" fmla="*/ 2147483647 h 355"/>
                  <a:gd name="T48" fmla="*/ 2147483647 w 173"/>
                  <a:gd name="T49" fmla="*/ 2147483647 h 355"/>
                  <a:gd name="T50" fmla="*/ 2147483647 w 173"/>
                  <a:gd name="T51" fmla="*/ 2147483647 h 355"/>
                  <a:gd name="T52" fmla="*/ 2147483647 w 173"/>
                  <a:gd name="T53" fmla="*/ 2147483647 h 355"/>
                  <a:gd name="T54" fmla="*/ 2147483647 w 173"/>
                  <a:gd name="T55" fmla="*/ 2147483647 h 355"/>
                  <a:gd name="T56" fmla="*/ 2147483647 w 173"/>
                  <a:gd name="T57" fmla="*/ 2147483647 h 355"/>
                  <a:gd name="T58" fmla="*/ 2147483647 w 173"/>
                  <a:gd name="T59" fmla="*/ 2147483647 h 355"/>
                  <a:gd name="T60" fmla="*/ 2147483647 w 173"/>
                  <a:gd name="T61" fmla="*/ 2147483647 h 355"/>
                  <a:gd name="T62" fmla="*/ 2147483647 w 173"/>
                  <a:gd name="T63" fmla="*/ 2147483647 h 355"/>
                  <a:gd name="T64" fmla="*/ 2147483647 w 173"/>
                  <a:gd name="T65" fmla="*/ 2147483647 h 355"/>
                  <a:gd name="T66" fmla="*/ 2147483647 w 173"/>
                  <a:gd name="T67" fmla="*/ 2147483647 h 355"/>
                  <a:gd name="T68" fmla="*/ 2147483647 w 173"/>
                  <a:gd name="T69" fmla="*/ 2147483647 h 355"/>
                  <a:gd name="T70" fmla="*/ 2147483647 w 173"/>
                  <a:gd name="T71" fmla="*/ 2147483647 h 355"/>
                  <a:gd name="T72" fmla="*/ 2147483647 w 173"/>
                  <a:gd name="T73" fmla="*/ 2147483647 h 355"/>
                  <a:gd name="T74" fmla="*/ 2147483647 w 173"/>
                  <a:gd name="T75" fmla="*/ 2147483647 h 355"/>
                  <a:gd name="T76" fmla="*/ 2147483647 w 173"/>
                  <a:gd name="T77" fmla="*/ 2147483647 h 355"/>
                  <a:gd name="T78" fmla="*/ 2147483647 w 173"/>
                  <a:gd name="T79" fmla="*/ 2147483647 h 355"/>
                  <a:gd name="T80" fmla="*/ 2147483647 w 173"/>
                  <a:gd name="T81" fmla="*/ 2147483647 h 355"/>
                  <a:gd name="T82" fmla="*/ 2147483647 w 173"/>
                  <a:gd name="T83" fmla="*/ 1938607970 h 355"/>
                  <a:gd name="T84" fmla="*/ 2147483647 w 173"/>
                  <a:gd name="T85" fmla="*/ 464895080 h 355"/>
                  <a:gd name="T86" fmla="*/ 2147483647 w 173"/>
                  <a:gd name="T87" fmla="*/ 0 h 3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355"/>
                  <a:gd name="T134" fmla="*/ 173 w 173"/>
                  <a:gd name="T135" fmla="*/ 355 h 3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355">
                    <a:moveTo>
                      <a:pt x="89" y="0"/>
                    </a:moveTo>
                    <a:lnTo>
                      <a:pt x="0" y="89"/>
                    </a:lnTo>
                    <a:lnTo>
                      <a:pt x="2" y="89"/>
                    </a:lnTo>
                    <a:lnTo>
                      <a:pt x="7" y="97"/>
                    </a:lnTo>
                    <a:lnTo>
                      <a:pt x="9" y="100"/>
                    </a:lnTo>
                    <a:lnTo>
                      <a:pt x="13" y="108"/>
                    </a:lnTo>
                    <a:lnTo>
                      <a:pt x="17" y="114"/>
                    </a:lnTo>
                    <a:lnTo>
                      <a:pt x="23" y="121"/>
                    </a:lnTo>
                    <a:lnTo>
                      <a:pt x="26" y="127"/>
                    </a:lnTo>
                    <a:lnTo>
                      <a:pt x="32" y="137"/>
                    </a:lnTo>
                    <a:lnTo>
                      <a:pt x="36" y="144"/>
                    </a:lnTo>
                    <a:lnTo>
                      <a:pt x="42" y="154"/>
                    </a:lnTo>
                    <a:lnTo>
                      <a:pt x="47" y="161"/>
                    </a:lnTo>
                    <a:lnTo>
                      <a:pt x="51" y="173"/>
                    </a:lnTo>
                    <a:lnTo>
                      <a:pt x="55" y="180"/>
                    </a:lnTo>
                    <a:lnTo>
                      <a:pt x="59" y="192"/>
                    </a:lnTo>
                    <a:lnTo>
                      <a:pt x="61" y="199"/>
                    </a:lnTo>
                    <a:lnTo>
                      <a:pt x="64" y="209"/>
                    </a:lnTo>
                    <a:lnTo>
                      <a:pt x="66" y="216"/>
                    </a:lnTo>
                    <a:lnTo>
                      <a:pt x="70" y="226"/>
                    </a:lnTo>
                    <a:lnTo>
                      <a:pt x="72" y="232"/>
                    </a:lnTo>
                    <a:lnTo>
                      <a:pt x="74" y="239"/>
                    </a:lnTo>
                    <a:lnTo>
                      <a:pt x="76" y="245"/>
                    </a:lnTo>
                    <a:lnTo>
                      <a:pt x="76" y="251"/>
                    </a:lnTo>
                    <a:lnTo>
                      <a:pt x="78" y="260"/>
                    </a:lnTo>
                    <a:lnTo>
                      <a:pt x="80" y="268"/>
                    </a:lnTo>
                    <a:lnTo>
                      <a:pt x="80" y="272"/>
                    </a:lnTo>
                    <a:lnTo>
                      <a:pt x="82" y="274"/>
                    </a:lnTo>
                    <a:lnTo>
                      <a:pt x="64" y="355"/>
                    </a:lnTo>
                    <a:lnTo>
                      <a:pt x="64" y="353"/>
                    </a:lnTo>
                    <a:lnTo>
                      <a:pt x="66" y="351"/>
                    </a:lnTo>
                    <a:lnTo>
                      <a:pt x="70" y="348"/>
                    </a:lnTo>
                    <a:lnTo>
                      <a:pt x="76" y="344"/>
                    </a:lnTo>
                    <a:lnTo>
                      <a:pt x="83" y="338"/>
                    </a:lnTo>
                    <a:lnTo>
                      <a:pt x="91" y="332"/>
                    </a:lnTo>
                    <a:lnTo>
                      <a:pt x="101" y="325"/>
                    </a:lnTo>
                    <a:lnTo>
                      <a:pt x="108" y="317"/>
                    </a:lnTo>
                    <a:lnTo>
                      <a:pt x="118" y="306"/>
                    </a:lnTo>
                    <a:lnTo>
                      <a:pt x="127" y="298"/>
                    </a:lnTo>
                    <a:lnTo>
                      <a:pt x="131" y="293"/>
                    </a:lnTo>
                    <a:lnTo>
                      <a:pt x="135" y="287"/>
                    </a:lnTo>
                    <a:lnTo>
                      <a:pt x="139" y="281"/>
                    </a:lnTo>
                    <a:lnTo>
                      <a:pt x="142" y="275"/>
                    </a:lnTo>
                    <a:lnTo>
                      <a:pt x="146" y="272"/>
                    </a:lnTo>
                    <a:lnTo>
                      <a:pt x="150" y="266"/>
                    </a:lnTo>
                    <a:lnTo>
                      <a:pt x="154" y="260"/>
                    </a:lnTo>
                    <a:lnTo>
                      <a:pt x="158" y="254"/>
                    </a:lnTo>
                    <a:lnTo>
                      <a:pt x="159" y="247"/>
                    </a:lnTo>
                    <a:lnTo>
                      <a:pt x="163" y="241"/>
                    </a:lnTo>
                    <a:lnTo>
                      <a:pt x="163" y="237"/>
                    </a:lnTo>
                    <a:lnTo>
                      <a:pt x="167" y="232"/>
                    </a:lnTo>
                    <a:lnTo>
                      <a:pt x="167" y="224"/>
                    </a:lnTo>
                    <a:lnTo>
                      <a:pt x="169" y="218"/>
                    </a:lnTo>
                    <a:lnTo>
                      <a:pt x="169" y="213"/>
                    </a:lnTo>
                    <a:lnTo>
                      <a:pt x="171" y="207"/>
                    </a:lnTo>
                    <a:lnTo>
                      <a:pt x="171" y="201"/>
                    </a:lnTo>
                    <a:lnTo>
                      <a:pt x="171" y="196"/>
                    </a:lnTo>
                    <a:lnTo>
                      <a:pt x="171" y="190"/>
                    </a:lnTo>
                    <a:lnTo>
                      <a:pt x="173" y="186"/>
                    </a:lnTo>
                    <a:lnTo>
                      <a:pt x="171" y="180"/>
                    </a:lnTo>
                    <a:lnTo>
                      <a:pt x="171" y="175"/>
                    </a:lnTo>
                    <a:lnTo>
                      <a:pt x="169" y="171"/>
                    </a:lnTo>
                    <a:lnTo>
                      <a:pt x="169" y="165"/>
                    </a:lnTo>
                    <a:lnTo>
                      <a:pt x="167" y="156"/>
                    </a:lnTo>
                    <a:lnTo>
                      <a:pt x="165" y="148"/>
                    </a:lnTo>
                    <a:lnTo>
                      <a:pt x="161" y="138"/>
                    </a:lnTo>
                    <a:lnTo>
                      <a:pt x="158" y="129"/>
                    </a:lnTo>
                    <a:lnTo>
                      <a:pt x="152" y="121"/>
                    </a:lnTo>
                    <a:lnTo>
                      <a:pt x="148" y="114"/>
                    </a:lnTo>
                    <a:lnTo>
                      <a:pt x="142" y="104"/>
                    </a:lnTo>
                    <a:lnTo>
                      <a:pt x="139" y="97"/>
                    </a:lnTo>
                    <a:lnTo>
                      <a:pt x="135" y="89"/>
                    </a:lnTo>
                    <a:lnTo>
                      <a:pt x="131" y="81"/>
                    </a:lnTo>
                    <a:lnTo>
                      <a:pt x="125" y="72"/>
                    </a:lnTo>
                    <a:lnTo>
                      <a:pt x="121" y="62"/>
                    </a:lnTo>
                    <a:lnTo>
                      <a:pt x="116" y="55"/>
                    </a:lnTo>
                    <a:lnTo>
                      <a:pt x="112" y="49"/>
                    </a:lnTo>
                    <a:lnTo>
                      <a:pt x="108" y="40"/>
                    </a:lnTo>
                    <a:lnTo>
                      <a:pt x="106" y="34"/>
                    </a:lnTo>
                    <a:lnTo>
                      <a:pt x="102" y="28"/>
                    </a:lnTo>
                    <a:lnTo>
                      <a:pt x="101" y="22"/>
                    </a:lnTo>
                    <a:lnTo>
                      <a:pt x="97" y="17"/>
                    </a:lnTo>
                    <a:lnTo>
                      <a:pt x="95" y="13"/>
                    </a:lnTo>
                    <a:lnTo>
                      <a:pt x="93" y="9"/>
                    </a:lnTo>
                    <a:lnTo>
                      <a:pt x="91" y="5"/>
                    </a:lnTo>
                    <a:lnTo>
                      <a:pt x="89" y="2"/>
                    </a:lnTo>
                    <a:lnTo>
                      <a:pt x="89"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22546" name="Group 20"/>
            <p:cNvGrpSpPr>
              <a:grpSpLocks/>
            </p:cNvGrpSpPr>
            <p:nvPr/>
          </p:nvGrpSpPr>
          <p:grpSpPr bwMode="auto">
            <a:xfrm>
              <a:off x="2352" y="3792"/>
              <a:ext cx="1377" cy="458"/>
              <a:chOff x="2352" y="3792"/>
              <a:chExt cx="1377" cy="458"/>
            </a:xfrm>
          </p:grpSpPr>
          <p:sp>
            <p:nvSpPr>
              <p:cNvPr id="22552" name="Freeform 21"/>
              <p:cNvSpPr>
                <a:spLocks/>
              </p:cNvSpPr>
              <p:nvPr/>
            </p:nvSpPr>
            <p:spPr bwMode="auto">
              <a:xfrm rot="1602349">
                <a:off x="2352" y="3792"/>
                <a:ext cx="912" cy="458"/>
              </a:xfrm>
              <a:custGeom>
                <a:avLst/>
                <a:gdLst>
                  <a:gd name="T0" fmla="*/ 2147483647 w 272"/>
                  <a:gd name="T1" fmla="*/ 2147483647 h 244"/>
                  <a:gd name="T2" fmla="*/ 2147483647 w 272"/>
                  <a:gd name="T3" fmla="*/ 2147483647 h 244"/>
                  <a:gd name="T4" fmla="*/ 2147483647 w 272"/>
                  <a:gd name="T5" fmla="*/ 2147483647 h 244"/>
                  <a:gd name="T6" fmla="*/ 2147483647 w 272"/>
                  <a:gd name="T7" fmla="*/ 2147483647 h 244"/>
                  <a:gd name="T8" fmla="*/ 2147483647 w 272"/>
                  <a:gd name="T9" fmla="*/ 2147483647 h 244"/>
                  <a:gd name="T10" fmla="*/ 2147483647 w 272"/>
                  <a:gd name="T11" fmla="*/ 2147483647 h 244"/>
                  <a:gd name="T12" fmla="*/ 2147483647 w 272"/>
                  <a:gd name="T13" fmla="*/ 2147483647 h 244"/>
                  <a:gd name="T14" fmla="*/ 2147483647 w 272"/>
                  <a:gd name="T15" fmla="*/ 2147483647 h 244"/>
                  <a:gd name="T16" fmla="*/ 2147483647 w 272"/>
                  <a:gd name="T17" fmla="*/ 2147483647 h 244"/>
                  <a:gd name="T18" fmla="*/ 2147483647 w 272"/>
                  <a:gd name="T19" fmla="*/ 2147483647 h 244"/>
                  <a:gd name="T20" fmla="*/ 2147483647 w 272"/>
                  <a:gd name="T21" fmla="*/ 2147483647 h 244"/>
                  <a:gd name="T22" fmla="*/ 2147483647 w 272"/>
                  <a:gd name="T23" fmla="*/ 2147483647 h 244"/>
                  <a:gd name="T24" fmla="*/ 2147483647 w 272"/>
                  <a:gd name="T25" fmla="*/ 2147483647 h 244"/>
                  <a:gd name="T26" fmla="*/ 2147483647 w 272"/>
                  <a:gd name="T27" fmla="*/ 2147483647 h 244"/>
                  <a:gd name="T28" fmla="*/ 2147483647 w 272"/>
                  <a:gd name="T29" fmla="*/ 2147483647 h 244"/>
                  <a:gd name="T30" fmla="*/ 2147483647 w 272"/>
                  <a:gd name="T31" fmla="*/ 2147483647 h 244"/>
                  <a:gd name="T32" fmla="*/ 2147483647 w 272"/>
                  <a:gd name="T33" fmla="*/ 2147483647 h 244"/>
                  <a:gd name="T34" fmla="*/ 2147483647 w 272"/>
                  <a:gd name="T35" fmla="*/ 2147483647 h 244"/>
                  <a:gd name="T36" fmla="*/ 0 w 272"/>
                  <a:gd name="T37" fmla="*/ 2147483647 h 244"/>
                  <a:gd name="T38" fmla="*/ 2147483647 w 272"/>
                  <a:gd name="T39" fmla="*/ 0 h 244"/>
                  <a:gd name="T40" fmla="*/ 2147483647 w 272"/>
                  <a:gd name="T41" fmla="*/ 2147483647 h 244"/>
                  <a:gd name="T42" fmla="*/ 2147483647 w 272"/>
                  <a:gd name="T43" fmla="*/ 2147483647 h 244"/>
                  <a:gd name="T44" fmla="*/ 2147483647 w 272"/>
                  <a:gd name="T45" fmla="*/ 2147483647 h 244"/>
                  <a:gd name="T46" fmla="*/ 2147483647 w 272"/>
                  <a:gd name="T47" fmla="*/ 2147483647 h 244"/>
                  <a:gd name="T48" fmla="*/ 2147483647 w 272"/>
                  <a:gd name="T49" fmla="*/ 2147483647 h 244"/>
                  <a:gd name="T50" fmla="*/ 2147483647 w 272"/>
                  <a:gd name="T51" fmla="*/ 2147483647 h 244"/>
                  <a:gd name="T52" fmla="*/ 2147483647 w 272"/>
                  <a:gd name="T53" fmla="*/ 2147483647 h 244"/>
                  <a:gd name="T54" fmla="*/ 2147483647 w 272"/>
                  <a:gd name="T55" fmla="*/ 2147483647 h 244"/>
                  <a:gd name="T56" fmla="*/ 2147483647 w 272"/>
                  <a:gd name="T57" fmla="*/ 2147483647 h 244"/>
                  <a:gd name="T58" fmla="*/ 2147483647 w 272"/>
                  <a:gd name="T59" fmla="*/ 2147483647 h 244"/>
                  <a:gd name="T60" fmla="*/ 2147483647 w 272"/>
                  <a:gd name="T61" fmla="*/ 2147483647 h 244"/>
                  <a:gd name="T62" fmla="*/ 2147483647 w 272"/>
                  <a:gd name="T63" fmla="*/ 2147483647 h 244"/>
                  <a:gd name="T64" fmla="*/ 2147483647 w 272"/>
                  <a:gd name="T65" fmla="*/ 2147483647 h 244"/>
                  <a:gd name="T66" fmla="*/ 2147483647 w 272"/>
                  <a:gd name="T67" fmla="*/ 2147483647 h 244"/>
                  <a:gd name="T68" fmla="*/ 2147483647 w 272"/>
                  <a:gd name="T69" fmla="*/ 2147483647 h 244"/>
                  <a:gd name="T70" fmla="*/ 2147483647 w 272"/>
                  <a:gd name="T71" fmla="*/ 2147483647 h 244"/>
                  <a:gd name="T72" fmla="*/ 2147483647 w 272"/>
                  <a:gd name="T73" fmla="*/ 2147483647 h 244"/>
                  <a:gd name="T74" fmla="*/ 2147483647 w 272"/>
                  <a:gd name="T75" fmla="*/ 2147483647 h 244"/>
                  <a:gd name="T76" fmla="*/ 2147483647 w 272"/>
                  <a:gd name="T77" fmla="*/ 2147483647 h 244"/>
                  <a:gd name="T78" fmla="*/ 2147483647 w 272"/>
                  <a:gd name="T79" fmla="*/ 2147483647 h 244"/>
                  <a:gd name="T80" fmla="*/ 2147483647 w 272"/>
                  <a:gd name="T81" fmla="*/ 2147483647 h 244"/>
                  <a:gd name="T82" fmla="*/ 2147483647 w 272"/>
                  <a:gd name="T83" fmla="*/ 2147483647 h 2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44"/>
                  <a:gd name="T128" fmla="*/ 272 w 272"/>
                  <a:gd name="T129" fmla="*/ 244 h 2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44">
                    <a:moveTo>
                      <a:pt x="218" y="152"/>
                    </a:moveTo>
                    <a:lnTo>
                      <a:pt x="217" y="152"/>
                    </a:lnTo>
                    <a:lnTo>
                      <a:pt x="215" y="152"/>
                    </a:lnTo>
                    <a:lnTo>
                      <a:pt x="211" y="154"/>
                    </a:lnTo>
                    <a:lnTo>
                      <a:pt x="207" y="156"/>
                    </a:lnTo>
                    <a:lnTo>
                      <a:pt x="201" y="158"/>
                    </a:lnTo>
                    <a:lnTo>
                      <a:pt x="194" y="160"/>
                    </a:lnTo>
                    <a:lnTo>
                      <a:pt x="184" y="162"/>
                    </a:lnTo>
                    <a:lnTo>
                      <a:pt x="177" y="166"/>
                    </a:lnTo>
                    <a:lnTo>
                      <a:pt x="171" y="166"/>
                    </a:lnTo>
                    <a:lnTo>
                      <a:pt x="167" y="166"/>
                    </a:lnTo>
                    <a:lnTo>
                      <a:pt x="161" y="166"/>
                    </a:lnTo>
                    <a:lnTo>
                      <a:pt x="160" y="168"/>
                    </a:lnTo>
                    <a:lnTo>
                      <a:pt x="152" y="166"/>
                    </a:lnTo>
                    <a:lnTo>
                      <a:pt x="148" y="166"/>
                    </a:lnTo>
                    <a:lnTo>
                      <a:pt x="141" y="160"/>
                    </a:lnTo>
                    <a:lnTo>
                      <a:pt x="141" y="158"/>
                    </a:lnTo>
                    <a:lnTo>
                      <a:pt x="133" y="244"/>
                    </a:lnTo>
                    <a:lnTo>
                      <a:pt x="0" y="129"/>
                    </a:lnTo>
                    <a:lnTo>
                      <a:pt x="106" y="0"/>
                    </a:lnTo>
                    <a:lnTo>
                      <a:pt x="125" y="82"/>
                    </a:lnTo>
                    <a:lnTo>
                      <a:pt x="131" y="84"/>
                    </a:lnTo>
                    <a:lnTo>
                      <a:pt x="137" y="86"/>
                    </a:lnTo>
                    <a:lnTo>
                      <a:pt x="144" y="88"/>
                    </a:lnTo>
                    <a:lnTo>
                      <a:pt x="148" y="90"/>
                    </a:lnTo>
                    <a:lnTo>
                      <a:pt x="154" y="90"/>
                    </a:lnTo>
                    <a:lnTo>
                      <a:pt x="160" y="91"/>
                    </a:lnTo>
                    <a:lnTo>
                      <a:pt x="165" y="93"/>
                    </a:lnTo>
                    <a:lnTo>
                      <a:pt x="173" y="95"/>
                    </a:lnTo>
                    <a:lnTo>
                      <a:pt x="184" y="97"/>
                    </a:lnTo>
                    <a:lnTo>
                      <a:pt x="192" y="95"/>
                    </a:lnTo>
                    <a:lnTo>
                      <a:pt x="201" y="91"/>
                    </a:lnTo>
                    <a:lnTo>
                      <a:pt x="209" y="88"/>
                    </a:lnTo>
                    <a:lnTo>
                      <a:pt x="218" y="82"/>
                    </a:lnTo>
                    <a:lnTo>
                      <a:pt x="224" y="76"/>
                    </a:lnTo>
                    <a:lnTo>
                      <a:pt x="230" y="72"/>
                    </a:lnTo>
                    <a:lnTo>
                      <a:pt x="234" y="71"/>
                    </a:lnTo>
                    <a:lnTo>
                      <a:pt x="236" y="71"/>
                    </a:lnTo>
                    <a:lnTo>
                      <a:pt x="272" y="63"/>
                    </a:lnTo>
                    <a:lnTo>
                      <a:pt x="218" y="152"/>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553" name="Freeform 22"/>
              <p:cNvSpPr>
                <a:spLocks/>
              </p:cNvSpPr>
              <p:nvPr/>
            </p:nvSpPr>
            <p:spPr bwMode="auto">
              <a:xfrm rot="5400000">
                <a:off x="3123" y="3523"/>
                <a:ext cx="289" cy="922"/>
              </a:xfrm>
              <a:custGeom>
                <a:avLst/>
                <a:gdLst>
                  <a:gd name="T0" fmla="*/ 0 w 173"/>
                  <a:gd name="T1" fmla="*/ 2147483647 h 355"/>
                  <a:gd name="T2" fmla="*/ 34316851 w 173"/>
                  <a:gd name="T3" fmla="*/ 2147483647 h 355"/>
                  <a:gd name="T4" fmla="*/ 64878796 w 173"/>
                  <a:gd name="T5" fmla="*/ 2147483647 h 355"/>
                  <a:gd name="T6" fmla="*/ 108809708 w 173"/>
                  <a:gd name="T7" fmla="*/ 2147483647 h 355"/>
                  <a:gd name="T8" fmla="*/ 154993243 w 173"/>
                  <a:gd name="T9" fmla="*/ 2147483647 h 355"/>
                  <a:gd name="T10" fmla="*/ 202948481 w 173"/>
                  <a:gd name="T11" fmla="*/ 2147483647 h 355"/>
                  <a:gd name="T12" fmla="*/ 246777073 w 173"/>
                  <a:gd name="T13" fmla="*/ 2147483647 h 355"/>
                  <a:gd name="T14" fmla="*/ 286814776 w 173"/>
                  <a:gd name="T15" fmla="*/ 2147483647 h 355"/>
                  <a:gd name="T16" fmla="*/ 310703639 w 173"/>
                  <a:gd name="T17" fmla="*/ 2147483647 h 355"/>
                  <a:gd name="T18" fmla="*/ 339029543 w 173"/>
                  <a:gd name="T19" fmla="*/ 2147483647 h 355"/>
                  <a:gd name="T20" fmla="*/ 360029374 w 173"/>
                  <a:gd name="T21" fmla="*/ 2147483647 h 355"/>
                  <a:gd name="T22" fmla="*/ 367864163 w 173"/>
                  <a:gd name="T23" fmla="*/ 2147483647 h 355"/>
                  <a:gd name="T24" fmla="*/ 388988041 w 173"/>
                  <a:gd name="T25" fmla="*/ 2147483647 h 355"/>
                  <a:gd name="T26" fmla="*/ 398494260 w 173"/>
                  <a:gd name="T27" fmla="*/ 2147483647 h 355"/>
                  <a:gd name="T28" fmla="*/ 310703639 w 173"/>
                  <a:gd name="T29" fmla="*/ 2147483647 h 355"/>
                  <a:gd name="T30" fmla="*/ 339029543 w 173"/>
                  <a:gd name="T31" fmla="*/ 2147483647 h 355"/>
                  <a:gd name="T32" fmla="*/ 403272658 w 173"/>
                  <a:gd name="T33" fmla="*/ 2147483647 h 355"/>
                  <a:gd name="T34" fmla="*/ 490069565 w 173"/>
                  <a:gd name="T35" fmla="*/ 2147483647 h 355"/>
                  <a:gd name="T36" fmla="*/ 571968600 w 173"/>
                  <a:gd name="T37" fmla="*/ 2147483647 h 355"/>
                  <a:gd name="T38" fmla="*/ 635753778 w 173"/>
                  <a:gd name="T39" fmla="*/ 2147483647 h 355"/>
                  <a:gd name="T40" fmla="*/ 673674955 w 173"/>
                  <a:gd name="T41" fmla="*/ 2147483647 h 355"/>
                  <a:gd name="T42" fmla="*/ 709192485 w 173"/>
                  <a:gd name="T43" fmla="*/ 2147483647 h 355"/>
                  <a:gd name="T44" fmla="*/ 745792359 w 173"/>
                  <a:gd name="T45" fmla="*/ 2147483647 h 355"/>
                  <a:gd name="T46" fmla="*/ 771879885 w 173"/>
                  <a:gd name="T47" fmla="*/ 2147483647 h 355"/>
                  <a:gd name="T48" fmla="*/ 788088856 w 173"/>
                  <a:gd name="T49" fmla="*/ 2147483647 h 355"/>
                  <a:gd name="T50" fmla="*/ 809347365 w 173"/>
                  <a:gd name="T51" fmla="*/ 2147483647 h 355"/>
                  <a:gd name="T52" fmla="*/ 818670807 w 173"/>
                  <a:gd name="T53" fmla="*/ 2147483647 h 355"/>
                  <a:gd name="T54" fmla="*/ 831023745 w 173"/>
                  <a:gd name="T55" fmla="*/ 2147483647 h 355"/>
                  <a:gd name="T56" fmla="*/ 831023745 w 173"/>
                  <a:gd name="T57" fmla="*/ 2147483647 h 355"/>
                  <a:gd name="T58" fmla="*/ 831023745 w 173"/>
                  <a:gd name="T59" fmla="*/ 2147483647 h 355"/>
                  <a:gd name="T60" fmla="*/ 818670807 w 173"/>
                  <a:gd name="T61" fmla="*/ 2147483647 h 355"/>
                  <a:gd name="T62" fmla="*/ 809347365 w 173"/>
                  <a:gd name="T63" fmla="*/ 2147483647 h 355"/>
                  <a:gd name="T64" fmla="*/ 779872290 w 173"/>
                  <a:gd name="T65" fmla="*/ 2147483647 h 355"/>
                  <a:gd name="T66" fmla="*/ 736258363 w 173"/>
                  <a:gd name="T67" fmla="*/ 2147483647 h 355"/>
                  <a:gd name="T68" fmla="*/ 688665368 w 173"/>
                  <a:gd name="T69" fmla="*/ 2147483647 h 355"/>
                  <a:gd name="T70" fmla="*/ 656382819 w 173"/>
                  <a:gd name="T71" fmla="*/ 2147483647 h 355"/>
                  <a:gd name="T72" fmla="*/ 606225127 w 173"/>
                  <a:gd name="T73" fmla="*/ 2147483647 h 355"/>
                  <a:gd name="T74" fmla="*/ 562566620 w 173"/>
                  <a:gd name="T75" fmla="*/ 2147483647 h 355"/>
                  <a:gd name="T76" fmla="*/ 522959025 w 173"/>
                  <a:gd name="T77" fmla="*/ 2147483647 h 355"/>
                  <a:gd name="T78" fmla="*/ 493058483 w 173"/>
                  <a:gd name="T79" fmla="*/ 2147483647 h 355"/>
                  <a:gd name="T80" fmla="*/ 471368268 w 173"/>
                  <a:gd name="T81" fmla="*/ 2147483647 h 355"/>
                  <a:gd name="T82" fmla="*/ 450134095 w 173"/>
                  <a:gd name="T83" fmla="*/ 2147483647 h 355"/>
                  <a:gd name="T84" fmla="*/ 432529752 w 173"/>
                  <a:gd name="T85" fmla="*/ 2147483647 h 355"/>
                  <a:gd name="T86" fmla="*/ 432529752 w 173"/>
                  <a:gd name="T87" fmla="*/ 0 h 3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355"/>
                  <a:gd name="T134" fmla="*/ 173 w 173"/>
                  <a:gd name="T135" fmla="*/ 355 h 3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355">
                    <a:moveTo>
                      <a:pt x="89" y="0"/>
                    </a:moveTo>
                    <a:lnTo>
                      <a:pt x="0" y="89"/>
                    </a:lnTo>
                    <a:lnTo>
                      <a:pt x="2" y="89"/>
                    </a:lnTo>
                    <a:lnTo>
                      <a:pt x="7" y="97"/>
                    </a:lnTo>
                    <a:lnTo>
                      <a:pt x="9" y="100"/>
                    </a:lnTo>
                    <a:lnTo>
                      <a:pt x="13" y="108"/>
                    </a:lnTo>
                    <a:lnTo>
                      <a:pt x="17" y="114"/>
                    </a:lnTo>
                    <a:lnTo>
                      <a:pt x="23" y="121"/>
                    </a:lnTo>
                    <a:lnTo>
                      <a:pt x="26" y="127"/>
                    </a:lnTo>
                    <a:lnTo>
                      <a:pt x="32" y="137"/>
                    </a:lnTo>
                    <a:lnTo>
                      <a:pt x="36" y="144"/>
                    </a:lnTo>
                    <a:lnTo>
                      <a:pt x="42" y="154"/>
                    </a:lnTo>
                    <a:lnTo>
                      <a:pt x="47" y="161"/>
                    </a:lnTo>
                    <a:lnTo>
                      <a:pt x="51" y="173"/>
                    </a:lnTo>
                    <a:lnTo>
                      <a:pt x="55" y="180"/>
                    </a:lnTo>
                    <a:lnTo>
                      <a:pt x="59" y="192"/>
                    </a:lnTo>
                    <a:lnTo>
                      <a:pt x="61" y="199"/>
                    </a:lnTo>
                    <a:lnTo>
                      <a:pt x="64" y="209"/>
                    </a:lnTo>
                    <a:lnTo>
                      <a:pt x="66" y="216"/>
                    </a:lnTo>
                    <a:lnTo>
                      <a:pt x="70" y="226"/>
                    </a:lnTo>
                    <a:lnTo>
                      <a:pt x="72" y="232"/>
                    </a:lnTo>
                    <a:lnTo>
                      <a:pt x="74" y="239"/>
                    </a:lnTo>
                    <a:lnTo>
                      <a:pt x="76" y="245"/>
                    </a:lnTo>
                    <a:lnTo>
                      <a:pt x="76" y="251"/>
                    </a:lnTo>
                    <a:lnTo>
                      <a:pt x="78" y="260"/>
                    </a:lnTo>
                    <a:lnTo>
                      <a:pt x="80" y="268"/>
                    </a:lnTo>
                    <a:lnTo>
                      <a:pt x="80" y="272"/>
                    </a:lnTo>
                    <a:lnTo>
                      <a:pt x="82" y="274"/>
                    </a:lnTo>
                    <a:lnTo>
                      <a:pt x="64" y="355"/>
                    </a:lnTo>
                    <a:lnTo>
                      <a:pt x="64" y="353"/>
                    </a:lnTo>
                    <a:lnTo>
                      <a:pt x="66" y="351"/>
                    </a:lnTo>
                    <a:lnTo>
                      <a:pt x="70" y="348"/>
                    </a:lnTo>
                    <a:lnTo>
                      <a:pt x="76" y="344"/>
                    </a:lnTo>
                    <a:lnTo>
                      <a:pt x="83" y="338"/>
                    </a:lnTo>
                    <a:lnTo>
                      <a:pt x="91" y="332"/>
                    </a:lnTo>
                    <a:lnTo>
                      <a:pt x="101" y="325"/>
                    </a:lnTo>
                    <a:lnTo>
                      <a:pt x="108" y="317"/>
                    </a:lnTo>
                    <a:lnTo>
                      <a:pt x="118" y="306"/>
                    </a:lnTo>
                    <a:lnTo>
                      <a:pt x="127" y="298"/>
                    </a:lnTo>
                    <a:lnTo>
                      <a:pt x="131" y="293"/>
                    </a:lnTo>
                    <a:lnTo>
                      <a:pt x="135" y="287"/>
                    </a:lnTo>
                    <a:lnTo>
                      <a:pt x="139" y="281"/>
                    </a:lnTo>
                    <a:lnTo>
                      <a:pt x="142" y="275"/>
                    </a:lnTo>
                    <a:lnTo>
                      <a:pt x="146" y="272"/>
                    </a:lnTo>
                    <a:lnTo>
                      <a:pt x="150" y="266"/>
                    </a:lnTo>
                    <a:lnTo>
                      <a:pt x="154" y="260"/>
                    </a:lnTo>
                    <a:lnTo>
                      <a:pt x="158" y="254"/>
                    </a:lnTo>
                    <a:lnTo>
                      <a:pt x="159" y="247"/>
                    </a:lnTo>
                    <a:lnTo>
                      <a:pt x="163" y="241"/>
                    </a:lnTo>
                    <a:lnTo>
                      <a:pt x="163" y="237"/>
                    </a:lnTo>
                    <a:lnTo>
                      <a:pt x="167" y="232"/>
                    </a:lnTo>
                    <a:lnTo>
                      <a:pt x="167" y="224"/>
                    </a:lnTo>
                    <a:lnTo>
                      <a:pt x="169" y="218"/>
                    </a:lnTo>
                    <a:lnTo>
                      <a:pt x="169" y="213"/>
                    </a:lnTo>
                    <a:lnTo>
                      <a:pt x="171" y="207"/>
                    </a:lnTo>
                    <a:lnTo>
                      <a:pt x="171" y="201"/>
                    </a:lnTo>
                    <a:lnTo>
                      <a:pt x="171" y="196"/>
                    </a:lnTo>
                    <a:lnTo>
                      <a:pt x="171" y="190"/>
                    </a:lnTo>
                    <a:lnTo>
                      <a:pt x="173" y="186"/>
                    </a:lnTo>
                    <a:lnTo>
                      <a:pt x="171" y="180"/>
                    </a:lnTo>
                    <a:lnTo>
                      <a:pt x="171" y="175"/>
                    </a:lnTo>
                    <a:lnTo>
                      <a:pt x="169" y="171"/>
                    </a:lnTo>
                    <a:lnTo>
                      <a:pt x="169" y="165"/>
                    </a:lnTo>
                    <a:lnTo>
                      <a:pt x="167" y="156"/>
                    </a:lnTo>
                    <a:lnTo>
                      <a:pt x="165" y="148"/>
                    </a:lnTo>
                    <a:lnTo>
                      <a:pt x="161" y="138"/>
                    </a:lnTo>
                    <a:lnTo>
                      <a:pt x="158" y="129"/>
                    </a:lnTo>
                    <a:lnTo>
                      <a:pt x="152" y="121"/>
                    </a:lnTo>
                    <a:lnTo>
                      <a:pt x="148" y="114"/>
                    </a:lnTo>
                    <a:lnTo>
                      <a:pt x="142" y="104"/>
                    </a:lnTo>
                    <a:lnTo>
                      <a:pt x="139" y="97"/>
                    </a:lnTo>
                    <a:lnTo>
                      <a:pt x="135" y="89"/>
                    </a:lnTo>
                    <a:lnTo>
                      <a:pt x="131" y="81"/>
                    </a:lnTo>
                    <a:lnTo>
                      <a:pt x="125" y="72"/>
                    </a:lnTo>
                    <a:lnTo>
                      <a:pt x="121" y="62"/>
                    </a:lnTo>
                    <a:lnTo>
                      <a:pt x="116" y="55"/>
                    </a:lnTo>
                    <a:lnTo>
                      <a:pt x="112" y="49"/>
                    </a:lnTo>
                    <a:lnTo>
                      <a:pt x="108" y="40"/>
                    </a:lnTo>
                    <a:lnTo>
                      <a:pt x="106" y="34"/>
                    </a:lnTo>
                    <a:lnTo>
                      <a:pt x="102" y="28"/>
                    </a:lnTo>
                    <a:lnTo>
                      <a:pt x="101" y="22"/>
                    </a:lnTo>
                    <a:lnTo>
                      <a:pt x="97" y="17"/>
                    </a:lnTo>
                    <a:lnTo>
                      <a:pt x="95" y="13"/>
                    </a:lnTo>
                    <a:lnTo>
                      <a:pt x="93" y="9"/>
                    </a:lnTo>
                    <a:lnTo>
                      <a:pt x="91" y="5"/>
                    </a:lnTo>
                    <a:lnTo>
                      <a:pt x="89" y="2"/>
                    </a:lnTo>
                    <a:lnTo>
                      <a:pt x="89"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22547" name="Group 23"/>
            <p:cNvGrpSpPr>
              <a:grpSpLocks/>
            </p:cNvGrpSpPr>
            <p:nvPr/>
          </p:nvGrpSpPr>
          <p:grpSpPr bwMode="auto">
            <a:xfrm>
              <a:off x="1498" y="1850"/>
              <a:ext cx="760" cy="886"/>
              <a:chOff x="1498" y="1850"/>
              <a:chExt cx="760" cy="886"/>
            </a:xfrm>
          </p:grpSpPr>
          <p:sp>
            <p:nvSpPr>
              <p:cNvPr id="22550" name="Freeform 24"/>
              <p:cNvSpPr>
                <a:spLocks/>
              </p:cNvSpPr>
              <p:nvPr/>
            </p:nvSpPr>
            <p:spPr bwMode="auto">
              <a:xfrm rot="9485742">
                <a:off x="1498" y="1850"/>
                <a:ext cx="760" cy="386"/>
              </a:xfrm>
              <a:custGeom>
                <a:avLst/>
                <a:gdLst>
                  <a:gd name="T0" fmla="*/ 2147483647 w 272"/>
                  <a:gd name="T1" fmla="*/ 143635012 h 244"/>
                  <a:gd name="T2" fmla="*/ 2147483647 w 272"/>
                  <a:gd name="T3" fmla="*/ 143635012 h 244"/>
                  <a:gd name="T4" fmla="*/ 2147483647 w 272"/>
                  <a:gd name="T5" fmla="*/ 143635012 h 244"/>
                  <a:gd name="T6" fmla="*/ 2147483647 w 272"/>
                  <a:gd name="T7" fmla="*/ 146054830 h 244"/>
                  <a:gd name="T8" fmla="*/ 2147483647 w 272"/>
                  <a:gd name="T9" fmla="*/ 147900075 h 244"/>
                  <a:gd name="T10" fmla="*/ 2147483647 w 272"/>
                  <a:gd name="T11" fmla="*/ 149449409 h 244"/>
                  <a:gd name="T12" fmla="*/ 2147483647 w 272"/>
                  <a:gd name="T13" fmla="*/ 151255816 h 244"/>
                  <a:gd name="T14" fmla="*/ 2147483647 w 272"/>
                  <a:gd name="T15" fmla="*/ 153095518 h 244"/>
                  <a:gd name="T16" fmla="*/ 2147483647 w 272"/>
                  <a:gd name="T17" fmla="*/ 157304394 h 244"/>
                  <a:gd name="T18" fmla="*/ 2147483647 w 272"/>
                  <a:gd name="T19" fmla="*/ 157304394 h 244"/>
                  <a:gd name="T20" fmla="*/ 2147483647 w 272"/>
                  <a:gd name="T21" fmla="*/ 157304394 h 244"/>
                  <a:gd name="T22" fmla="*/ 2147483647 w 272"/>
                  <a:gd name="T23" fmla="*/ 157304394 h 244"/>
                  <a:gd name="T24" fmla="*/ 2147483647 w 272"/>
                  <a:gd name="T25" fmla="*/ 159174445 h 244"/>
                  <a:gd name="T26" fmla="*/ 2147483647 w 272"/>
                  <a:gd name="T27" fmla="*/ 157304394 h 244"/>
                  <a:gd name="T28" fmla="*/ 2147483647 w 272"/>
                  <a:gd name="T29" fmla="*/ 157304394 h 244"/>
                  <a:gd name="T30" fmla="*/ 2147483647 w 272"/>
                  <a:gd name="T31" fmla="*/ 151255816 h 244"/>
                  <a:gd name="T32" fmla="*/ 2147483647 w 272"/>
                  <a:gd name="T33" fmla="*/ 149449409 h 244"/>
                  <a:gd name="T34" fmla="*/ 2147483647 w 272"/>
                  <a:gd name="T35" fmla="*/ 231053952 h 244"/>
                  <a:gd name="T36" fmla="*/ 0 w 272"/>
                  <a:gd name="T37" fmla="*/ 122055495 h 244"/>
                  <a:gd name="T38" fmla="*/ 2147483647 w 272"/>
                  <a:gd name="T39" fmla="*/ 0 h 244"/>
                  <a:gd name="T40" fmla="*/ 2147483647 w 272"/>
                  <a:gd name="T41" fmla="*/ 77908125 h 244"/>
                  <a:gd name="T42" fmla="*/ 2147483647 w 272"/>
                  <a:gd name="T43" fmla="*/ 77908125 h 244"/>
                  <a:gd name="T44" fmla="*/ 2147483647 w 272"/>
                  <a:gd name="T45" fmla="*/ 79354900 h 244"/>
                  <a:gd name="T46" fmla="*/ 2147483647 w 272"/>
                  <a:gd name="T47" fmla="*/ 81228698 h 244"/>
                  <a:gd name="T48" fmla="*/ 2147483647 w 272"/>
                  <a:gd name="T49" fmla="*/ 83259801 h 244"/>
                  <a:gd name="T50" fmla="*/ 2147483647 w 272"/>
                  <a:gd name="T51" fmla="*/ 85114838 h 244"/>
                  <a:gd name="T52" fmla="*/ 2147483647 w 272"/>
                  <a:gd name="T53" fmla="*/ 85114838 h 244"/>
                  <a:gd name="T54" fmla="*/ 2147483647 w 272"/>
                  <a:gd name="T55" fmla="*/ 86273053 h 244"/>
                  <a:gd name="T56" fmla="*/ 2147483647 w 272"/>
                  <a:gd name="T57" fmla="*/ 88234993 h 244"/>
                  <a:gd name="T58" fmla="*/ 2147483647 w 272"/>
                  <a:gd name="T59" fmla="*/ 89571491 h 244"/>
                  <a:gd name="T60" fmla="*/ 2147483647 w 272"/>
                  <a:gd name="T61" fmla="*/ 91580088 h 244"/>
                  <a:gd name="T62" fmla="*/ 2147483647 w 272"/>
                  <a:gd name="T63" fmla="*/ 89571491 h 244"/>
                  <a:gd name="T64" fmla="*/ 2147483647 w 272"/>
                  <a:gd name="T65" fmla="*/ 86273053 h 244"/>
                  <a:gd name="T66" fmla="*/ 2147483647 w 272"/>
                  <a:gd name="T67" fmla="*/ 83259801 h 244"/>
                  <a:gd name="T68" fmla="*/ 2147483647 w 272"/>
                  <a:gd name="T69" fmla="*/ 77908125 h 244"/>
                  <a:gd name="T70" fmla="*/ 2147483647 w 272"/>
                  <a:gd name="T71" fmla="*/ 71864132 h 244"/>
                  <a:gd name="T72" fmla="*/ 2147483647 w 272"/>
                  <a:gd name="T73" fmla="*/ 68061428 h 244"/>
                  <a:gd name="T74" fmla="*/ 2147483647 w 272"/>
                  <a:gd name="T75" fmla="*/ 66930913 h 244"/>
                  <a:gd name="T76" fmla="*/ 2147483647 w 272"/>
                  <a:gd name="T77" fmla="*/ 66930913 h 244"/>
                  <a:gd name="T78" fmla="*/ 2147483647 w 272"/>
                  <a:gd name="T79" fmla="*/ 59717174 h 244"/>
                  <a:gd name="T80" fmla="*/ 2147483647 w 272"/>
                  <a:gd name="T81" fmla="*/ 143635012 h 244"/>
                  <a:gd name="T82" fmla="*/ 2147483647 w 272"/>
                  <a:gd name="T83" fmla="*/ 143635012 h 2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44"/>
                  <a:gd name="T128" fmla="*/ 272 w 272"/>
                  <a:gd name="T129" fmla="*/ 244 h 2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44">
                    <a:moveTo>
                      <a:pt x="218" y="152"/>
                    </a:moveTo>
                    <a:lnTo>
                      <a:pt x="217" y="152"/>
                    </a:lnTo>
                    <a:lnTo>
                      <a:pt x="215" y="152"/>
                    </a:lnTo>
                    <a:lnTo>
                      <a:pt x="211" y="154"/>
                    </a:lnTo>
                    <a:lnTo>
                      <a:pt x="207" y="156"/>
                    </a:lnTo>
                    <a:lnTo>
                      <a:pt x="201" y="158"/>
                    </a:lnTo>
                    <a:lnTo>
                      <a:pt x="194" y="160"/>
                    </a:lnTo>
                    <a:lnTo>
                      <a:pt x="184" y="162"/>
                    </a:lnTo>
                    <a:lnTo>
                      <a:pt x="177" y="166"/>
                    </a:lnTo>
                    <a:lnTo>
                      <a:pt x="171" y="166"/>
                    </a:lnTo>
                    <a:lnTo>
                      <a:pt x="167" y="166"/>
                    </a:lnTo>
                    <a:lnTo>
                      <a:pt x="161" y="166"/>
                    </a:lnTo>
                    <a:lnTo>
                      <a:pt x="160" y="168"/>
                    </a:lnTo>
                    <a:lnTo>
                      <a:pt x="152" y="166"/>
                    </a:lnTo>
                    <a:lnTo>
                      <a:pt x="148" y="166"/>
                    </a:lnTo>
                    <a:lnTo>
                      <a:pt x="141" y="160"/>
                    </a:lnTo>
                    <a:lnTo>
                      <a:pt x="141" y="158"/>
                    </a:lnTo>
                    <a:lnTo>
                      <a:pt x="133" y="244"/>
                    </a:lnTo>
                    <a:lnTo>
                      <a:pt x="0" y="129"/>
                    </a:lnTo>
                    <a:lnTo>
                      <a:pt x="106" y="0"/>
                    </a:lnTo>
                    <a:lnTo>
                      <a:pt x="125" y="82"/>
                    </a:lnTo>
                    <a:lnTo>
                      <a:pt x="131" y="84"/>
                    </a:lnTo>
                    <a:lnTo>
                      <a:pt x="137" y="86"/>
                    </a:lnTo>
                    <a:lnTo>
                      <a:pt x="144" y="88"/>
                    </a:lnTo>
                    <a:lnTo>
                      <a:pt x="148" y="90"/>
                    </a:lnTo>
                    <a:lnTo>
                      <a:pt x="154" y="90"/>
                    </a:lnTo>
                    <a:lnTo>
                      <a:pt x="160" y="91"/>
                    </a:lnTo>
                    <a:lnTo>
                      <a:pt x="165" y="93"/>
                    </a:lnTo>
                    <a:lnTo>
                      <a:pt x="173" y="95"/>
                    </a:lnTo>
                    <a:lnTo>
                      <a:pt x="184" y="97"/>
                    </a:lnTo>
                    <a:lnTo>
                      <a:pt x="192" y="95"/>
                    </a:lnTo>
                    <a:lnTo>
                      <a:pt x="201" y="91"/>
                    </a:lnTo>
                    <a:lnTo>
                      <a:pt x="209" y="88"/>
                    </a:lnTo>
                    <a:lnTo>
                      <a:pt x="218" y="82"/>
                    </a:lnTo>
                    <a:lnTo>
                      <a:pt x="224" y="76"/>
                    </a:lnTo>
                    <a:lnTo>
                      <a:pt x="230" y="72"/>
                    </a:lnTo>
                    <a:lnTo>
                      <a:pt x="234" y="71"/>
                    </a:lnTo>
                    <a:lnTo>
                      <a:pt x="236" y="71"/>
                    </a:lnTo>
                    <a:lnTo>
                      <a:pt x="272" y="63"/>
                    </a:lnTo>
                    <a:lnTo>
                      <a:pt x="218" y="152"/>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551" name="Freeform 25"/>
              <p:cNvSpPr>
                <a:spLocks/>
              </p:cNvSpPr>
              <p:nvPr/>
            </p:nvSpPr>
            <p:spPr bwMode="auto">
              <a:xfrm rot="-8478868">
                <a:off x="1536" y="1968"/>
                <a:ext cx="284" cy="768"/>
              </a:xfrm>
              <a:custGeom>
                <a:avLst/>
                <a:gdLst>
                  <a:gd name="T0" fmla="*/ 0 w 173"/>
                  <a:gd name="T1" fmla="*/ 2147483647 h 355"/>
                  <a:gd name="T2" fmla="*/ 19198955 w 173"/>
                  <a:gd name="T3" fmla="*/ 2147483647 h 355"/>
                  <a:gd name="T4" fmla="*/ 36387800 w 173"/>
                  <a:gd name="T5" fmla="*/ 2147483647 h 355"/>
                  <a:gd name="T6" fmla="*/ 66030530 w 173"/>
                  <a:gd name="T7" fmla="*/ 2147483647 h 355"/>
                  <a:gd name="T8" fmla="*/ 93057801 w 173"/>
                  <a:gd name="T9" fmla="*/ 2147483647 h 355"/>
                  <a:gd name="T10" fmla="*/ 120598802 w 173"/>
                  <a:gd name="T11" fmla="*/ 2147483647 h 355"/>
                  <a:gd name="T12" fmla="*/ 147494648 w 173"/>
                  <a:gd name="T13" fmla="*/ 2147483647 h 355"/>
                  <a:gd name="T14" fmla="*/ 169290292 w 173"/>
                  <a:gd name="T15" fmla="*/ 2147483647 h 355"/>
                  <a:gd name="T16" fmla="*/ 183148750 w 173"/>
                  <a:gd name="T17" fmla="*/ 2147483647 h 355"/>
                  <a:gd name="T18" fmla="*/ 201293898 w 173"/>
                  <a:gd name="T19" fmla="*/ 2147483647 h 355"/>
                  <a:gd name="T20" fmla="*/ 212463143 w 173"/>
                  <a:gd name="T21" fmla="*/ 2147483647 h 355"/>
                  <a:gd name="T22" fmla="*/ 218831695 w 173"/>
                  <a:gd name="T23" fmla="*/ 2147483647 h 355"/>
                  <a:gd name="T24" fmla="*/ 228896302 w 173"/>
                  <a:gd name="T25" fmla="*/ 2147483647 h 355"/>
                  <a:gd name="T26" fmla="*/ 236514251 w 173"/>
                  <a:gd name="T27" fmla="*/ 2147483647 h 355"/>
                  <a:gd name="T28" fmla="*/ 183148750 w 173"/>
                  <a:gd name="T29" fmla="*/ 2147483647 h 355"/>
                  <a:gd name="T30" fmla="*/ 201293898 w 173"/>
                  <a:gd name="T31" fmla="*/ 2147483647 h 355"/>
                  <a:gd name="T32" fmla="*/ 237681412 w 173"/>
                  <a:gd name="T33" fmla="*/ 2147483647 h 355"/>
                  <a:gd name="T34" fmla="*/ 290717652 w 173"/>
                  <a:gd name="T35" fmla="*/ 2147483647 h 355"/>
                  <a:gd name="T36" fmla="*/ 338951222 w 173"/>
                  <a:gd name="T37" fmla="*/ 2147483647 h 355"/>
                  <a:gd name="T38" fmla="*/ 375760347 w 173"/>
                  <a:gd name="T39" fmla="*/ 2147483647 h 355"/>
                  <a:gd name="T40" fmla="*/ 398664816 w 173"/>
                  <a:gd name="T41" fmla="*/ 2147483647 h 355"/>
                  <a:gd name="T42" fmla="*/ 419861002 w 173"/>
                  <a:gd name="T43" fmla="*/ 2147483647 h 355"/>
                  <a:gd name="T44" fmla="*/ 442028000 w 173"/>
                  <a:gd name="T45" fmla="*/ 2147483647 h 355"/>
                  <a:gd name="T46" fmla="*/ 456222077 w 173"/>
                  <a:gd name="T47" fmla="*/ 2147483647 h 355"/>
                  <a:gd name="T48" fmla="*/ 468541146 w 173"/>
                  <a:gd name="T49" fmla="*/ 2147483647 h 355"/>
                  <a:gd name="T50" fmla="*/ 479549485 w 173"/>
                  <a:gd name="T51" fmla="*/ 2147483647 h 355"/>
                  <a:gd name="T52" fmla="*/ 484978464 w 173"/>
                  <a:gd name="T53" fmla="*/ 2147483647 h 355"/>
                  <a:gd name="T54" fmla="*/ 491711780 w 173"/>
                  <a:gd name="T55" fmla="*/ 2147483647 h 355"/>
                  <a:gd name="T56" fmla="*/ 491711780 w 173"/>
                  <a:gd name="T57" fmla="*/ 2147483647 h 355"/>
                  <a:gd name="T58" fmla="*/ 491711780 w 173"/>
                  <a:gd name="T59" fmla="*/ 2147483647 h 355"/>
                  <a:gd name="T60" fmla="*/ 484978464 w 173"/>
                  <a:gd name="T61" fmla="*/ 2147483647 h 355"/>
                  <a:gd name="T62" fmla="*/ 479549485 w 173"/>
                  <a:gd name="T63" fmla="*/ 2147483647 h 355"/>
                  <a:gd name="T64" fmla="*/ 461481850 w 173"/>
                  <a:gd name="T65" fmla="*/ 2147483647 h 355"/>
                  <a:gd name="T66" fmla="*/ 437023248 w 173"/>
                  <a:gd name="T67" fmla="*/ 2147483647 h 355"/>
                  <a:gd name="T68" fmla="*/ 406902502 w 173"/>
                  <a:gd name="T69" fmla="*/ 2147483647 h 355"/>
                  <a:gd name="T70" fmla="*/ 388266169 w 173"/>
                  <a:gd name="T71" fmla="*/ 2147483647 h 355"/>
                  <a:gd name="T72" fmla="*/ 359238001 w 173"/>
                  <a:gd name="T73" fmla="*/ 2147483647 h 355"/>
                  <a:gd name="T74" fmla="*/ 332658626 w 173"/>
                  <a:gd name="T75" fmla="*/ 2147483647 h 355"/>
                  <a:gd name="T76" fmla="*/ 310523415 w 173"/>
                  <a:gd name="T77" fmla="*/ 2147483647 h 355"/>
                  <a:gd name="T78" fmla="*/ 292120043 w 173"/>
                  <a:gd name="T79" fmla="*/ 2147483647 h 355"/>
                  <a:gd name="T80" fmla="*/ 277909948 w 173"/>
                  <a:gd name="T81" fmla="*/ 2147483647 h 355"/>
                  <a:gd name="T82" fmla="*/ 267321844 w 173"/>
                  <a:gd name="T83" fmla="*/ 2147483647 h 355"/>
                  <a:gd name="T84" fmla="*/ 255760465 w 173"/>
                  <a:gd name="T85" fmla="*/ 2147483647 h 355"/>
                  <a:gd name="T86" fmla="*/ 255760465 w 173"/>
                  <a:gd name="T87" fmla="*/ 0 h 3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355"/>
                  <a:gd name="T134" fmla="*/ 173 w 173"/>
                  <a:gd name="T135" fmla="*/ 355 h 3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355">
                    <a:moveTo>
                      <a:pt x="89" y="0"/>
                    </a:moveTo>
                    <a:lnTo>
                      <a:pt x="0" y="89"/>
                    </a:lnTo>
                    <a:lnTo>
                      <a:pt x="2" y="89"/>
                    </a:lnTo>
                    <a:lnTo>
                      <a:pt x="7" y="97"/>
                    </a:lnTo>
                    <a:lnTo>
                      <a:pt x="9" y="100"/>
                    </a:lnTo>
                    <a:lnTo>
                      <a:pt x="13" y="108"/>
                    </a:lnTo>
                    <a:lnTo>
                      <a:pt x="17" y="114"/>
                    </a:lnTo>
                    <a:lnTo>
                      <a:pt x="23" y="121"/>
                    </a:lnTo>
                    <a:lnTo>
                      <a:pt x="26" y="127"/>
                    </a:lnTo>
                    <a:lnTo>
                      <a:pt x="32" y="137"/>
                    </a:lnTo>
                    <a:lnTo>
                      <a:pt x="36" y="144"/>
                    </a:lnTo>
                    <a:lnTo>
                      <a:pt x="42" y="154"/>
                    </a:lnTo>
                    <a:lnTo>
                      <a:pt x="47" y="161"/>
                    </a:lnTo>
                    <a:lnTo>
                      <a:pt x="51" y="173"/>
                    </a:lnTo>
                    <a:lnTo>
                      <a:pt x="55" y="180"/>
                    </a:lnTo>
                    <a:lnTo>
                      <a:pt x="59" y="192"/>
                    </a:lnTo>
                    <a:lnTo>
                      <a:pt x="61" y="199"/>
                    </a:lnTo>
                    <a:lnTo>
                      <a:pt x="64" y="209"/>
                    </a:lnTo>
                    <a:lnTo>
                      <a:pt x="66" y="216"/>
                    </a:lnTo>
                    <a:lnTo>
                      <a:pt x="70" y="226"/>
                    </a:lnTo>
                    <a:lnTo>
                      <a:pt x="72" y="232"/>
                    </a:lnTo>
                    <a:lnTo>
                      <a:pt x="74" y="239"/>
                    </a:lnTo>
                    <a:lnTo>
                      <a:pt x="76" y="245"/>
                    </a:lnTo>
                    <a:lnTo>
                      <a:pt x="76" y="251"/>
                    </a:lnTo>
                    <a:lnTo>
                      <a:pt x="78" y="260"/>
                    </a:lnTo>
                    <a:lnTo>
                      <a:pt x="80" y="268"/>
                    </a:lnTo>
                    <a:lnTo>
                      <a:pt x="80" y="272"/>
                    </a:lnTo>
                    <a:lnTo>
                      <a:pt x="82" y="274"/>
                    </a:lnTo>
                    <a:lnTo>
                      <a:pt x="64" y="355"/>
                    </a:lnTo>
                    <a:lnTo>
                      <a:pt x="64" y="353"/>
                    </a:lnTo>
                    <a:lnTo>
                      <a:pt x="66" y="351"/>
                    </a:lnTo>
                    <a:lnTo>
                      <a:pt x="70" y="348"/>
                    </a:lnTo>
                    <a:lnTo>
                      <a:pt x="76" y="344"/>
                    </a:lnTo>
                    <a:lnTo>
                      <a:pt x="83" y="338"/>
                    </a:lnTo>
                    <a:lnTo>
                      <a:pt x="91" y="332"/>
                    </a:lnTo>
                    <a:lnTo>
                      <a:pt x="101" y="325"/>
                    </a:lnTo>
                    <a:lnTo>
                      <a:pt x="108" y="317"/>
                    </a:lnTo>
                    <a:lnTo>
                      <a:pt x="118" y="306"/>
                    </a:lnTo>
                    <a:lnTo>
                      <a:pt x="127" y="298"/>
                    </a:lnTo>
                    <a:lnTo>
                      <a:pt x="131" y="293"/>
                    </a:lnTo>
                    <a:lnTo>
                      <a:pt x="135" y="287"/>
                    </a:lnTo>
                    <a:lnTo>
                      <a:pt x="139" y="281"/>
                    </a:lnTo>
                    <a:lnTo>
                      <a:pt x="142" y="275"/>
                    </a:lnTo>
                    <a:lnTo>
                      <a:pt x="146" y="272"/>
                    </a:lnTo>
                    <a:lnTo>
                      <a:pt x="150" y="266"/>
                    </a:lnTo>
                    <a:lnTo>
                      <a:pt x="154" y="260"/>
                    </a:lnTo>
                    <a:lnTo>
                      <a:pt x="158" y="254"/>
                    </a:lnTo>
                    <a:lnTo>
                      <a:pt x="159" y="247"/>
                    </a:lnTo>
                    <a:lnTo>
                      <a:pt x="163" y="241"/>
                    </a:lnTo>
                    <a:lnTo>
                      <a:pt x="163" y="237"/>
                    </a:lnTo>
                    <a:lnTo>
                      <a:pt x="167" y="232"/>
                    </a:lnTo>
                    <a:lnTo>
                      <a:pt x="167" y="224"/>
                    </a:lnTo>
                    <a:lnTo>
                      <a:pt x="169" y="218"/>
                    </a:lnTo>
                    <a:lnTo>
                      <a:pt x="169" y="213"/>
                    </a:lnTo>
                    <a:lnTo>
                      <a:pt x="171" y="207"/>
                    </a:lnTo>
                    <a:lnTo>
                      <a:pt x="171" y="201"/>
                    </a:lnTo>
                    <a:lnTo>
                      <a:pt x="171" y="196"/>
                    </a:lnTo>
                    <a:lnTo>
                      <a:pt x="171" y="190"/>
                    </a:lnTo>
                    <a:lnTo>
                      <a:pt x="173" y="186"/>
                    </a:lnTo>
                    <a:lnTo>
                      <a:pt x="171" y="180"/>
                    </a:lnTo>
                    <a:lnTo>
                      <a:pt x="171" y="175"/>
                    </a:lnTo>
                    <a:lnTo>
                      <a:pt x="169" y="171"/>
                    </a:lnTo>
                    <a:lnTo>
                      <a:pt x="169" y="165"/>
                    </a:lnTo>
                    <a:lnTo>
                      <a:pt x="167" y="156"/>
                    </a:lnTo>
                    <a:lnTo>
                      <a:pt x="165" y="148"/>
                    </a:lnTo>
                    <a:lnTo>
                      <a:pt x="161" y="138"/>
                    </a:lnTo>
                    <a:lnTo>
                      <a:pt x="158" y="129"/>
                    </a:lnTo>
                    <a:lnTo>
                      <a:pt x="152" y="121"/>
                    </a:lnTo>
                    <a:lnTo>
                      <a:pt x="148" y="114"/>
                    </a:lnTo>
                    <a:lnTo>
                      <a:pt x="142" y="104"/>
                    </a:lnTo>
                    <a:lnTo>
                      <a:pt x="139" y="97"/>
                    </a:lnTo>
                    <a:lnTo>
                      <a:pt x="135" y="89"/>
                    </a:lnTo>
                    <a:lnTo>
                      <a:pt x="131" y="81"/>
                    </a:lnTo>
                    <a:lnTo>
                      <a:pt x="125" y="72"/>
                    </a:lnTo>
                    <a:lnTo>
                      <a:pt x="121" y="62"/>
                    </a:lnTo>
                    <a:lnTo>
                      <a:pt x="116" y="55"/>
                    </a:lnTo>
                    <a:lnTo>
                      <a:pt x="112" y="49"/>
                    </a:lnTo>
                    <a:lnTo>
                      <a:pt x="108" y="40"/>
                    </a:lnTo>
                    <a:lnTo>
                      <a:pt x="106" y="34"/>
                    </a:lnTo>
                    <a:lnTo>
                      <a:pt x="102" y="28"/>
                    </a:lnTo>
                    <a:lnTo>
                      <a:pt x="101" y="22"/>
                    </a:lnTo>
                    <a:lnTo>
                      <a:pt x="97" y="17"/>
                    </a:lnTo>
                    <a:lnTo>
                      <a:pt x="95" y="13"/>
                    </a:lnTo>
                    <a:lnTo>
                      <a:pt x="93" y="9"/>
                    </a:lnTo>
                    <a:lnTo>
                      <a:pt x="91" y="5"/>
                    </a:lnTo>
                    <a:lnTo>
                      <a:pt x="89" y="2"/>
                    </a:lnTo>
                    <a:lnTo>
                      <a:pt x="89"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2548" name="Line 26"/>
            <p:cNvSpPr>
              <a:spLocks noChangeShapeType="1"/>
            </p:cNvSpPr>
            <p:nvPr/>
          </p:nvSpPr>
          <p:spPr bwMode="auto">
            <a:xfrm>
              <a:off x="3120" y="912"/>
              <a:ext cx="0" cy="288"/>
            </a:xfrm>
            <a:prstGeom prst="line">
              <a:avLst/>
            </a:prstGeom>
            <a:noFill/>
            <a:ln w="76200">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endParaRPr lang="zh-TW" altLang="en-US"/>
            </a:p>
          </p:txBody>
        </p:sp>
        <p:sp>
          <p:nvSpPr>
            <p:cNvPr id="22549" name="Line 27"/>
            <p:cNvSpPr>
              <a:spLocks noChangeShapeType="1"/>
            </p:cNvSpPr>
            <p:nvPr/>
          </p:nvSpPr>
          <p:spPr bwMode="auto">
            <a:xfrm flipH="1">
              <a:off x="480" y="3408"/>
              <a:ext cx="240" cy="290"/>
            </a:xfrm>
            <a:prstGeom prst="line">
              <a:avLst/>
            </a:prstGeom>
            <a:noFill/>
            <a:ln w="76200">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endParaRPr lang="zh-TW" altLang="en-US"/>
            </a:p>
          </p:txBody>
        </p:sp>
      </p:grpSp>
    </p:spTree>
    <p:extLst>
      <p:ext uri="{BB962C8B-B14F-4D97-AF65-F5344CB8AC3E}">
        <p14:creationId xmlns:p14="http://schemas.microsoft.com/office/powerpoint/2010/main" val="202511158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51520" y="1196752"/>
            <a:ext cx="8595360" cy="5255480"/>
          </a:xfrm>
        </p:spPr>
        <p:txBody>
          <a:bodyPr>
            <a:noAutofit/>
          </a:bodyPr>
          <a:lstStyle/>
          <a:p>
            <a:pPr algn="just"/>
            <a:r>
              <a:rPr lang="zh-TW" altLang="en-US" sz="2800" dirty="0" smtClean="0">
                <a:solidFill>
                  <a:schemeClr val="tx1"/>
                </a:solidFill>
              </a:rPr>
              <a:t>要做好學校自我評核質素的工作，同工首先要懂得擬定一份學校發展計畫。這些學校發展計畫大都以塑造共同願景為起點，然後建構一個學校中期發展計畫；在擬定這發展計畫時，學校會為所處的內外環境進行情境分析，而</a:t>
            </a:r>
            <a:r>
              <a:rPr lang="en-US" altLang="zh-TW" sz="2800" dirty="0" smtClean="0">
                <a:solidFill>
                  <a:schemeClr val="tx1"/>
                </a:solidFill>
              </a:rPr>
              <a:t>SWOT</a:t>
            </a:r>
            <a:r>
              <a:rPr lang="zh-TW" altLang="en-US" sz="2800" dirty="0" smtClean="0">
                <a:solidFill>
                  <a:schemeClr val="tx1"/>
                </a:solidFill>
              </a:rPr>
              <a:t>模式是香港學校通常運用的，所謂</a:t>
            </a:r>
            <a:r>
              <a:rPr lang="en-US" altLang="zh-TW" sz="2800" dirty="0" smtClean="0">
                <a:solidFill>
                  <a:schemeClr val="tx1"/>
                </a:solidFill>
              </a:rPr>
              <a:t>SWOT</a:t>
            </a:r>
            <a:r>
              <a:rPr lang="zh-TW" altLang="en-US" sz="2800" dirty="0" smtClean="0">
                <a:solidFill>
                  <a:schemeClr val="tx1"/>
                </a:solidFill>
              </a:rPr>
              <a:t>分別代表優勢</a:t>
            </a:r>
            <a:r>
              <a:rPr lang="en-US" altLang="zh-TW" sz="2800" dirty="0" smtClean="0">
                <a:solidFill>
                  <a:schemeClr val="tx1"/>
                </a:solidFill>
              </a:rPr>
              <a:t>(</a:t>
            </a:r>
            <a:r>
              <a:rPr lang="en-US" altLang="zh-TW" sz="2800" dirty="0">
                <a:solidFill>
                  <a:schemeClr val="tx1"/>
                </a:solidFill>
              </a:rPr>
              <a:t>Strengths</a:t>
            </a:r>
            <a:r>
              <a:rPr lang="en-US" altLang="zh-TW" sz="2800" dirty="0" smtClean="0">
                <a:solidFill>
                  <a:schemeClr val="tx1"/>
                </a:solidFill>
              </a:rPr>
              <a:t>)</a:t>
            </a:r>
            <a:r>
              <a:rPr lang="zh-TW" altLang="en-US" sz="2800" dirty="0" smtClean="0">
                <a:solidFill>
                  <a:schemeClr val="tx1"/>
                </a:solidFill>
              </a:rPr>
              <a:t>、弱點</a:t>
            </a:r>
            <a:r>
              <a:rPr lang="en-US" altLang="zh-TW" sz="2800" dirty="0" smtClean="0">
                <a:solidFill>
                  <a:schemeClr val="tx1"/>
                </a:solidFill>
              </a:rPr>
              <a:t>(</a:t>
            </a:r>
            <a:r>
              <a:rPr lang="en-US" altLang="zh-TW" sz="2800" dirty="0">
                <a:solidFill>
                  <a:schemeClr val="tx1"/>
                </a:solidFill>
              </a:rPr>
              <a:t>Weaknesses</a:t>
            </a:r>
            <a:r>
              <a:rPr lang="en-US" altLang="zh-TW" sz="2800" dirty="0" smtClean="0">
                <a:solidFill>
                  <a:schemeClr val="tx1"/>
                </a:solidFill>
              </a:rPr>
              <a:t>)</a:t>
            </a:r>
            <a:r>
              <a:rPr lang="zh-TW" altLang="en-US" sz="2800" dirty="0" smtClean="0">
                <a:solidFill>
                  <a:schemeClr val="tx1"/>
                </a:solidFill>
              </a:rPr>
              <a:t>機會</a:t>
            </a:r>
            <a:r>
              <a:rPr lang="en-US" altLang="zh-TW" sz="2800" dirty="0" smtClean="0">
                <a:solidFill>
                  <a:schemeClr val="tx1"/>
                </a:solidFill>
              </a:rPr>
              <a:t>(</a:t>
            </a:r>
            <a:r>
              <a:rPr lang="en-US" altLang="zh-TW" sz="2800" dirty="0">
                <a:solidFill>
                  <a:schemeClr val="tx1"/>
                </a:solidFill>
              </a:rPr>
              <a:t>Opportunities</a:t>
            </a:r>
            <a:r>
              <a:rPr lang="en-US" altLang="zh-TW" sz="2800" dirty="0" smtClean="0">
                <a:solidFill>
                  <a:schemeClr val="tx1"/>
                </a:solidFill>
              </a:rPr>
              <a:t>)</a:t>
            </a:r>
            <a:r>
              <a:rPr lang="zh-TW" altLang="en-US" sz="2800" dirty="0" smtClean="0">
                <a:solidFill>
                  <a:schemeClr val="tx1"/>
                </a:solidFill>
              </a:rPr>
              <a:t>及威脅</a:t>
            </a:r>
            <a:r>
              <a:rPr lang="en-US" altLang="zh-TW" sz="2800" dirty="0" smtClean="0">
                <a:solidFill>
                  <a:schemeClr val="tx1"/>
                </a:solidFill>
              </a:rPr>
              <a:t>(</a:t>
            </a:r>
            <a:r>
              <a:rPr lang="en-US" altLang="zh-TW" sz="2800" dirty="0">
                <a:solidFill>
                  <a:schemeClr val="tx1"/>
                </a:solidFill>
              </a:rPr>
              <a:t>Threats)</a:t>
            </a:r>
            <a:r>
              <a:rPr lang="zh-TW" altLang="en-US" sz="2800" dirty="0" smtClean="0">
                <a:solidFill>
                  <a:schemeClr val="tx1"/>
                </a:solidFill>
              </a:rPr>
              <a:t>。</a:t>
            </a:r>
            <a:endParaRPr lang="en-US" altLang="zh-TW" sz="2800" dirty="0" smtClean="0">
              <a:solidFill>
                <a:schemeClr val="tx1"/>
              </a:solidFill>
            </a:endParaRPr>
          </a:p>
          <a:p>
            <a:pPr algn="just"/>
            <a:r>
              <a:rPr lang="zh-TW" altLang="en-US" sz="2800" dirty="0" smtClean="0">
                <a:solidFill>
                  <a:schemeClr val="tx1"/>
                </a:solidFill>
              </a:rPr>
              <a:t>這個學校品質評核要求有助香港學校同工瞭解學校和深思學校發展的需要，正如本地校長甘豔梅</a:t>
            </a:r>
            <a:r>
              <a:rPr lang="en-US" altLang="zh-TW" sz="2800" dirty="0" smtClean="0">
                <a:solidFill>
                  <a:schemeClr val="tx1"/>
                </a:solidFill>
              </a:rPr>
              <a:t>(</a:t>
            </a:r>
            <a:r>
              <a:rPr lang="en-US" altLang="zh-TW" sz="2800" dirty="0">
                <a:solidFill>
                  <a:schemeClr val="tx1"/>
                </a:solidFill>
              </a:rPr>
              <a:t>2005</a:t>
            </a:r>
            <a:r>
              <a:rPr lang="en-US" altLang="zh-TW" sz="2800" dirty="0" smtClean="0">
                <a:solidFill>
                  <a:schemeClr val="tx1"/>
                </a:solidFill>
              </a:rPr>
              <a:t>)</a:t>
            </a:r>
            <a:r>
              <a:rPr lang="zh-TW" altLang="en-US" sz="2800" dirty="0" smtClean="0">
                <a:solidFill>
                  <a:schemeClr val="tx1"/>
                </a:solidFill>
              </a:rPr>
              <a:t>指出：在教育改革中“學校不應被牽著鼻子走，校長應認識環境轉變，考慮校本以配合改革，不斷反思，為學校改革定下優先次序”（頁</a:t>
            </a:r>
            <a:r>
              <a:rPr lang="en-US" altLang="zh-TW" sz="2800" dirty="0" smtClean="0">
                <a:solidFill>
                  <a:schemeClr val="tx1"/>
                </a:solidFill>
              </a:rPr>
              <a:t>109</a:t>
            </a:r>
            <a:r>
              <a:rPr lang="zh-TW" altLang="en-US" sz="2800" dirty="0">
                <a:solidFill>
                  <a:schemeClr val="tx1"/>
                </a:solidFill>
              </a:rPr>
              <a:t>）。</a:t>
            </a:r>
          </a:p>
          <a:p>
            <a:pPr algn="just"/>
            <a:endParaRPr lang="zh-TW" altLang="en-US" sz="2800" dirty="0">
              <a:solidFill>
                <a:schemeClr val="tx1"/>
              </a:solidFill>
            </a:endParaRPr>
          </a:p>
        </p:txBody>
      </p:sp>
    </p:spTree>
    <p:extLst>
      <p:ext uri="{BB962C8B-B14F-4D97-AF65-F5344CB8AC3E}">
        <p14:creationId xmlns:p14="http://schemas.microsoft.com/office/powerpoint/2010/main" val="87056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zh-TW" altLang="en-US" dirty="0" smtClean="0">
                <a:solidFill>
                  <a:srgbClr val="2556D1"/>
                </a:solidFill>
                <a:latin typeface="標楷體" pitchFamily="65" charset="-120"/>
                <a:ea typeface="標楷體" pitchFamily="65" charset="-120"/>
              </a:rPr>
              <a:t>校情檢視</a:t>
            </a:r>
          </a:p>
        </p:txBody>
      </p:sp>
      <p:sp>
        <p:nvSpPr>
          <p:cNvPr id="44035" name="Rectangle 3"/>
          <p:cNvSpPr>
            <a:spLocks noGrp="1" noChangeArrowheads="1"/>
          </p:cNvSpPr>
          <p:nvPr>
            <p:ph type="body" idx="4294967295"/>
          </p:nvPr>
        </p:nvSpPr>
        <p:spPr>
          <a:xfrm>
            <a:off x="457200" y="1481138"/>
            <a:ext cx="8229600" cy="4525962"/>
          </a:xfrm>
          <a:prstGeom prst="rect">
            <a:avLst/>
          </a:prstGeom>
        </p:spPr>
        <p:txBody>
          <a:bodyPr>
            <a:normAutofit/>
          </a:bodyPr>
          <a:lstStyle/>
          <a:p>
            <a:pPr marL="0" indent="0" eaLnBrk="1" hangingPunct="1">
              <a:buNone/>
            </a:pPr>
            <a:r>
              <a:rPr lang="zh-TW" altLang="en-US" sz="3200" dirty="0" smtClean="0">
                <a:solidFill>
                  <a:srgbClr val="0070C0"/>
                </a:solidFill>
                <a:latin typeface="標楷體" pitchFamily="65" charset="-120"/>
                <a:ea typeface="標楷體" pitchFamily="65" charset="-120"/>
              </a:rPr>
              <a:t>上週期學校發展計劃成效</a:t>
            </a:r>
          </a:p>
          <a:p>
            <a:pPr lvl="1" eaLnBrk="1" hangingPunct="1"/>
            <a:r>
              <a:rPr lang="zh-TW" altLang="en-US" sz="3200" dirty="0" smtClean="0">
                <a:latin typeface="標楷體" pitchFamily="65" charset="-120"/>
                <a:ea typeface="標楷體" pitchFamily="65" charset="-120"/>
              </a:rPr>
              <a:t>關注事項</a:t>
            </a:r>
          </a:p>
          <a:p>
            <a:pPr lvl="1" eaLnBrk="1" hangingPunct="1"/>
            <a:r>
              <a:rPr lang="zh-TW" altLang="en-US" sz="3200" dirty="0" smtClean="0">
                <a:latin typeface="標楷體" pitchFamily="65" charset="-120"/>
                <a:ea typeface="標楷體" pitchFamily="65" charset="-120"/>
              </a:rPr>
              <a:t>達標程度</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如完全達標 </a:t>
            </a: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部份達標 </a:t>
            </a: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未達標</a:t>
            </a:r>
          </a:p>
          <a:p>
            <a:pPr lvl="1" eaLnBrk="1" hangingPunct="1"/>
            <a:r>
              <a:rPr lang="zh-TW" altLang="en-US" sz="3200" dirty="0" smtClean="0">
                <a:latin typeface="標楷體" pitchFamily="65" charset="-120"/>
                <a:ea typeface="標楷體" pitchFamily="65" charset="-120"/>
              </a:rPr>
              <a:t>跟進方法</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恒常開展 </a:t>
            </a: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繼續為關注事項 </a:t>
            </a: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其他</a:t>
            </a:r>
          </a:p>
        </p:txBody>
      </p:sp>
    </p:spTree>
    <p:extLst>
      <p:ext uri="{BB962C8B-B14F-4D97-AF65-F5344CB8AC3E}">
        <p14:creationId xmlns:p14="http://schemas.microsoft.com/office/powerpoint/2010/main" val="171778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zh-TW" altLang="en-US" dirty="0" smtClean="0">
                <a:latin typeface="標楷體" pitchFamily="65" charset="-120"/>
                <a:ea typeface="標楷體" pitchFamily="65" charset="-120"/>
              </a:rPr>
              <a:t>檢討學校整體表現</a:t>
            </a:r>
          </a:p>
        </p:txBody>
      </p:sp>
      <p:graphicFrame>
        <p:nvGraphicFramePr>
          <p:cNvPr id="449581" name="Group 45"/>
          <p:cNvGraphicFramePr>
            <a:graphicFrameLocks noGrp="1"/>
          </p:cNvGraphicFramePr>
          <p:nvPr>
            <p:ph type="tbl" idx="1"/>
          </p:nvPr>
        </p:nvGraphicFramePr>
        <p:xfrm>
          <a:off x="468313" y="1773238"/>
          <a:ext cx="7772400" cy="4400547"/>
        </p:xfrm>
        <a:graphic>
          <a:graphicData uri="http://schemas.openxmlformats.org/drawingml/2006/table">
            <a:tbl>
              <a:tblPr/>
              <a:tblGrid>
                <a:gridCol w="3144837"/>
                <a:gridCol w="1800225"/>
                <a:gridCol w="2827338"/>
              </a:tblGrid>
              <a:tr h="49854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指標範圍</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主要優點</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尚需改善的地方</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1.</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學校管理</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2.</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專業領導</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3.</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課程和評估</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4.</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學生學習和教學</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5.</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學生支援</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6.</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學校夥伴</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7.</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態度和行為</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0" i="0" u="none" strike="noStrike" cap="none" normalizeH="0" baseline="0" dirty="0" smtClean="0">
                          <a:ln>
                            <a:noFill/>
                          </a:ln>
                          <a:solidFill>
                            <a:schemeClr val="tx1"/>
                          </a:solidFill>
                          <a:effectLst/>
                          <a:latin typeface="標楷體" pitchFamily="65" charset="-120"/>
                          <a:ea typeface="標楷體" pitchFamily="65" charset="-120"/>
                        </a:rPr>
                        <a:t>8.</a:t>
                      </a: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參與和成就</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11598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609600"/>
            <a:ext cx="7772400" cy="658813"/>
          </a:xfrm>
        </p:spPr>
        <p:txBody>
          <a:bodyPr>
            <a:normAutofit/>
          </a:bodyPr>
          <a:lstStyle/>
          <a:p>
            <a:pPr eaLnBrk="1" hangingPunct="1">
              <a:defRPr/>
            </a:pPr>
            <a:endParaRPr lang="zh-TW" altLang="zh-TW" smtClean="0"/>
          </a:p>
        </p:txBody>
      </p:sp>
      <p:sp>
        <p:nvSpPr>
          <p:cNvPr id="47107" name="Rectangle 3"/>
          <p:cNvSpPr>
            <a:spLocks noGrp="1" noChangeArrowheads="1"/>
          </p:cNvSpPr>
          <p:nvPr>
            <p:ph type="body" idx="4294967295"/>
          </p:nvPr>
        </p:nvSpPr>
        <p:spPr>
          <a:xfrm>
            <a:off x="684212" y="908720"/>
            <a:ext cx="7920235" cy="5760640"/>
          </a:xfrm>
          <a:prstGeom prst="rect">
            <a:avLst/>
          </a:prstGeom>
        </p:spPr>
        <p:txBody>
          <a:bodyPr>
            <a:normAutofit/>
          </a:bodyPr>
          <a:lstStyle/>
          <a:p>
            <a:pPr algn="just" eaLnBrk="1" hangingPunct="1">
              <a:lnSpc>
                <a:spcPct val="90000"/>
              </a:lnSpc>
            </a:pPr>
            <a:r>
              <a:rPr lang="en-US" altLang="zh-TW" sz="3000" dirty="0">
                <a:solidFill>
                  <a:schemeClr val="tx1"/>
                </a:solidFill>
              </a:rPr>
              <a:t>R.W. Griffin</a:t>
            </a:r>
            <a:r>
              <a:rPr lang="zh-TW" altLang="en-US" sz="3000" dirty="0">
                <a:solidFill>
                  <a:schemeClr val="tx1"/>
                </a:solidFill>
              </a:rPr>
              <a:t>認為在</a:t>
            </a:r>
            <a:r>
              <a:rPr lang="en-US" altLang="zh-TW" sz="3000" dirty="0">
                <a:solidFill>
                  <a:schemeClr val="tx1"/>
                </a:solidFill>
              </a:rPr>
              <a:t>SWOT</a:t>
            </a:r>
            <a:r>
              <a:rPr lang="zh-TW" altLang="en-US" sz="3000" dirty="0">
                <a:solidFill>
                  <a:schemeClr val="tx1"/>
                </a:solidFill>
              </a:rPr>
              <a:t>分析中，完成組織使命的最佳策略必須能</a:t>
            </a:r>
          </a:p>
          <a:p>
            <a:pPr lvl="1" algn="just" eaLnBrk="1" hangingPunct="1">
              <a:lnSpc>
                <a:spcPct val="90000"/>
              </a:lnSpc>
            </a:pPr>
            <a:r>
              <a:rPr lang="en-US" altLang="zh-TW" sz="3000" spc="30" dirty="0">
                <a:solidFill>
                  <a:schemeClr val="tx1"/>
                </a:solidFill>
              </a:rPr>
              <a:t>(1)</a:t>
            </a:r>
            <a:r>
              <a:rPr lang="zh-TW" altLang="en-US" sz="3000" spc="30" dirty="0">
                <a:solidFill>
                  <a:schemeClr val="tx1"/>
                </a:solidFill>
              </a:rPr>
              <a:t>善用組織的機會和優勢</a:t>
            </a:r>
          </a:p>
          <a:p>
            <a:pPr lvl="1" algn="just" eaLnBrk="1" hangingPunct="1">
              <a:lnSpc>
                <a:spcPct val="90000"/>
              </a:lnSpc>
            </a:pPr>
            <a:r>
              <a:rPr lang="en-US" altLang="zh-TW" sz="3000" spc="30" dirty="0">
                <a:solidFill>
                  <a:schemeClr val="tx1"/>
                </a:solidFill>
              </a:rPr>
              <a:t>(2)</a:t>
            </a:r>
            <a:r>
              <a:rPr lang="zh-TW" altLang="en-US" sz="3000" spc="30" dirty="0">
                <a:solidFill>
                  <a:schemeClr val="tx1"/>
                </a:solidFill>
              </a:rPr>
              <a:t>化解組織的威脅</a:t>
            </a:r>
          </a:p>
          <a:p>
            <a:pPr lvl="1" algn="just" eaLnBrk="1" hangingPunct="1">
              <a:lnSpc>
                <a:spcPct val="90000"/>
              </a:lnSpc>
            </a:pPr>
            <a:r>
              <a:rPr lang="en-US" altLang="zh-TW" sz="3000" spc="30" dirty="0">
                <a:solidFill>
                  <a:schemeClr val="tx1"/>
                </a:solidFill>
              </a:rPr>
              <a:t>(3)</a:t>
            </a:r>
            <a:r>
              <a:rPr lang="zh-TW" altLang="en-US" sz="3000" spc="30" dirty="0">
                <a:solidFill>
                  <a:schemeClr val="tx1"/>
                </a:solidFill>
              </a:rPr>
              <a:t>趨避</a:t>
            </a:r>
            <a:r>
              <a:rPr lang="en-US" altLang="zh-TW" sz="3000" spc="30" dirty="0">
                <a:solidFill>
                  <a:schemeClr val="tx1"/>
                </a:solidFill>
              </a:rPr>
              <a:t>(</a:t>
            </a:r>
            <a:r>
              <a:rPr lang="zh-TW" altLang="en-US" sz="3000" spc="30" dirty="0">
                <a:solidFill>
                  <a:schemeClr val="tx1"/>
                </a:solidFill>
              </a:rPr>
              <a:t>或矯正</a:t>
            </a:r>
            <a:r>
              <a:rPr lang="en-US" altLang="zh-TW" sz="3000" spc="30" dirty="0">
                <a:solidFill>
                  <a:schemeClr val="tx1"/>
                </a:solidFill>
              </a:rPr>
              <a:t>)</a:t>
            </a:r>
            <a:r>
              <a:rPr lang="zh-TW" altLang="en-US" sz="3000" spc="30" dirty="0">
                <a:solidFill>
                  <a:schemeClr val="tx1"/>
                </a:solidFill>
              </a:rPr>
              <a:t>組織的弱點。</a:t>
            </a:r>
            <a:endParaRPr lang="en-US" altLang="zh-TW" sz="3000" spc="30" dirty="0">
              <a:solidFill>
                <a:schemeClr val="tx1"/>
              </a:solidFill>
            </a:endParaRPr>
          </a:p>
          <a:p>
            <a:pPr lvl="1" algn="just" eaLnBrk="1" hangingPunct="1">
              <a:lnSpc>
                <a:spcPct val="90000"/>
              </a:lnSpc>
            </a:pPr>
            <a:endParaRPr lang="en-US" altLang="zh-TW" sz="3000" spc="30" dirty="0">
              <a:solidFill>
                <a:schemeClr val="tx1"/>
              </a:solidFill>
            </a:endParaRPr>
          </a:p>
          <a:p>
            <a:pPr marL="170752" lvl="1" indent="0" algn="just" eaLnBrk="1" hangingPunct="1">
              <a:lnSpc>
                <a:spcPct val="90000"/>
              </a:lnSpc>
              <a:buNone/>
            </a:pPr>
            <a:r>
              <a:rPr lang="zh-TW" altLang="en-US" sz="3000" spc="30" dirty="0">
                <a:solidFill>
                  <a:schemeClr val="tx1"/>
                </a:solidFill>
              </a:rPr>
              <a:t>在情境分析時，學校同工會訴說學校的優劣，學校領導層應以開放胸襟，坦然聆聽不同的意見，並從中持平地歸納正反聲音，以增強校內同工的歸屬感和凝聚力。 </a:t>
            </a:r>
          </a:p>
        </p:txBody>
      </p:sp>
    </p:spTree>
    <p:extLst>
      <p:ext uri="{BB962C8B-B14F-4D97-AF65-F5344CB8AC3E}">
        <p14:creationId xmlns:p14="http://schemas.microsoft.com/office/powerpoint/2010/main" val="42506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Autofit/>
          </a:bodyPr>
          <a:lstStyle/>
          <a:p>
            <a:r>
              <a:rPr lang="zh-TW" altLang="en-US" sz="3000" dirty="0" smtClean="0">
                <a:solidFill>
                  <a:schemeClr val="tx1"/>
                </a:solidFill>
              </a:rPr>
              <a:t>根據教育局的要求，各校的學校發展計畫、周年校務計畫與校務報告均需由校董會審批，經教育局分區官員的確認後，還要上網讓家長和社會人士知悉詳情。這個學校品質評核的制度受到上海教育專家張民生的讚賞，“在對上一年規劃實施情況的評估報告裡，評價對像一條條列出來，相應地有詳細的評價結果呈現；對一個組織來說就是既要具備規劃能力，還要具備自我評價能力。”</a:t>
            </a:r>
            <a:endParaRPr lang="zh-TW" altLang="en-US" sz="3000" dirty="0">
              <a:solidFill>
                <a:schemeClr val="tx1"/>
              </a:solidFill>
            </a:endParaRPr>
          </a:p>
        </p:txBody>
      </p:sp>
    </p:spTree>
    <p:extLst>
      <p:ext uri="{BB962C8B-B14F-4D97-AF65-F5344CB8AC3E}">
        <p14:creationId xmlns:p14="http://schemas.microsoft.com/office/powerpoint/2010/main" val="2996340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r>
              <a:rPr lang="zh-TW" altLang="en-US" sz="3000" dirty="0" smtClean="0">
                <a:solidFill>
                  <a:schemeClr val="tx1"/>
                </a:solidFill>
              </a:rPr>
              <a:t>為了方便學校進行自評的工作，質素保證視學組為學校設計了一套持分者問卷；這套持分者問卷的調查項目皆與學校表現架構內多個範圍是相關的。各校在分析這些持分者問卷的結果時，既可瞭解不同物件對相同專案回應的差異，亦可按年比較學校在不同範圍的變化情況；有關持分者問卷的調查專案及對象可參考下表</a:t>
            </a:r>
            <a:r>
              <a:rPr lang="en-US" altLang="zh-TW" sz="3000" dirty="0" smtClean="0">
                <a:solidFill>
                  <a:schemeClr val="tx1"/>
                </a:solidFill>
              </a:rPr>
              <a:t>1</a:t>
            </a:r>
            <a:r>
              <a:rPr lang="zh-TW" altLang="en-US" sz="3000" dirty="0" smtClean="0">
                <a:solidFill>
                  <a:schemeClr val="tx1"/>
                </a:solidFill>
              </a:rPr>
              <a:t>資料。</a:t>
            </a:r>
          </a:p>
          <a:p>
            <a:endParaRPr lang="zh-TW" altLang="en-US" sz="3000" dirty="0">
              <a:solidFill>
                <a:schemeClr val="tx1"/>
              </a:solidFill>
            </a:endParaRPr>
          </a:p>
        </p:txBody>
      </p:sp>
    </p:spTree>
    <p:extLst>
      <p:ext uri="{BB962C8B-B14F-4D97-AF65-F5344CB8AC3E}">
        <p14:creationId xmlns:p14="http://schemas.microsoft.com/office/powerpoint/2010/main" val="110645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713821292"/>
              </p:ext>
            </p:extLst>
          </p:nvPr>
        </p:nvGraphicFramePr>
        <p:xfrm>
          <a:off x="431540" y="980728"/>
          <a:ext cx="8424935" cy="4791429"/>
        </p:xfrm>
        <a:graphic>
          <a:graphicData uri="http://schemas.openxmlformats.org/drawingml/2006/table">
            <a:tbl>
              <a:tblPr firstRow="1" firstCol="1" lastRow="1" lastCol="1" bandRow="1" bandCol="1"/>
              <a:tblGrid>
                <a:gridCol w="1908212"/>
                <a:gridCol w="3168352"/>
                <a:gridCol w="774167"/>
                <a:gridCol w="1069752"/>
                <a:gridCol w="752226"/>
                <a:gridCol w="752226"/>
              </a:tblGrid>
              <a:tr h="360040">
                <a:tc>
                  <a:txBody>
                    <a:bodyPr/>
                    <a:lstStyle/>
                    <a:p>
                      <a:pPr algn="ctr">
                        <a:spcAft>
                          <a:spcPts val="0"/>
                        </a:spcAft>
                      </a:pPr>
                      <a:r>
                        <a:rPr lang="zh-TW" sz="1800" kern="100" dirty="0" smtClean="0">
                          <a:effectLst/>
                          <a:latin typeface="Times New Roman"/>
                          <a:ea typeface="新細明體"/>
                        </a:rPr>
                        <a:t>範圍</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smtClean="0">
                          <a:effectLst/>
                          <a:latin typeface="Times New Roman"/>
                          <a:ea typeface="新細明體"/>
                        </a:rPr>
                        <a:t>調查專案</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TW" sz="1800" kern="100" dirty="0" smtClean="0">
                          <a:effectLst/>
                          <a:latin typeface="Times New Roman"/>
                          <a:ea typeface="新細明體"/>
                        </a:rPr>
                        <a:t>對象</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41760">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smtClean="0">
                          <a:effectLst/>
                          <a:latin typeface="Times New Roman"/>
                          <a:ea typeface="新細明體"/>
                        </a:rPr>
                        <a:t>教師</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smtClean="0">
                          <a:effectLst/>
                          <a:latin typeface="Times New Roman"/>
                          <a:ea typeface="新細明體"/>
                        </a:rPr>
                        <a:t>專責人員</a:t>
                      </a:r>
                      <a:r>
                        <a:rPr lang="en-US" sz="1800" kern="100" dirty="0" smtClean="0">
                          <a:effectLst/>
                          <a:latin typeface="Times New Roman"/>
                          <a:ea typeface="新細明體"/>
                        </a:rPr>
                        <a:t>*</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smtClean="0">
                          <a:effectLst/>
                          <a:latin typeface="Times New Roman"/>
                          <a:ea typeface="新細明體"/>
                        </a:rPr>
                        <a:t>學生</a:t>
                      </a:r>
                      <a:r>
                        <a:rPr lang="en-US" sz="1800" kern="100" dirty="0" smtClean="0">
                          <a:effectLst/>
                          <a:latin typeface="Times New Roman"/>
                          <a:ea typeface="新細明體"/>
                        </a:rPr>
                        <a:t>#</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smtClean="0">
                          <a:effectLst/>
                          <a:latin typeface="Times New Roman"/>
                          <a:ea typeface="新細明體"/>
                        </a:rPr>
                        <a:t>家長</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175">
                <a:tc>
                  <a:txBody>
                    <a:bodyPr/>
                    <a:lstStyle/>
                    <a:p>
                      <a:pPr algn="ctr">
                        <a:spcAft>
                          <a:spcPts val="0"/>
                        </a:spcAft>
                      </a:pPr>
                      <a:r>
                        <a:rPr lang="zh-TW" sz="1800" kern="100" dirty="0" smtClean="0">
                          <a:effectLst/>
                          <a:latin typeface="Times New Roman"/>
                          <a:ea typeface="新細明體"/>
                        </a:rPr>
                        <a:t>學校管理</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effectLst/>
                          <a:latin typeface="Times New Roman"/>
                          <a:ea typeface="新細明體"/>
                        </a:rPr>
                        <a:t>持分者對學校管理的觀感</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113">
                <a:tc rowSpan="2">
                  <a:txBody>
                    <a:bodyPr/>
                    <a:lstStyle/>
                    <a:p>
                      <a:pPr algn="ctr">
                        <a:spcAft>
                          <a:spcPts val="0"/>
                        </a:spcAft>
                      </a:pPr>
                      <a:r>
                        <a:rPr lang="zh-TW" sz="1800" kern="100" dirty="0" smtClean="0">
                          <a:effectLst/>
                          <a:latin typeface="Times New Roman"/>
                          <a:ea typeface="新細明體"/>
                        </a:rPr>
                        <a:t>專業領導</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effectLst/>
                          <a:latin typeface="Times New Roman"/>
                          <a:ea typeface="新細明體"/>
                        </a:rPr>
                        <a:t>持分者對校長、副校長及中層管理人員在“領導與監察”及“協作與支持”方面的觀感</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887">
                <a:tc vMerge="1">
                  <a:txBody>
                    <a:bodyPr/>
                    <a:lstStyle/>
                    <a:p>
                      <a:endParaRPr lang="zh-TW" altLang="en-US"/>
                    </a:p>
                  </a:txBody>
                  <a:tcPr/>
                </a:tc>
                <a:tc>
                  <a:txBody>
                    <a:bodyPr/>
                    <a:lstStyle/>
                    <a:p>
                      <a:pPr algn="just">
                        <a:spcAft>
                          <a:spcPts val="0"/>
                        </a:spcAft>
                      </a:pPr>
                      <a:r>
                        <a:rPr lang="zh-TW" sz="1800" kern="100" dirty="0" smtClean="0">
                          <a:effectLst/>
                          <a:latin typeface="Times New Roman"/>
                          <a:ea typeface="新細明體"/>
                        </a:rPr>
                        <a:t>持分者對教師專業發展的觀感</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spcAft>
                          <a:spcPts val="0"/>
                        </a:spcAft>
                      </a:pPr>
                      <a:r>
                        <a:rPr lang="zh-TW" sz="1800" kern="100" dirty="0" smtClean="0">
                          <a:effectLst/>
                          <a:latin typeface="Times New Roman"/>
                          <a:ea typeface="新細明體"/>
                        </a:rPr>
                        <a:t>課程和評估</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effectLst/>
                          <a:latin typeface="Times New Roman"/>
                          <a:ea typeface="新細明體"/>
                        </a:rPr>
                        <a:t>持分者對課程和評估的觀感</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20">
                <a:tc rowSpan="2">
                  <a:txBody>
                    <a:bodyPr/>
                    <a:lstStyle/>
                    <a:p>
                      <a:pPr algn="ctr">
                        <a:spcAft>
                          <a:spcPts val="0"/>
                        </a:spcAft>
                      </a:pPr>
                      <a:r>
                        <a:rPr lang="zh-TW" sz="1800" kern="100" dirty="0" smtClean="0">
                          <a:effectLst/>
                          <a:latin typeface="Times New Roman"/>
                          <a:ea typeface="新細明體"/>
                        </a:rPr>
                        <a:t>學生學習和教學</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effectLst/>
                          <a:latin typeface="Times New Roman"/>
                          <a:ea typeface="新細明體"/>
                        </a:rPr>
                        <a:t>持分者對教學的觀感</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20">
                <a:tc vMerge="1">
                  <a:txBody>
                    <a:bodyPr/>
                    <a:lstStyle/>
                    <a:p>
                      <a:endParaRPr lang="zh-TW" altLang="en-US"/>
                    </a:p>
                  </a:txBody>
                  <a:tcPr/>
                </a:tc>
                <a:tc>
                  <a:txBody>
                    <a:bodyPr/>
                    <a:lstStyle/>
                    <a:p>
                      <a:pPr algn="just">
                        <a:spcAft>
                          <a:spcPts val="0"/>
                        </a:spcAft>
                      </a:pPr>
                      <a:r>
                        <a:rPr lang="zh-TW" sz="1800" kern="100" dirty="0" smtClean="0">
                          <a:effectLst/>
                          <a:latin typeface="Times New Roman"/>
                          <a:ea typeface="新細明體"/>
                        </a:rPr>
                        <a:t>持分者對學生學習的觀感</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64">
                <a:tc rowSpan="2">
                  <a:txBody>
                    <a:bodyPr/>
                    <a:lstStyle/>
                    <a:p>
                      <a:pPr algn="ctr">
                        <a:spcAft>
                          <a:spcPts val="0"/>
                        </a:spcAft>
                      </a:pPr>
                      <a:r>
                        <a:rPr lang="zh-TW" sz="1800" kern="100" dirty="0" smtClean="0">
                          <a:effectLst/>
                          <a:latin typeface="Times New Roman"/>
                          <a:ea typeface="新細明體"/>
                        </a:rPr>
                        <a:t>學生支援</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effectLst/>
                          <a:latin typeface="Times New Roman"/>
                          <a:ea typeface="新細明體"/>
                        </a:rPr>
                        <a:t>持分者對學生成長支持的觀感</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55">
                <a:tc vMerge="1">
                  <a:txBody>
                    <a:bodyPr/>
                    <a:lstStyle/>
                    <a:p>
                      <a:endParaRPr lang="zh-TW" altLang="en-US"/>
                    </a:p>
                  </a:txBody>
                  <a:tcPr/>
                </a:tc>
                <a:tc>
                  <a:txBody>
                    <a:bodyPr/>
                    <a:lstStyle/>
                    <a:p>
                      <a:pPr algn="just">
                        <a:spcAft>
                          <a:spcPts val="0"/>
                        </a:spcAft>
                      </a:pPr>
                      <a:r>
                        <a:rPr lang="zh-TW" sz="1800" kern="100" dirty="0" smtClean="0">
                          <a:effectLst/>
                          <a:latin typeface="Times New Roman"/>
                          <a:ea typeface="新細明體"/>
                        </a:rPr>
                        <a:t>持分者對學校氣氛的觀感</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67">
                <a:tc>
                  <a:txBody>
                    <a:bodyPr/>
                    <a:lstStyle/>
                    <a:p>
                      <a:pPr algn="ctr">
                        <a:spcAft>
                          <a:spcPts val="0"/>
                        </a:spcAft>
                      </a:pPr>
                      <a:r>
                        <a:rPr lang="zh-TW" sz="1800" kern="100" dirty="0" smtClean="0">
                          <a:effectLst/>
                          <a:latin typeface="Times New Roman"/>
                          <a:ea typeface="新細明體"/>
                        </a:rPr>
                        <a:t>學校夥伴</a:t>
                      </a:r>
                      <a:endParaRPr lang="zh-TW" sz="1800" kern="100" dirty="0">
                        <a:effectLst/>
                        <a:latin typeface="Times New Roman"/>
                        <a:ea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effectLst/>
                          <a:latin typeface="Times New Roman"/>
                          <a:ea typeface="新細明體"/>
                        </a:rPr>
                        <a:t>持分者對家校合作的觀感</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新細明體"/>
                        </a:rPr>
                        <a:t> </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618762" y="416277"/>
            <a:ext cx="46474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表</a:t>
            </a:r>
            <a:r>
              <a:rPr kumimoji="1" lang="zh-TW" altLang="en-US"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：持分者問卷調查專案及對象</a:t>
            </a:r>
            <a:endParaRPr kumimoji="1" lang="zh-TW" altLang="en-US" sz="2400" b="0" i="0" u="none" strike="noStrike" cap="none" normalizeH="0" baseline="0" dirty="0" smtClean="0">
              <a:ln>
                <a:noFill/>
              </a:ln>
              <a:solidFill>
                <a:schemeClr val="tx2"/>
              </a:solidFill>
              <a:effectLst/>
              <a:latin typeface="Arial" pitchFamily="34" charset="0"/>
              <a:ea typeface="新細明體" pitchFamily="18" charset="-120"/>
              <a:cs typeface="新細明體" pitchFamily="18" charset="-120"/>
            </a:endParaRPr>
          </a:p>
        </p:txBody>
      </p:sp>
      <p:sp>
        <p:nvSpPr>
          <p:cNvPr id="6" name="TextBox 5"/>
          <p:cNvSpPr txBox="1"/>
          <p:nvPr/>
        </p:nvSpPr>
        <p:spPr>
          <a:xfrm>
            <a:off x="467544" y="6055667"/>
            <a:ext cx="4302436" cy="584775"/>
          </a:xfrm>
          <a:prstGeom prst="rect">
            <a:avLst/>
          </a:prstGeom>
          <a:noFill/>
        </p:spPr>
        <p:txBody>
          <a:bodyPr wrap="square" rtlCol="0">
            <a:spAutoFit/>
          </a:bodyPr>
          <a:lstStyle/>
          <a:p>
            <a:r>
              <a:rPr lang="zh-TW" altLang="en-US" sz="1600" dirty="0" smtClean="0"/>
              <a:t>* 特殊學校適用</a:t>
            </a:r>
          </a:p>
          <a:p>
            <a:r>
              <a:rPr lang="en-US" altLang="zh-TW" sz="1600" dirty="0" smtClean="0"/>
              <a:t># </a:t>
            </a:r>
            <a:r>
              <a:rPr lang="zh-TW" altLang="en-US" sz="1600" dirty="0" smtClean="0"/>
              <a:t>特殊學校需視乎就讀學生的能力適當採用</a:t>
            </a:r>
            <a:endParaRPr lang="zh-TW" altLang="en-US" sz="1600" dirty="0"/>
          </a:p>
        </p:txBody>
      </p:sp>
    </p:spTree>
    <p:extLst>
      <p:ext uri="{BB962C8B-B14F-4D97-AF65-F5344CB8AC3E}">
        <p14:creationId xmlns:p14="http://schemas.microsoft.com/office/powerpoint/2010/main" val="295353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a:t>香港學校質</a:t>
            </a:r>
            <a:r>
              <a:rPr lang="zh-TW" altLang="en-US" sz="4000" b="1" dirty="0" smtClean="0"/>
              <a:t>素評核的背景</a:t>
            </a:r>
            <a:endParaRPr lang="zh-TW" altLang="en-US" sz="4000" b="1" dirty="0"/>
          </a:p>
        </p:txBody>
      </p:sp>
      <p:sp>
        <p:nvSpPr>
          <p:cNvPr id="3" name="Content Placeholder 2"/>
          <p:cNvSpPr>
            <a:spLocks noGrp="1"/>
          </p:cNvSpPr>
          <p:nvPr>
            <p:ph sz="quarter" idx="13"/>
          </p:nvPr>
        </p:nvSpPr>
        <p:spPr>
          <a:xfrm>
            <a:off x="274320" y="1298448"/>
            <a:ext cx="8595360" cy="5154888"/>
          </a:xfrm>
        </p:spPr>
        <p:txBody>
          <a:bodyPr>
            <a:noAutofit/>
          </a:bodyPr>
          <a:lstStyle/>
          <a:p>
            <a:r>
              <a:rPr lang="zh-TW" altLang="en-US" sz="3000" dirty="0" smtClean="0">
                <a:solidFill>
                  <a:schemeClr val="tx1"/>
                </a:solidFill>
              </a:rPr>
              <a:t>有關</a:t>
            </a:r>
            <a:r>
              <a:rPr lang="zh-TW" altLang="en-US" sz="3000" dirty="0">
                <a:solidFill>
                  <a:schemeClr val="tx1"/>
                </a:solidFill>
              </a:rPr>
              <a:t>香港學校質</a:t>
            </a:r>
            <a:r>
              <a:rPr lang="zh-TW" altLang="en-US" sz="3000" dirty="0" smtClean="0">
                <a:solidFill>
                  <a:schemeClr val="tx1"/>
                </a:solidFill>
              </a:rPr>
              <a:t>素評核的政策文件，可追溯於上世紀</a:t>
            </a:r>
            <a:r>
              <a:rPr lang="en-US" altLang="zh-TW" sz="3000" dirty="0" smtClean="0">
                <a:solidFill>
                  <a:schemeClr val="tx1"/>
                </a:solidFill>
              </a:rPr>
              <a:t>1994</a:t>
            </a:r>
            <a:r>
              <a:rPr lang="zh-TW" altLang="en-US" sz="3000" dirty="0" smtClean="0">
                <a:solidFill>
                  <a:schemeClr val="tx1"/>
                </a:solidFill>
              </a:rPr>
              <a:t>年教育統籌委員會教育水準工作小組的</a:t>
            </a:r>
            <a:r>
              <a:rPr lang="en-US" altLang="zh-TW" sz="3000" dirty="0" smtClean="0">
                <a:solidFill>
                  <a:schemeClr val="tx1"/>
                </a:solidFill>
              </a:rPr>
              <a:t>《</a:t>
            </a:r>
            <a:r>
              <a:rPr lang="zh-TW" altLang="en-US" sz="3000" dirty="0" smtClean="0">
                <a:solidFill>
                  <a:schemeClr val="tx1"/>
                </a:solidFill>
              </a:rPr>
              <a:t>學校教育質素</a:t>
            </a:r>
            <a:r>
              <a:rPr lang="en-US" altLang="zh-TW" sz="3000" dirty="0" smtClean="0">
                <a:solidFill>
                  <a:schemeClr val="tx1"/>
                </a:solidFill>
              </a:rPr>
              <a:t>》</a:t>
            </a:r>
            <a:r>
              <a:rPr lang="zh-TW" altLang="en-US" sz="3000" dirty="0" smtClean="0">
                <a:solidFill>
                  <a:schemeClr val="tx1"/>
                </a:solidFill>
              </a:rPr>
              <a:t>報告書，該政策文件提出了以一套保證及提高學校素質的綜合策略，以協助學校教育的改善。經過兩年多的諮詢和修改後，教統會於</a:t>
            </a:r>
            <a:r>
              <a:rPr lang="en-US" altLang="zh-TW" sz="3000" dirty="0" smtClean="0">
                <a:solidFill>
                  <a:schemeClr val="tx1"/>
                </a:solidFill>
              </a:rPr>
              <a:t>1997</a:t>
            </a:r>
            <a:r>
              <a:rPr lang="zh-TW" altLang="en-US" sz="3000" dirty="0" smtClean="0">
                <a:solidFill>
                  <a:schemeClr val="tx1"/>
                </a:solidFill>
              </a:rPr>
              <a:t>年第七號報告書中建議設立質素保證視學機制，並以總體評核學校的模式取代過往的分科視學的制度。教育署</a:t>
            </a:r>
            <a:r>
              <a:rPr lang="en-US" altLang="zh-TW" sz="3000" dirty="0" smtClean="0">
                <a:solidFill>
                  <a:schemeClr val="tx1"/>
                </a:solidFill>
              </a:rPr>
              <a:t>(</a:t>
            </a:r>
            <a:r>
              <a:rPr lang="en-US" altLang="zh-TW" sz="3000" dirty="0">
                <a:solidFill>
                  <a:schemeClr val="tx1"/>
                </a:solidFill>
              </a:rPr>
              <a:t>1997)</a:t>
            </a:r>
            <a:r>
              <a:rPr lang="zh-TW" altLang="en-US" sz="3000" dirty="0">
                <a:solidFill>
                  <a:schemeClr val="tx1"/>
                </a:solidFill>
              </a:rPr>
              <a:t>在</a:t>
            </a:r>
            <a:r>
              <a:rPr lang="en-US" altLang="zh-TW" sz="3000" dirty="0" smtClean="0">
                <a:solidFill>
                  <a:schemeClr val="tx1"/>
                </a:solidFill>
              </a:rPr>
              <a:t>《</a:t>
            </a:r>
            <a:r>
              <a:rPr lang="zh-TW" altLang="en-US" sz="3000" dirty="0" smtClean="0">
                <a:solidFill>
                  <a:schemeClr val="tx1"/>
                </a:solidFill>
              </a:rPr>
              <a:t>學校教育質素保證─視學手冊</a:t>
            </a:r>
            <a:r>
              <a:rPr lang="en-US" altLang="zh-TW" sz="3000" dirty="0" smtClean="0">
                <a:solidFill>
                  <a:schemeClr val="tx1"/>
                </a:solidFill>
              </a:rPr>
              <a:t>》</a:t>
            </a:r>
            <a:r>
              <a:rPr lang="zh-TW" altLang="en-US" sz="3000" dirty="0" smtClean="0">
                <a:solidFill>
                  <a:schemeClr val="tx1"/>
                </a:solidFill>
              </a:rPr>
              <a:t>提出：“質素保證架構的目的，一方面是支援學校改善質素，另一方面是藉監察給予學校壓力，使它們承擔問責”。</a:t>
            </a:r>
            <a:endParaRPr lang="zh-TW" altLang="en-US" sz="3000" dirty="0">
              <a:solidFill>
                <a:schemeClr val="tx1"/>
              </a:solidFill>
            </a:endParaRPr>
          </a:p>
        </p:txBody>
      </p:sp>
    </p:spTree>
    <p:extLst>
      <p:ext uri="{BB962C8B-B14F-4D97-AF65-F5344CB8AC3E}">
        <p14:creationId xmlns:p14="http://schemas.microsoft.com/office/powerpoint/2010/main" val="55627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zh-TW" altLang="en-US" u="sng" dirty="0" smtClean="0">
                <a:latin typeface="新細明體" pitchFamily="18" charset="-120"/>
              </a:rPr>
              <a:t>教</a:t>
            </a:r>
            <a:r>
              <a:rPr lang="zh-CN" altLang="en-US" u="sng" dirty="0" smtClean="0">
                <a:latin typeface="新細明體" pitchFamily="18" charset="-120"/>
              </a:rPr>
              <a:t>育</a:t>
            </a:r>
            <a:r>
              <a:rPr lang="zh-TW" altLang="en-US" u="sng" dirty="0" smtClean="0">
                <a:latin typeface="新細明體" pitchFamily="18" charset="-120"/>
              </a:rPr>
              <a:t>局提供的持份者問卷</a:t>
            </a:r>
            <a:r>
              <a:rPr lang="zh-CN" altLang="en-US" u="sng" dirty="0" smtClean="0"/>
              <a:t>「</a:t>
            </a:r>
            <a:r>
              <a:rPr lang="zh-CN" altLang="en-US" u="sng" dirty="0" smtClean="0">
                <a:latin typeface="新細明體" pitchFamily="18" charset="-120"/>
              </a:rPr>
              <a:t>教師</a:t>
            </a:r>
            <a:r>
              <a:rPr lang="zh-CN" altLang="en-US" u="sng" dirty="0" smtClean="0"/>
              <a:t>」</a:t>
            </a:r>
            <a:endParaRPr lang="zh-TW" altLang="en-US" u="sng" dirty="0" smtClean="0">
              <a:ea typeface="SimSun" pitchFamily="2" charset="-122"/>
            </a:endParaRPr>
          </a:p>
        </p:txBody>
      </p:sp>
      <p:sp>
        <p:nvSpPr>
          <p:cNvPr id="33795" name="Rectangle 3"/>
          <p:cNvSpPr>
            <a:spLocks noGrp="1" noChangeArrowheads="1"/>
          </p:cNvSpPr>
          <p:nvPr>
            <p:ph type="body" idx="4294967295"/>
          </p:nvPr>
        </p:nvSpPr>
        <p:spPr>
          <a:xfrm>
            <a:off x="457200" y="1481138"/>
            <a:ext cx="8229600" cy="4525962"/>
          </a:xfrm>
          <a:prstGeom prst="rect">
            <a:avLst/>
          </a:prstGeom>
        </p:spPr>
        <p:txBody>
          <a:bodyPr/>
          <a:lstStyle/>
          <a:p>
            <a:pPr eaLnBrk="1" hangingPunct="1">
              <a:spcBef>
                <a:spcPct val="5000"/>
              </a:spcBef>
              <a:buFont typeface="Wingdings" pitchFamily="2" charset="2"/>
              <a:buNone/>
            </a:pPr>
            <a:r>
              <a:rPr lang="en-US" altLang="zh-CN" sz="2800" dirty="0" smtClean="0">
                <a:latin typeface="新細明體" pitchFamily="18" charset="-120"/>
              </a:rPr>
              <a:t>67.</a:t>
            </a:r>
            <a:r>
              <a:rPr lang="zh-TW" altLang="en-US" sz="2800" dirty="0" smtClean="0">
                <a:latin typeface="新細明體" pitchFamily="18" charset="-120"/>
              </a:rPr>
              <a:t>科組主管有效地帶領科組的發展。</a:t>
            </a:r>
          </a:p>
          <a:p>
            <a:pPr eaLnBrk="1" hangingPunct="1">
              <a:spcBef>
                <a:spcPct val="5000"/>
              </a:spcBef>
              <a:buFont typeface="Wingdings" pitchFamily="2" charset="2"/>
              <a:buNone/>
            </a:pPr>
            <a:r>
              <a:rPr lang="en-US" altLang="zh-CN" sz="2800" dirty="0" smtClean="0">
                <a:latin typeface="新細明體" pitchFamily="18" charset="-120"/>
              </a:rPr>
              <a:t>68.</a:t>
            </a:r>
            <a:r>
              <a:rPr lang="zh-TW" altLang="en-US" sz="2800" dirty="0" smtClean="0">
                <a:latin typeface="新細明體" pitchFamily="18" charset="-120"/>
              </a:rPr>
              <a:t>科組主管有效地處理科組事務。</a:t>
            </a:r>
          </a:p>
          <a:p>
            <a:pPr eaLnBrk="1" hangingPunct="1">
              <a:spcBef>
                <a:spcPct val="5000"/>
              </a:spcBef>
              <a:buFont typeface="Wingdings" pitchFamily="2" charset="2"/>
              <a:buNone/>
            </a:pPr>
            <a:r>
              <a:rPr lang="en-US" altLang="zh-TW" sz="2800" dirty="0" smtClean="0">
                <a:latin typeface="新細明體" pitchFamily="18" charset="-120"/>
              </a:rPr>
              <a:t>69. </a:t>
            </a:r>
            <a:r>
              <a:rPr lang="zh-TW" altLang="en-US" sz="2800" dirty="0" smtClean="0">
                <a:latin typeface="新細明體" pitchFamily="18" charset="-120"/>
              </a:rPr>
              <a:t>科組主管能促進領導層和教師的溝通。</a:t>
            </a:r>
          </a:p>
          <a:p>
            <a:pPr eaLnBrk="1" hangingPunct="1">
              <a:spcBef>
                <a:spcPct val="5000"/>
              </a:spcBef>
              <a:buFont typeface="Wingdings" pitchFamily="2" charset="2"/>
              <a:buNone/>
            </a:pPr>
            <a:r>
              <a:rPr lang="en-US" altLang="zh-TW" sz="2800" dirty="0" smtClean="0">
                <a:latin typeface="新細明體" pitchFamily="18" charset="-120"/>
              </a:rPr>
              <a:t>70. </a:t>
            </a:r>
            <a:r>
              <a:rPr lang="zh-TW" altLang="en-US" sz="2800" dirty="0" smtClean="0">
                <a:latin typeface="新細明體" pitchFamily="18" charset="-120"/>
              </a:rPr>
              <a:t>科組教師能透過科組主管，向學校反映意見。</a:t>
            </a:r>
          </a:p>
          <a:p>
            <a:pPr eaLnBrk="1" hangingPunct="1">
              <a:spcBef>
                <a:spcPct val="5000"/>
              </a:spcBef>
              <a:buFont typeface="Wingdings" pitchFamily="2" charset="2"/>
              <a:buNone/>
            </a:pPr>
            <a:r>
              <a:rPr lang="en-US" altLang="zh-TW" sz="2800" dirty="0" smtClean="0">
                <a:latin typeface="新細明體" pitchFamily="18" charset="-120"/>
              </a:rPr>
              <a:t>71. </a:t>
            </a:r>
            <a:r>
              <a:rPr lang="zh-TW" altLang="en-US" sz="2800" dirty="0" smtClean="0">
                <a:latin typeface="新細明體" pitchFamily="18" charset="-120"/>
              </a:rPr>
              <a:t>科組主管與科組教師的工作關係和諧。</a:t>
            </a:r>
          </a:p>
          <a:p>
            <a:pPr eaLnBrk="1" hangingPunct="1">
              <a:spcBef>
                <a:spcPct val="5000"/>
              </a:spcBef>
              <a:buFont typeface="Wingdings" pitchFamily="2" charset="2"/>
              <a:buNone/>
            </a:pPr>
            <a:r>
              <a:rPr lang="en-US" altLang="zh-TW" sz="2800" dirty="0" smtClean="0">
                <a:latin typeface="新細明體" pitchFamily="18" charset="-120"/>
              </a:rPr>
              <a:t>72. </a:t>
            </a:r>
            <a:r>
              <a:rPr lang="zh-TW" altLang="en-US" sz="2800" dirty="0" smtClean="0">
                <a:latin typeface="新細明體" pitchFamily="18" charset="-120"/>
              </a:rPr>
              <a:t>科組主管勇於承擔責任。</a:t>
            </a:r>
          </a:p>
          <a:p>
            <a:pPr eaLnBrk="1" hangingPunct="1">
              <a:spcBef>
                <a:spcPct val="5000"/>
              </a:spcBef>
              <a:buFont typeface="Wingdings" pitchFamily="2" charset="2"/>
              <a:buNone/>
            </a:pPr>
            <a:r>
              <a:rPr lang="en-US" altLang="zh-TW" sz="2800" dirty="0" smtClean="0">
                <a:latin typeface="新細明體" pitchFamily="18" charset="-120"/>
              </a:rPr>
              <a:t>73. </a:t>
            </a:r>
            <a:r>
              <a:rPr lang="zh-TW" altLang="en-US" sz="2800" dirty="0" smtClean="0">
                <a:latin typeface="新細明體" pitchFamily="18" charset="-120"/>
              </a:rPr>
              <a:t>科組主管重視科組教師的意見。</a:t>
            </a:r>
          </a:p>
          <a:p>
            <a:pPr eaLnBrk="1" hangingPunct="1"/>
            <a:endParaRPr lang="en-US" altLang="zh-TW" dirty="0" smtClean="0"/>
          </a:p>
        </p:txBody>
      </p:sp>
    </p:spTree>
    <p:extLst>
      <p:ext uri="{BB962C8B-B14F-4D97-AF65-F5344CB8AC3E}">
        <p14:creationId xmlns:p14="http://schemas.microsoft.com/office/powerpoint/2010/main" val="1352946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484784"/>
            <a:ext cx="8595360" cy="5112568"/>
          </a:xfrm>
        </p:spPr>
        <p:txBody>
          <a:bodyPr>
            <a:noAutofit/>
          </a:bodyPr>
          <a:lstStyle/>
          <a:p>
            <a:pPr algn="just"/>
            <a:r>
              <a:rPr lang="zh-TW" altLang="en-US" sz="3000" dirty="0" smtClean="0">
                <a:solidFill>
                  <a:schemeClr val="tx1"/>
                </a:solidFill>
              </a:rPr>
              <a:t>除了持分者問卷外，各校都會利用情意及社交表現評估套件中的“對學校的態度”量表，向外評隊提交學生對學校生活質素的觀感。這套“情意及社交表現評估套件”包含八個小三至小六學生適用的量表和十一個中學生適用的量表，學校可利用這套件內不同工具量度學生的情意和社交表現；分析校內不同年級學生的結果，學校可以檢視學生成長支援服務的成效，從而亦可制定適當的跟進計畫。</a:t>
            </a:r>
            <a:endParaRPr lang="zh-TW" altLang="en-US" sz="3000" dirty="0">
              <a:solidFill>
                <a:schemeClr val="tx1"/>
              </a:solidFill>
            </a:endParaRPr>
          </a:p>
        </p:txBody>
      </p:sp>
    </p:spTree>
    <p:extLst>
      <p:ext uri="{BB962C8B-B14F-4D97-AF65-F5344CB8AC3E}">
        <p14:creationId xmlns:p14="http://schemas.microsoft.com/office/powerpoint/2010/main" val="324750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6632"/>
            <a:ext cx="8595360" cy="2736304"/>
          </a:xfrm>
        </p:spPr>
        <p:txBody>
          <a:bodyPr>
            <a:normAutofit/>
          </a:bodyPr>
          <a:lstStyle/>
          <a:p>
            <a:r>
              <a:rPr lang="zh-TW" altLang="en-US" sz="2800" dirty="0">
                <a:solidFill>
                  <a:schemeClr val="tx1"/>
                </a:solidFill>
              </a:rPr>
              <a:t>下</a:t>
            </a:r>
            <a:r>
              <a:rPr lang="zh-TW" altLang="en-US" sz="2800" dirty="0" smtClean="0">
                <a:solidFill>
                  <a:schemeClr val="tx1"/>
                </a:solidFill>
              </a:rPr>
              <a:t>表是中學情意及社交表現評估套件的內容，當中有五個項目也是包括在小學的套件內；除此之外，小學情意及社交表現評估套件還有歸因、學習態度和解難技巧等三個量表。有些學校會結合周年發展計畫內重點關注事項，選用適合的量度專案去檢視學生在相關情意及社交表現的情況。</a:t>
            </a:r>
          </a:p>
          <a:p>
            <a:endParaRPr lang="zh-TW" altLang="en-US" sz="2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71600868"/>
              </p:ext>
            </p:extLst>
          </p:nvPr>
        </p:nvGraphicFramePr>
        <p:xfrm>
          <a:off x="323528" y="2924944"/>
          <a:ext cx="8352928" cy="2389976"/>
        </p:xfrm>
        <a:graphic>
          <a:graphicData uri="http://schemas.openxmlformats.org/drawingml/2006/table">
            <a:tbl>
              <a:tblPr firstRow="1" firstCol="1" lastRow="1" lastCol="1" bandRow="1" bandCol="1"/>
              <a:tblGrid>
                <a:gridCol w="1403382"/>
                <a:gridCol w="1404930"/>
                <a:gridCol w="1872208"/>
                <a:gridCol w="2016224"/>
                <a:gridCol w="1656184"/>
              </a:tblGrid>
              <a:tr h="432048">
                <a:tc gridSpan="5">
                  <a:txBody>
                    <a:bodyPr/>
                    <a:lstStyle/>
                    <a:p>
                      <a:pPr algn="ctr">
                        <a:spcAft>
                          <a:spcPts val="0"/>
                        </a:spcAft>
                      </a:pPr>
                      <a:r>
                        <a:rPr lang="zh-TW" sz="2200" kern="100" dirty="0" smtClean="0">
                          <a:solidFill>
                            <a:schemeClr val="tx2"/>
                          </a:solidFill>
                          <a:effectLst/>
                          <a:latin typeface="Times New Roman"/>
                          <a:ea typeface="新細明體"/>
                        </a:rPr>
                        <a:t>表：中學情意及社交表現評估套件的內容</a:t>
                      </a:r>
                      <a:endParaRPr lang="zh-TW" sz="2200" kern="100" dirty="0">
                        <a:solidFill>
                          <a:schemeClr val="tx2"/>
                        </a:solidFill>
                        <a:effectLst/>
                        <a:latin typeface="Times New Roman"/>
                        <a:ea typeface="新細明體"/>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7824">
                <a:tc>
                  <a:txBody>
                    <a:bodyPr/>
                    <a:lstStyle/>
                    <a:p>
                      <a:pPr algn="ctr">
                        <a:spcAft>
                          <a:spcPts val="0"/>
                        </a:spcAft>
                      </a:pPr>
                      <a:r>
                        <a:rPr lang="zh-TW" sz="1800" kern="100" dirty="0">
                          <a:effectLst/>
                          <a:latin typeface="Times New Roman"/>
                          <a:ea typeface="新細明體"/>
                        </a:rPr>
                        <a:t>自我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自我</a:t>
                      </a:r>
                      <a:r>
                        <a:rPr lang="en-US" sz="1800" kern="100" dirty="0">
                          <a:effectLst/>
                          <a:latin typeface="Times New Roman"/>
                          <a:ea typeface="新細明體"/>
                        </a:rPr>
                        <a:t>-</a:t>
                      </a:r>
                      <a:r>
                        <a:rPr lang="zh-TW" sz="1800" kern="100" dirty="0">
                          <a:effectLst/>
                          <a:latin typeface="Times New Roman"/>
                          <a:ea typeface="新細明體"/>
                        </a:rPr>
                        <a:t>他人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自我</a:t>
                      </a:r>
                      <a:r>
                        <a:rPr lang="en-US" sz="1800" kern="100" dirty="0" smtClean="0">
                          <a:effectLst/>
                          <a:latin typeface="Times New Roman"/>
                          <a:ea typeface="新細明體"/>
                        </a:rPr>
                        <a:t>-</a:t>
                      </a:r>
                      <a:r>
                        <a:rPr lang="zh-TW" sz="1800" kern="100" dirty="0" smtClean="0">
                          <a:effectLst/>
                          <a:latin typeface="Times New Roman"/>
                          <a:ea typeface="新細明體"/>
                        </a:rPr>
                        <a:t>學校</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自我</a:t>
                      </a:r>
                      <a:r>
                        <a:rPr lang="en-US" sz="1800" kern="100" dirty="0" smtClean="0">
                          <a:effectLst/>
                          <a:latin typeface="Times New Roman"/>
                          <a:ea typeface="新細明體"/>
                        </a:rPr>
                        <a:t>-</a:t>
                      </a:r>
                      <a:r>
                        <a:rPr lang="zh-TW" sz="1800" kern="100" dirty="0" smtClean="0">
                          <a:effectLst/>
                          <a:latin typeface="Times New Roman"/>
                          <a:ea typeface="新細明體"/>
                        </a:rPr>
                        <a:t>社會</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effectLst/>
                          <a:latin typeface="Times New Roman"/>
                          <a:ea typeface="新細明體"/>
                        </a:rPr>
                        <a:t>自我</a:t>
                      </a:r>
                      <a:r>
                        <a:rPr lang="en-US" sz="1800" kern="100" dirty="0" smtClean="0">
                          <a:effectLst/>
                          <a:latin typeface="Times New Roman"/>
                          <a:ea typeface="新細明體"/>
                        </a:rPr>
                        <a:t>-</a:t>
                      </a:r>
                      <a:r>
                        <a:rPr lang="zh-TW" sz="1800" kern="100" dirty="0" smtClean="0">
                          <a:effectLst/>
                          <a:latin typeface="Times New Roman"/>
                          <a:ea typeface="新細明體"/>
                        </a:rPr>
                        <a:t>未來</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104">
                <a:tc>
                  <a:txBody>
                    <a:bodyPr/>
                    <a:lstStyle/>
                    <a:p>
                      <a:pPr>
                        <a:spcAft>
                          <a:spcPts val="0"/>
                        </a:spcAft>
                      </a:pPr>
                      <a:r>
                        <a:rPr lang="zh-TW" sz="1600" kern="100" dirty="0">
                          <a:effectLst/>
                          <a:latin typeface="Times New Roman"/>
                          <a:ea typeface="新細明體"/>
                        </a:rPr>
                        <a:t>‧自我概念</a:t>
                      </a:r>
                      <a:r>
                        <a:rPr lang="en-US" sz="1600" kern="100" dirty="0">
                          <a:effectLst/>
                          <a:latin typeface="Times New Roman"/>
                          <a:ea typeface="新細明體"/>
                        </a:rPr>
                        <a:t>*</a:t>
                      </a:r>
                      <a:endParaRPr lang="zh-TW" sz="1600" kern="100" dirty="0">
                        <a:effectLst/>
                        <a:latin typeface="Times New Roman"/>
                        <a:ea typeface="新細明體"/>
                      </a:endParaRPr>
                    </a:p>
                    <a:p>
                      <a:pPr marL="152400" indent="-152400">
                        <a:spcAft>
                          <a:spcPts val="0"/>
                        </a:spcAft>
                      </a:pPr>
                      <a:r>
                        <a:rPr lang="zh-TW" sz="1600" kern="100" dirty="0">
                          <a:effectLst/>
                          <a:latin typeface="Times New Roman"/>
                          <a:ea typeface="新細明體"/>
                        </a:rPr>
                        <a:t>‧心理</a:t>
                      </a:r>
                      <a:r>
                        <a:rPr lang="zh-TW" sz="1600" kern="100" dirty="0" smtClean="0">
                          <a:effectLst/>
                          <a:latin typeface="Times New Roman"/>
                          <a:ea typeface="新細明體"/>
                        </a:rPr>
                        <a:t>健康</a:t>
                      </a:r>
                      <a:endParaRPr lang="en-US" altLang="zh-TW" sz="1600" kern="100" dirty="0" smtClean="0">
                        <a:effectLst/>
                        <a:latin typeface="Times New Roman"/>
                        <a:ea typeface="新細明體"/>
                      </a:endParaRPr>
                    </a:p>
                    <a:p>
                      <a:pPr marL="152400" indent="-152400">
                        <a:spcAft>
                          <a:spcPts val="0"/>
                        </a:spcAft>
                      </a:pPr>
                      <a:r>
                        <a:rPr lang="zh-TW" altLang="en-US" sz="1600" kern="100" dirty="0" smtClean="0">
                          <a:effectLst/>
                          <a:latin typeface="Times New Roman"/>
                          <a:ea typeface="新細明體"/>
                        </a:rPr>
                        <a:t>  </a:t>
                      </a:r>
                      <a:r>
                        <a:rPr lang="en-US" sz="1600" kern="100" dirty="0" smtClean="0">
                          <a:effectLst/>
                          <a:latin typeface="Times New Roman"/>
                          <a:ea typeface="新細明體"/>
                        </a:rPr>
                        <a:t>(</a:t>
                      </a:r>
                      <a:r>
                        <a:rPr lang="zh-TW" sz="1600" kern="100" dirty="0" smtClean="0">
                          <a:effectLst/>
                          <a:latin typeface="Times New Roman"/>
                          <a:ea typeface="新細明體"/>
                        </a:rPr>
                        <a:t>測驗焦慮</a:t>
                      </a:r>
                      <a:r>
                        <a:rPr lang="en-US" sz="1600" kern="100" dirty="0" smtClean="0">
                          <a:effectLst/>
                          <a:latin typeface="Times New Roman"/>
                          <a:ea typeface="新細明體"/>
                        </a:rPr>
                        <a:t>)</a:t>
                      </a:r>
                      <a:endParaRPr lang="zh-TW" sz="1600" kern="100" dirty="0">
                        <a:effectLst/>
                        <a:latin typeface="Times New Roman"/>
                        <a:ea typeface="新細明體"/>
                      </a:endParaRPr>
                    </a:p>
                    <a:p>
                      <a:pPr>
                        <a:spcAft>
                          <a:spcPts val="0"/>
                        </a:spcAft>
                      </a:pPr>
                      <a:r>
                        <a:rPr lang="en-US" sz="1600" kern="100" dirty="0">
                          <a:effectLst/>
                          <a:latin typeface="Times New Roman"/>
                          <a:ea typeface="新細明體"/>
                        </a:rPr>
                        <a:t> </a:t>
                      </a:r>
                      <a:endParaRPr lang="zh-TW" sz="16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spcAft>
                          <a:spcPts val="0"/>
                        </a:spcAft>
                      </a:pPr>
                      <a:r>
                        <a:rPr lang="zh-TW" sz="1600" kern="100" dirty="0" smtClean="0">
                          <a:effectLst/>
                          <a:latin typeface="Times New Roman"/>
                          <a:ea typeface="新細明體"/>
                        </a:rPr>
                        <a:t>‧人際關係</a:t>
                      </a:r>
                      <a:r>
                        <a:rPr lang="en-US" sz="1600" kern="100" dirty="0" smtClean="0">
                          <a:effectLst/>
                          <a:latin typeface="Times New Roman"/>
                          <a:ea typeface="新細明體"/>
                        </a:rPr>
                        <a:t>*</a:t>
                      </a:r>
                    </a:p>
                    <a:p>
                      <a:pPr marL="152400" indent="-152400">
                        <a:spcAft>
                          <a:spcPts val="0"/>
                        </a:spcAft>
                      </a:pPr>
                      <a:r>
                        <a:rPr lang="zh-TW" altLang="en-US" sz="1600" kern="100" dirty="0" smtClean="0">
                          <a:effectLst/>
                          <a:latin typeface="Times New Roman"/>
                          <a:ea typeface="新細明體"/>
                        </a:rPr>
                        <a:t>    </a:t>
                      </a:r>
                      <a:r>
                        <a:rPr lang="en-US" sz="1600" kern="100" dirty="0" smtClean="0">
                          <a:effectLst/>
                          <a:latin typeface="Times New Roman"/>
                          <a:ea typeface="新細明體"/>
                        </a:rPr>
                        <a:t>(</a:t>
                      </a:r>
                      <a:r>
                        <a:rPr lang="zh-TW" sz="1600" kern="100" dirty="0">
                          <a:effectLst/>
                          <a:latin typeface="Times New Roman"/>
                          <a:ea typeface="新細明體"/>
                        </a:rPr>
                        <a:t>社交</a:t>
                      </a:r>
                      <a:r>
                        <a:rPr lang="zh-TW" sz="1600" kern="100" dirty="0" smtClean="0">
                          <a:effectLst/>
                          <a:latin typeface="Times New Roman"/>
                          <a:ea typeface="新細明體"/>
                        </a:rPr>
                        <a:t>技巧及不恰當自表行為</a:t>
                      </a:r>
                      <a:r>
                        <a:rPr lang="en-US" sz="1600" kern="100" dirty="0" smtClean="0">
                          <a:effectLst/>
                          <a:latin typeface="Times New Roman"/>
                          <a:ea typeface="新細明體"/>
                        </a:rPr>
                        <a:t>)</a:t>
                      </a:r>
                      <a:endParaRPr lang="zh-TW" sz="1600" kern="100" dirty="0">
                        <a:effectLst/>
                        <a:latin typeface="Times New Roman"/>
                        <a:ea typeface="新細明體"/>
                      </a:endParaRPr>
                    </a:p>
                    <a:p>
                      <a:pPr marL="152400" indent="-152400">
                        <a:spcAft>
                          <a:spcPts val="0"/>
                        </a:spcAft>
                      </a:pPr>
                      <a:r>
                        <a:rPr lang="zh-TW" sz="1600" kern="100" dirty="0" smtClean="0">
                          <a:effectLst/>
                          <a:latin typeface="Times New Roman"/>
                          <a:ea typeface="新細明體"/>
                        </a:rPr>
                        <a:t>‧人際關係</a:t>
                      </a:r>
                      <a:r>
                        <a:rPr lang="en-US" sz="1600" kern="100" dirty="0" smtClean="0">
                          <a:effectLst/>
                          <a:latin typeface="Times New Roman"/>
                          <a:ea typeface="新細明體"/>
                        </a:rPr>
                        <a:t>*</a:t>
                      </a:r>
                    </a:p>
                    <a:p>
                      <a:pPr marL="152400" indent="-152400">
                        <a:spcAft>
                          <a:spcPts val="0"/>
                        </a:spcAft>
                      </a:pPr>
                      <a:r>
                        <a:rPr lang="zh-TW" altLang="en-US" sz="1600" kern="100" dirty="0" smtClean="0">
                          <a:effectLst/>
                          <a:latin typeface="Times New Roman"/>
                          <a:ea typeface="新細明體"/>
                        </a:rPr>
                        <a:t>   </a:t>
                      </a:r>
                      <a:r>
                        <a:rPr lang="en-US" sz="1600" kern="100" dirty="0" smtClean="0">
                          <a:effectLst/>
                          <a:latin typeface="Times New Roman"/>
                          <a:ea typeface="新細明體"/>
                        </a:rPr>
                        <a:t>(</a:t>
                      </a:r>
                      <a:r>
                        <a:rPr lang="zh-TW" sz="1600" kern="100" dirty="0" smtClean="0">
                          <a:effectLst/>
                          <a:latin typeface="Times New Roman"/>
                          <a:ea typeface="新細明體"/>
                        </a:rPr>
                        <a:t>交際能力</a:t>
                      </a:r>
                      <a:r>
                        <a:rPr lang="en-US" sz="1600" kern="100" dirty="0" smtClean="0">
                          <a:effectLst/>
                          <a:latin typeface="Times New Roman"/>
                          <a:ea typeface="新細明體"/>
                        </a:rPr>
                        <a:t>)</a:t>
                      </a:r>
                      <a:endParaRPr lang="zh-TW" sz="16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smtClean="0">
                          <a:effectLst/>
                          <a:latin typeface="Times New Roman"/>
                          <a:ea typeface="新細明體"/>
                        </a:rPr>
                        <a:t>‧學習策略</a:t>
                      </a:r>
                    </a:p>
                    <a:p>
                      <a:pPr marL="152400" indent="-152400">
                        <a:spcAft>
                          <a:spcPts val="0"/>
                        </a:spcAft>
                      </a:pPr>
                      <a:r>
                        <a:rPr lang="zh-TW" sz="1600" kern="100" dirty="0" smtClean="0">
                          <a:effectLst/>
                          <a:latin typeface="Times New Roman"/>
                          <a:ea typeface="新細明體"/>
                        </a:rPr>
                        <a:t>‧對學校的態度</a:t>
                      </a:r>
                      <a:r>
                        <a:rPr lang="en-US" sz="1600" kern="100" dirty="0" smtClean="0">
                          <a:effectLst/>
                          <a:latin typeface="Times New Roman"/>
                          <a:ea typeface="新細明體"/>
                        </a:rPr>
                        <a:t>*</a:t>
                      </a:r>
                    </a:p>
                    <a:p>
                      <a:pPr marL="152400" indent="-152400">
                        <a:spcAft>
                          <a:spcPts val="0"/>
                        </a:spcAft>
                      </a:pPr>
                      <a:r>
                        <a:rPr lang="zh-TW" altLang="en-US" sz="1600" kern="100" dirty="0" smtClean="0">
                          <a:effectLst/>
                          <a:latin typeface="Times New Roman"/>
                          <a:ea typeface="新細明體"/>
                        </a:rPr>
                        <a:t>   </a:t>
                      </a:r>
                      <a:r>
                        <a:rPr lang="en-US" sz="1600" kern="100" dirty="0" smtClean="0">
                          <a:effectLst/>
                          <a:latin typeface="Times New Roman"/>
                          <a:ea typeface="新細明體"/>
                        </a:rPr>
                        <a:t>(</a:t>
                      </a:r>
                      <a:r>
                        <a:rPr lang="zh-TW" sz="1600" kern="100" dirty="0" smtClean="0">
                          <a:effectLst/>
                          <a:latin typeface="Times New Roman"/>
                          <a:ea typeface="新細明體"/>
                        </a:rPr>
                        <a:t>學校生活的質素</a:t>
                      </a:r>
                      <a:r>
                        <a:rPr lang="en-US" sz="1600" kern="100" dirty="0" smtClean="0">
                          <a:effectLst/>
                          <a:latin typeface="Times New Roman"/>
                          <a:ea typeface="新細明體"/>
                        </a:rPr>
                        <a:t>)</a:t>
                      </a:r>
                      <a:endParaRPr lang="zh-TW" sz="16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spcAft>
                          <a:spcPts val="0"/>
                        </a:spcAft>
                      </a:pPr>
                      <a:r>
                        <a:rPr lang="zh-TW" sz="1600" kern="100" dirty="0" smtClean="0">
                          <a:effectLst/>
                          <a:latin typeface="Times New Roman"/>
                          <a:ea typeface="新細明體"/>
                        </a:rPr>
                        <a:t>‧價值觀</a:t>
                      </a:r>
                      <a:r>
                        <a:rPr lang="en-US" sz="1600" kern="100" dirty="0" smtClean="0">
                          <a:effectLst/>
                          <a:latin typeface="Times New Roman"/>
                          <a:ea typeface="新細明體"/>
                        </a:rPr>
                        <a:t>*</a:t>
                      </a:r>
                    </a:p>
                    <a:p>
                      <a:pPr marL="152400" indent="-152400">
                        <a:spcAft>
                          <a:spcPts val="0"/>
                        </a:spcAft>
                      </a:pPr>
                      <a:r>
                        <a:rPr lang="zh-TW" altLang="en-US" sz="1600" kern="100" dirty="0" smtClean="0">
                          <a:effectLst/>
                          <a:latin typeface="Times New Roman"/>
                          <a:ea typeface="新細明體"/>
                        </a:rPr>
                        <a:t>    </a:t>
                      </a:r>
                      <a:r>
                        <a:rPr lang="en-US" sz="1600" kern="100" dirty="0" smtClean="0">
                          <a:effectLst/>
                          <a:latin typeface="Times New Roman"/>
                          <a:ea typeface="新細明體"/>
                        </a:rPr>
                        <a:t>(</a:t>
                      </a:r>
                      <a:r>
                        <a:rPr lang="zh-TW" sz="1600" kern="100" dirty="0" smtClean="0">
                          <a:effectLst/>
                          <a:latin typeface="Times New Roman"/>
                          <a:ea typeface="新細明體"/>
                        </a:rPr>
                        <a:t>操行、社會和諧的重視、公民義務</a:t>
                      </a:r>
                      <a:r>
                        <a:rPr lang="en-US" sz="1600" kern="100" dirty="0" smtClean="0">
                          <a:effectLst/>
                          <a:latin typeface="Times New Roman"/>
                          <a:ea typeface="新細明體"/>
                        </a:rPr>
                        <a:t>)</a:t>
                      </a:r>
                      <a:endParaRPr lang="zh-TW" sz="1600" kern="100" dirty="0" smtClean="0">
                        <a:effectLst/>
                        <a:latin typeface="Times New Roman"/>
                        <a:ea typeface="新細明體"/>
                      </a:endParaRPr>
                    </a:p>
                    <a:p>
                      <a:pPr marL="152400" indent="-152400">
                        <a:spcAft>
                          <a:spcPts val="0"/>
                        </a:spcAft>
                      </a:pPr>
                      <a:r>
                        <a:rPr lang="zh-TW" sz="1600" kern="100" dirty="0" smtClean="0">
                          <a:effectLst/>
                          <a:latin typeface="Times New Roman"/>
                          <a:ea typeface="新細明體"/>
                        </a:rPr>
                        <a:t>‧價值觀</a:t>
                      </a:r>
                      <a:endParaRPr lang="en-US" altLang="zh-TW" sz="1600" kern="100" dirty="0" smtClean="0">
                        <a:effectLst/>
                        <a:latin typeface="Times New Roman"/>
                        <a:ea typeface="新細明體"/>
                      </a:endParaRPr>
                    </a:p>
                    <a:p>
                      <a:pPr marL="152400" indent="-152400">
                        <a:spcAft>
                          <a:spcPts val="0"/>
                        </a:spcAft>
                      </a:pPr>
                      <a:r>
                        <a:rPr lang="zh-TW" altLang="en-US" sz="1600" kern="100" dirty="0" smtClean="0">
                          <a:effectLst/>
                          <a:latin typeface="Times New Roman"/>
                          <a:ea typeface="新細明體"/>
                        </a:rPr>
                        <a:t>    </a:t>
                      </a:r>
                      <a:r>
                        <a:rPr lang="en-US" sz="1600" kern="100" dirty="0" smtClean="0">
                          <a:effectLst/>
                          <a:latin typeface="Times New Roman"/>
                          <a:ea typeface="新細明體"/>
                        </a:rPr>
                        <a:t>(</a:t>
                      </a:r>
                      <a:r>
                        <a:rPr lang="zh-TW" sz="1600" kern="100" dirty="0" smtClean="0">
                          <a:effectLst/>
                          <a:latin typeface="Times New Roman"/>
                          <a:ea typeface="新細明體"/>
                        </a:rPr>
                        <a:t>社會進步的要求</a:t>
                      </a:r>
                      <a:r>
                        <a:rPr lang="en-US" sz="1600" kern="100" dirty="0" smtClean="0">
                          <a:effectLst/>
                          <a:latin typeface="Times New Roman"/>
                          <a:ea typeface="新細明體"/>
                        </a:rPr>
                        <a:t>)</a:t>
                      </a:r>
                      <a:endParaRPr lang="zh-TW" sz="1600" kern="100" dirty="0">
                        <a:effectLst/>
                        <a:latin typeface="Times New Roman"/>
                        <a:ea typeface="新細明體"/>
                      </a:endParaRPr>
                    </a:p>
                    <a:p>
                      <a:pPr marL="152400" indent="-152400">
                        <a:spcAft>
                          <a:spcPts val="0"/>
                        </a:spcAft>
                      </a:pPr>
                      <a:r>
                        <a:rPr lang="zh-TW" sz="1600" kern="100" dirty="0" smtClean="0">
                          <a:effectLst/>
                          <a:latin typeface="Times New Roman"/>
                          <a:ea typeface="新細明體"/>
                        </a:rPr>
                        <a:t>‧領導才能</a:t>
                      </a:r>
                      <a:endParaRPr lang="zh-TW" sz="16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smtClean="0">
                          <a:effectLst/>
                          <a:latin typeface="Times New Roman"/>
                          <a:ea typeface="新細明體"/>
                        </a:rPr>
                        <a:t>‧人生目標</a:t>
                      </a:r>
                    </a:p>
                    <a:p>
                      <a:pPr marL="152400" indent="-152400">
                        <a:spcAft>
                          <a:spcPts val="0"/>
                        </a:spcAft>
                      </a:pPr>
                      <a:r>
                        <a:rPr lang="zh-TW" sz="1600" kern="100" dirty="0" smtClean="0">
                          <a:effectLst/>
                          <a:latin typeface="Times New Roman"/>
                          <a:ea typeface="新細明體"/>
                        </a:rPr>
                        <a:t>‧對事業的態度</a:t>
                      </a:r>
                      <a:endParaRPr lang="zh-TW" sz="16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67544" y="5373216"/>
            <a:ext cx="47525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r>
              <a:rPr kumimoji="1" lang="zh-TW" altLang="en-US"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包括在小學情境及社交表現評估套件的專案</a:t>
            </a: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60880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8534400" cy="685800"/>
          </a:xfrm>
          <a:solidFill>
            <a:schemeClr val="bg1"/>
          </a:solidFill>
        </p:spPr>
        <p:txBody>
          <a:bodyPr lIns="0" tIns="0" rIns="0" bIns="0"/>
          <a:lstStyle/>
          <a:p>
            <a:pPr eaLnBrk="1" hangingPunct="1">
              <a:defRPr/>
            </a:pPr>
            <a:r>
              <a:rPr lang="zh-TW" altLang="en-US" sz="3000" u="sng" dirty="0" smtClean="0">
                <a:solidFill>
                  <a:srgbClr val="2556D1"/>
                </a:solidFill>
                <a:latin typeface="標楷體" pitchFamily="65" charset="-120"/>
                <a:ea typeface="標楷體" pitchFamily="65" charset="-120"/>
              </a:rPr>
              <a:t>教統局提供：</a:t>
            </a:r>
            <a:r>
              <a:rPr lang="zh-TW" altLang="en-US" sz="3000" dirty="0" smtClean="0">
                <a:solidFill>
                  <a:srgbClr val="2556D1"/>
                </a:solidFill>
                <a:latin typeface="標楷體" pitchFamily="65" charset="-120"/>
                <a:ea typeface="標楷體" pitchFamily="65" charset="-120"/>
              </a:rPr>
              <a:t>情意及社交表現評估套件（中學）</a:t>
            </a:r>
          </a:p>
        </p:txBody>
      </p:sp>
      <p:sp>
        <p:nvSpPr>
          <p:cNvPr id="73731" name="Rectangle 3"/>
          <p:cNvSpPr>
            <a:spLocks noChangeArrowheads="1"/>
          </p:cNvSpPr>
          <p:nvPr/>
        </p:nvSpPr>
        <p:spPr bwMode="auto">
          <a:xfrm>
            <a:off x="539750" y="1905000"/>
            <a:ext cx="8229600" cy="46926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自我概念 </a:t>
            </a:r>
            <a:endParaRPr lang="zh-TW" altLang="en-US" sz="2800">
              <a:solidFill>
                <a:srgbClr val="9900CC"/>
              </a:solidFill>
              <a:latin typeface="標楷體" pitchFamily="65" charset="-120"/>
              <a:ea typeface="標楷體" pitchFamily="65" charset="-120"/>
            </a:endParaRPr>
          </a:p>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人際關係 </a:t>
            </a:r>
            <a:r>
              <a:rPr lang="en-US" altLang="zh-TW" sz="2800">
                <a:solidFill>
                  <a:prstClr val="black"/>
                </a:solidFill>
                <a:latin typeface="標楷體" pitchFamily="65" charset="-120"/>
                <a:ea typeface="標楷體" pitchFamily="65" charset="-120"/>
              </a:rPr>
              <a:t>(</a:t>
            </a:r>
            <a:r>
              <a:rPr lang="zh-TW" altLang="en-US" sz="2800">
                <a:solidFill>
                  <a:prstClr val="black"/>
                </a:solidFill>
                <a:latin typeface="標楷體" pitchFamily="65" charset="-120"/>
                <a:ea typeface="標楷體" pitchFamily="65" charset="-120"/>
              </a:rPr>
              <a:t>社交技巧及不恰當自表行為</a:t>
            </a:r>
            <a:r>
              <a:rPr lang="en-US" altLang="zh-TW" sz="2800">
                <a:solidFill>
                  <a:prstClr val="black"/>
                </a:solidFill>
                <a:latin typeface="標楷體" pitchFamily="65" charset="-120"/>
                <a:ea typeface="標楷體" pitchFamily="65" charset="-120"/>
              </a:rPr>
              <a:t>) </a:t>
            </a:r>
            <a:endParaRPr lang="en-US" altLang="zh-TW" sz="2800">
              <a:solidFill>
                <a:srgbClr val="9900CC"/>
              </a:solidFill>
              <a:latin typeface="標楷體" pitchFamily="65" charset="-120"/>
              <a:ea typeface="標楷體" pitchFamily="65" charset="-120"/>
            </a:endParaRPr>
          </a:p>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對學校的態度 </a:t>
            </a:r>
            <a:r>
              <a:rPr lang="en-US" altLang="zh-TW" sz="2800">
                <a:solidFill>
                  <a:prstClr val="black"/>
                </a:solidFill>
                <a:latin typeface="標楷體" pitchFamily="65" charset="-120"/>
                <a:ea typeface="標楷體" pitchFamily="65" charset="-120"/>
              </a:rPr>
              <a:t>(</a:t>
            </a:r>
            <a:r>
              <a:rPr lang="zh-TW" altLang="en-US" sz="2800">
                <a:solidFill>
                  <a:prstClr val="black"/>
                </a:solidFill>
                <a:latin typeface="標楷體" pitchFamily="65" charset="-120"/>
                <a:ea typeface="標楷體" pitchFamily="65" charset="-120"/>
              </a:rPr>
              <a:t>學校生活質素</a:t>
            </a:r>
            <a:r>
              <a:rPr lang="en-US" altLang="zh-TW" sz="2800">
                <a:solidFill>
                  <a:prstClr val="black"/>
                </a:solidFill>
                <a:latin typeface="標楷體" pitchFamily="65" charset="-120"/>
                <a:ea typeface="標楷體" pitchFamily="65" charset="-120"/>
              </a:rPr>
              <a:t>) </a:t>
            </a:r>
            <a:endParaRPr lang="en-US" altLang="zh-TW" sz="2800">
              <a:solidFill>
                <a:srgbClr val="9900CC"/>
              </a:solidFill>
              <a:latin typeface="標楷體" pitchFamily="65" charset="-120"/>
              <a:ea typeface="標楷體" pitchFamily="65" charset="-120"/>
            </a:endParaRPr>
          </a:p>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學習策略 </a:t>
            </a:r>
          </a:p>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價值觀 </a:t>
            </a:r>
            <a:r>
              <a:rPr lang="en-US" altLang="zh-TW" sz="2800">
                <a:solidFill>
                  <a:prstClr val="black"/>
                </a:solidFill>
                <a:latin typeface="標楷體" pitchFamily="65" charset="-120"/>
                <a:ea typeface="標楷體" pitchFamily="65" charset="-120"/>
              </a:rPr>
              <a:t>(</a:t>
            </a:r>
            <a:r>
              <a:rPr lang="zh-TW" altLang="en-US" sz="2800">
                <a:solidFill>
                  <a:prstClr val="black"/>
                </a:solidFill>
                <a:latin typeface="標楷體" pitchFamily="65" charset="-120"/>
                <a:ea typeface="標楷體" pitchFamily="65" charset="-120"/>
              </a:rPr>
              <a:t>操守、社會和諧的重視及公民義務</a:t>
            </a:r>
            <a:r>
              <a:rPr lang="en-US" altLang="zh-TW" sz="2800">
                <a:solidFill>
                  <a:prstClr val="black"/>
                </a:solidFill>
                <a:latin typeface="標楷體" pitchFamily="65" charset="-120"/>
                <a:ea typeface="標楷體" pitchFamily="65" charset="-120"/>
              </a:rPr>
              <a:t>) </a:t>
            </a:r>
            <a:endParaRPr lang="en-US" altLang="zh-TW" sz="2800">
              <a:solidFill>
                <a:srgbClr val="9900CC"/>
              </a:solidFill>
              <a:latin typeface="標楷體" pitchFamily="65" charset="-120"/>
              <a:ea typeface="標楷體" pitchFamily="65" charset="-120"/>
            </a:endParaRPr>
          </a:p>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測驗焦慮 </a:t>
            </a:r>
            <a:endParaRPr lang="zh-TW" altLang="en-US" sz="2800">
              <a:solidFill>
                <a:srgbClr val="9900CC"/>
              </a:solidFill>
              <a:latin typeface="標楷體" pitchFamily="65" charset="-120"/>
              <a:ea typeface="標楷體" pitchFamily="65" charset="-120"/>
            </a:endParaRPr>
          </a:p>
          <a:p>
            <a:pPr eaLnBrk="1" hangingPunct="1">
              <a:lnSpc>
                <a:spcPct val="90000"/>
              </a:lnSpc>
              <a:spcBef>
                <a:spcPct val="0"/>
              </a:spcBef>
              <a:buClr>
                <a:srgbClr val="B83D68"/>
              </a:buClr>
              <a:buSzPct val="70000"/>
              <a:buFont typeface="Wingdings 2" pitchFamily="18" charset="2"/>
              <a:buChar char="¡"/>
            </a:pPr>
            <a:r>
              <a:rPr lang="zh-TW" altLang="en-US" sz="2800">
                <a:solidFill>
                  <a:prstClr val="black"/>
                </a:solidFill>
                <a:latin typeface="標楷體" pitchFamily="65" charset="-120"/>
                <a:ea typeface="標楷體" pitchFamily="65" charset="-120"/>
              </a:rPr>
              <a:t>人際關係 </a:t>
            </a:r>
            <a:r>
              <a:rPr lang="en-US" altLang="zh-TW" sz="2800">
                <a:solidFill>
                  <a:prstClr val="black"/>
                </a:solidFill>
                <a:latin typeface="標楷體" pitchFamily="65" charset="-120"/>
                <a:ea typeface="標楷體" pitchFamily="65" charset="-120"/>
              </a:rPr>
              <a:t>(</a:t>
            </a:r>
            <a:r>
              <a:rPr lang="zh-TW" altLang="en-US" sz="2800">
                <a:solidFill>
                  <a:prstClr val="black"/>
                </a:solidFill>
                <a:latin typeface="標楷體" pitchFamily="65" charset="-120"/>
                <a:ea typeface="標楷體" pitchFamily="65" charset="-120"/>
              </a:rPr>
              <a:t>交際能力</a:t>
            </a:r>
            <a:r>
              <a:rPr lang="en-US" altLang="zh-TW" sz="2800">
                <a:solidFill>
                  <a:prstClr val="black"/>
                </a:solidFill>
                <a:latin typeface="標楷體" pitchFamily="65" charset="-120"/>
                <a:ea typeface="標楷體" pitchFamily="65" charset="-120"/>
              </a:rPr>
              <a:t>) </a:t>
            </a:r>
            <a:endParaRPr lang="en-US" altLang="zh-TW" sz="2800">
              <a:solidFill>
                <a:srgbClr val="9900CC"/>
              </a:solidFill>
              <a:latin typeface="標楷體" pitchFamily="65" charset="-120"/>
              <a:ea typeface="標楷體" pitchFamily="65" charset="-120"/>
            </a:endParaRPr>
          </a:p>
          <a:p>
            <a:pPr eaLnBrk="1" hangingPunct="1">
              <a:lnSpc>
                <a:spcPct val="90000"/>
              </a:lnSpc>
              <a:spcBef>
                <a:spcPct val="0"/>
              </a:spcBef>
              <a:buClr>
                <a:srgbClr val="B83D68"/>
              </a:buClr>
              <a:buSzPct val="70000"/>
              <a:buFont typeface="Wingdings 2" pitchFamily="18" charset="2"/>
              <a:buChar char="¡"/>
            </a:pPr>
            <a:r>
              <a:rPr lang="zh-TW" altLang="en-US" sz="2800">
                <a:solidFill>
                  <a:srgbClr val="B13F9A"/>
                </a:solidFill>
                <a:latin typeface="標楷體" pitchFamily="65" charset="-120"/>
                <a:ea typeface="標楷體" pitchFamily="65" charset="-120"/>
              </a:rPr>
              <a:t>領導才能 </a:t>
            </a:r>
          </a:p>
          <a:p>
            <a:pPr eaLnBrk="1" hangingPunct="1">
              <a:lnSpc>
                <a:spcPct val="90000"/>
              </a:lnSpc>
              <a:spcBef>
                <a:spcPct val="0"/>
              </a:spcBef>
              <a:buClr>
                <a:srgbClr val="B83D68"/>
              </a:buClr>
              <a:buSzPct val="70000"/>
              <a:buFont typeface="Wingdings 2" pitchFamily="18" charset="2"/>
              <a:buChar char="¡"/>
            </a:pPr>
            <a:r>
              <a:rPr lang="zh-TW" altLang="en-US" sz="2800">
                <a:solidFill>
                  <a:srgbClr val="B13F9A"/>
                </a:solidFill>
                <a:latin typeface="標楷體" pitchFamily="65" charset="-120"/>
                <a:ea typeface="標楷體" pitchFamily="65" charset="-120"/>
              </a:rPr>
              <a:t>人生目標</a:t>
            </a:r>
          </a:p>
          <a:p>
            <a:pPr eaLnBrk="1" hangingPunct="1">
              <a:lnSpc>
                <a:spcPct val="90000"/>
              </a:lnSpc>
              <a:spcBef>
                <a:spcPct val="0"/>
              </a:spcBef>
              <a:buClr>
                <a:srgbClr val="B83D68"/>
              </a:buClr>
              <a:buSzPct val="70000"/>
              <a:buFont typeface="Wingdings 2" pitchFamily="18" charset="2"/>
              <a:buChar char="¡"/>
            </a:pPr>
            <a:r>
              <a:rPr lang="zh-TW" altLang="en-US" sz="2800">
                <a:solidFill>
                  <a:srgbClr val="B13F9A"/>
                </a:solidFill>
                <a:latin typeface="標楷體" pitchFamily="65" charset="-120"/>
                <a:ea typeface="標楷體" pitchFamily="65" charset="-120"/>
              </a:rPr>
              <a:t>對事業的期望</a:t>
            </a:r>
          </a:p>
          <a:p>
            <a:pPr eaLnBrk="1" hangingPunct="1">
              <a:lnSpc>
                <a:spcPct val="90000"/>
              </a:lnSpc>
              <a:spcBef>
                <a:spcPct val="0"/>
              </a:spcBef>
              <a:buClr>
                <a:srgbClr val="B83D68"/>
              </a:buClr>
              <a:buSzPct val="70000"/>
              <a:buFont typeface="Wingdings 2" pitchFamily="18" charset="2"/>
              <a:buChar char="¡"/>
            </a:pPr>
            <a:r>
              <a:rPr lang="zh-TW" altLang="en-US" sz="2800">
                <a:solidFill>
                  <a:srgbClr val="B13F9A"/>
                </a:solidFill>
                <a:latin typeface="標楷體" pitchFamily="65" charset="-120"/>
                <a:ea typeface="標楷體" pitchFamily="65" charset="-120"/>
              </a:rPr>
              <a:t>價值觀 </a:t>
            </a:r>
            <a:r>
              <a:rPr lang="en-US" altLang="zh-TW" sz="2800">
                <a:solidFill>
                  <a:srgbClr val="B13F9A"/>
                </a:solidFill>
                <a:latin typeface="標楷體" pitchFamily="65" charset="-120"/>
                <a:ea typeface="標楷體" pitchFamily="65" charset="-120"/>
              </a:rPr>
              <a:t>(</a:t>
            </a:r>
            <a:r>
              <a:rPr lang="zh-TW" altLang="en-US" sz="2800">
                <a:solidFill>
                  <a:srgbClr val="B13F9A"/>
                </a:solidFill>
                <a:latin typeface="標楷體" pitchFamily="65" charset="-120"/>
                <a:ea typeface="標楷體" pitchFamily="65" charset="-120"/>
              </a:rPr>
              <a:t>社會進步的訴求</a:t>
            </a:r>
            <a:r>
              <a:rPr lang="en-US" altLang="zh-TW" sz="2800">
                <a:solidFill>
                  <a:srgbClr val="B13F9A"/>
                </a:solidFill>
                <a:latin typeface="標楷體" pitchFamily="65" charset="-120"/>
                <a:ea typeface="標楷體" pitchFamily="65" charset="-120"/>
              </a:rPr>
              <a:t>) </a:t>
            </a:r>
          </a:p>
        </p:txBody>
      </p:sp>
    </p:spTree>
    <p:extLst>
      <p:ext uri="{BB962C8B-B14F-4D97-AF65-F5344CB8AC3E}">
        <p14:creationId xmlns:p14="http://schemas.microsoft.com/office/powerpoint/2010/main" val="100448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heckerboard(across)">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304800" y="0"/>
            <a:ext cx="5181600" cy="6858000"/>
            <a:chOff x="1296" y="0"/>
            <a:chExt cx="3450" cy="4320"/>
          </a:xfrm>
        </p:grpSpPr>
        <p:graphicFrame>
          <p:nvGraphicFramePr>
            <p:cNvPr id="37902" name="Object 3"/>
            <p:cNvGraphicFramePr>
              <a:graphicFrameLocks noChangeAspect="1"/>
            </p:cNvGraphicFramePr>
            <p:nvPr/>
          </p:nvGraphicFramePr>
          <p:xfrm>
            <a:off x="1296" y="48"/>
            <a:ext cx="3450" cy="4272"/>
          </p:xfrm>
          <a:graphic>
            <a:graphicData uri="http://schemas.openxmlformats.org/presentationml/2006/ole">
              <mc:AlternateContent xmlns:mc="http://schemas.openxmlformats.org/markup-compatibility/2006">
                <mc:Choice xmlns:v="urn:schemas-microsoft-com:vml" Requires="v">
                  <p:oleObj spid="_x0000_s2054" name="Worksheet" r:id="rId3" imgW="5705972" imgH="7953616" progId="Excel.Sheet.8">
                    <p:embed/>
                  </p:oleObj>
                </mc:Choice>
                <mc:Fallback>
                  <p:oleObj name="Worksheet" r:id="rId3" imgW="5705972" imgH="795361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48"/>
                          <a:ext cx="3450" cy="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3" name="Rectangle 4"/>
            <p:cNvSpPr>
              <a:spLocks noChangeArrowheads="1"/>
            </p:cNvSpPr>
            <p:nvPr/>
          </p:nvSpPr>
          <p:spPr bwMode="auto">
            <a:xfrm>
              <a:off x="2112" y="0"/>
              <a:ext cx="172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zh-TW" altLang="en-US" sz="1800">
                <a:solidFill>
                  <a:prstClr val="black"/>
                </a:solidFill>
                <a:latin typeface="Times New Roman" pitchFamily="18" charset="0"/>
                <a:ea typeface="新細明體" pitchFamily="18" charset="-120"/>
              </a:endParaRPr>
            </a:p>
          </p:txBody>
        </p:sp>
      </p:grpSp>
      <p:grpSp>
        <p:nvGrpSpPr>
          <p:cNvPr id="37891" name="Group 5"/>
          <p:cNvGrpSpPr>
            <a:grpSpLocks/>
          </p:cNvGrpSpPr>
          <p:nvPr/>
        </p:nvGrpSpPr>
        <p:grpSpPr bwMode="auto">
          <a:xfrm>
            <a:off x="5562600" y="1371600"/>
            <a:ext cx="3155950" cy="4405313"/>
            <a:chOff x="3504" y="864"/>
            <a:chExt cx="1988" cy="2775"/>
          </a:xfrm>
        </p:grpSpPr>
        <p:sp>
          <p:nvSpPr>
            <p:cNvPr id="37893" name="Rectangle 6"/>
            <p:cNvSpPr>
              <a:spLocks noChangeArrowheads="1"/>
            </p:cNvSpPr>
            <p:nvPr/>
          </p:nvSpPr>
          <p:spPr bwMode="auto">
            <a:xfrm>
              <a:off x="4608" y="1584"/>
              <a:ext cx="288" cy="864"/>
            </a:xfrm>
            <a:prstGeom prst="rect">
              <a:avLst/>
            </a:prstGeom>
            <a:solidFill>
              <a:srgbClr val="FFFF00"/>
            </a:solidFill>
            <a:ln w="9525">
              <a:solidFill>
                <a:schemeClr val="tx1"/>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zh-TW" altLang="en-US" sz="1800">
                <a:solidFill>
                  <a:prstClr val="black"/>
                </a:solidFill>
                <a:latin typeface="Times New Roman" pitchFamily="18" charset="0"/>
                <a:ea typeface="新細明體" pitchFamily="18" charset="-120"/>
              </a:endParaRPr>
            </a:p>
          </p:txBody>
        </p:sp>
        <p:sp>
          <p:nvSpPr>
            <p:cNvPr id="37894" name="Line 7"/>
            <p:cNvSpPr>
              <a:spLocks noChangeShapeType="1"/>
            </p:cNvSpPr>
            <p:nvPr/>
          </p:nvSpPr>
          <p:spPr bwMode="auto">
            <a:xfrm>
              <a:off x="4608" y="1824"/>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solidFill>
                  <a:prstClr val="black"/>
                </a:solidFill>
              </a:endParaRPr>
            </a:p>
          </p:txBody>
        </p:sp>
        <p:sp>
          <p:nvSpPr>
            <p:cNvPr id="37895" name="Line 8"/>
            <p:cNvSpPr>
              <a:spLocks noChangeShapeType="1"/>
            </p:cNvSpPr>
            <p:nvPr/>
          </p:nvSpPr>
          <p:spPr bwMode="auto">
            <a:xfrm>
              <a:off x="4752" y="1008"/>
              <a:ext cx="0" cy="5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solidFill>
                  <a:prstClr val="black"/>
                </a:solidFill>
              </a:endParaRPr>
            </a:p>
          </p:txBody>
        </p:sp>
        <p:sp>
          <p:nvSpPr>
            <p:cNvPr id="37896" name="Line 9"/>
            <p:cNvSpPr>
              <a:spLocks noChangeShapeType="1"/>
            </p:cNvSpPr>
            <p:nvPr/>
          </p:nvSpPr>
          <p:spPr bwMode="auto">
            <a:xfrm>
              <a:off x="4752" y="2448"/>
              <a:ext cx="0" cy="1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solidFill>
                  <a:prstClr val="black"/>
                </a:solidFill>
              </a:endParaRPr>
            </a:p>
          </p:txBody>
        </p:sp>
        <p:sp>
          <p:nvSpPr>
            <p:cNvPr id="37897" name="Rectangle 10"/>
            <p:cNvSpPr>
              <a:spLocks noChangeArrowheads="1"/>
            </p:cNvSpPr>
            <p:nvPr/>
          </p:nvSpPr>
          <p:spPr bwMode="auto">
            <a:xfrm>
              <a:off x="4732" y="864"/>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r>
                <a:rPr lang="zh-TW" altLang="en-US" sz="1800" b="1">
                  <a:solidFill>
                    <a:prstClr val="black"/>
                  </a:solidFill>
                  <a:latin typeface="Verdana" pitchFamily="34" charset="0"/>
                  <a:ea typeface="新細明體" pitchFamily="18" charset="-120"/>
                </a:rPr>
                <a:t>最大值</a:t>
              </a:r>
            </a:p>
          </p:txBody>
        </p:sp>
        <p:sp>
          <p:nvSpPr>
            <p:cNvPr id="37898" name="Rectangle 11"/>
            <p:cNvSpPr>
              <a:spLocks noChangeArrowheads="1"/>
            </p:cNvSpPr>
            <p:nvPr/>
          </p:nvSpPr>
          <p:spPr bwMode="auto">
            <a:xfrm>
              <a:off x="4732" y="340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r>
                <a:rPr lang="zh-TW" altLang="en-US" sz="1800" b="1">
                  <a:solidFill>
                    <a:prstClr val="black"/>
                  </a:solidFill>
                  <a:latin typeface="Verdana" pitchFamily="34" charset="0"/>
                  <a:ea typeface="新細明體" pitchFamily="18" charset="-120"/>
                </a:rPr>
                <a:t>最小值</a:t>
              </a:r>
            </a:p>
          </p:txBody>
        </p:sp>
        <p:sp>
          <p:nvSpPr>
            <p:cNvPr id="37899" name="Rectangle 12"/>
            <p:cNvSpPr>
              <a:spLocks noChangeArrowheads="1"/>
            </p:cNvSpPr>
            <p:nvPr/>
          </p:nvSpPr>
          <p:spPr bwMode="auto">
            <a:xfrm>
              <a:off x="4944" y="172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r>
                <a:rPr lang="zh-TW" altLang="en-US" sz="1800" b="1">
                  <a:solidFill>
                    <a:prstClr val="black"/>
                  </a:solidFill>
                  <a:latin typeface="Verdana" pitchFamily="34" charset="0"/>
                  <a:ea typeface="新細明體" pitchFamily="18" charset="-120"/>
                </a:rPr>
                <a:t>中位數</a:t>
              </a:r>
            </a:p>
          </p:txBody>
        </p:sp>
        <p:sp>
          <p:nvSpPr>
            <p:cNvPr id="37900" name="Rectangle 13"/>
            <p:cNvSpPr>
              <a:spLocks noChangeArrowheads="1"/>
            </p:cNvSpPr>
            <p:nvPr/>
          </p:nvSpPr>
          <p:spPr bwMode="auto">
            <a:xfrm>
              <a:off x="3504" y="1440"/>
              <a:ext cx="11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r>
                <a:rPr lang="zh-TW" altLang="en-US" sz="1800" b="1">
                  <a:solidFill>
                    <a:srgbClr val="FF0000"/>
                  </a:solidFill>
                  <a:latin typeface="Verdana" pitchFamily="34" charset="0"/>
                  <a:ea typeface="新細明體" pitchFamily="18" charset="-120"/>
                </a:rPr>
                <a:t>第三個四分位數</a:t>
              </a:r>
            </a:p>
          </p:txBody>
        </p:sp>
        <p:sp>
          <p:nvSpPr>
            <p:cNvPr id="37901" name="Rectangle 14"/>
            <p:cNvSpPr>
              <a:spLocks noChangeArrowheads="1"/>
            </p:cNvSpPr>
            <p:nvPr/>
          </p:nvSpPr>
          <p:spPr bwMode="auto">
            <a:xfrm>
              <a:off x="3888" y="2352"/>
              <a:ext cx="6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r>
                <a:rPr lang="zh-TW" altLang="en-US" sz="1800" b="1">
                  <a:solidFill>
                    <a:srgbClr val="FF0000"/>
                  </a:solidFill>
                  <a:latin typeface="Verdana" pitchFamily="34" charset="0"/>
                  <a:ea typeface="新細明體" pitchFamily="18" charset="-120"/>
                </a:rPr>
                <a:t>四分位數</a:t>
              </a:r>
            </a:p>
          </p:txBody>
        </p:sp>
      </p:grpSp>
      <p:sp>
        <p:nvSpPr>
          <p:cNvPr id="37892" name="Rectangle 15"/>
          <p:cNvSpPr>
            <a:spLocks noChangeArrowheads="1"/>
          </p:cNvSpPr>
          <p:nvPr/>
        </p:nvSpPr>
        <p:spPr bwMode="auto">
          <a:xfrm>
            <a:off x="381000" y="144463"/>
            <a:ext cx="5208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r>
              <a:rPr lang="zh-TW" altLang="en-US" sz="3000" b="1">
                <a:solidFill>
                  <a:srgbClr val="B13F9A"/>
                </a:solidFill>
                <a:latin typeface="Verdana" pitchFamily="34" charset="0"/>
                <a:ea typeface="新細明體" pitchFamily="18" charset="-120"/>
              </a:rPr>
              <a:t>和香港常模的差異</a:t>
            </a:r>
            <a:r>
              <a:rPr lang="zh-TW" altLang="en-US" sz="3000" b="1">
                <a:solidFill>
                  <a:prstClr val="black"/>
                </a:solidFill>
                <a:latin typeface="Verdana" pitchFamily="34" charset="0"/>
                <a:ea typeface="新細明體" pitchFamily="18" charset="-120"/>
              </a:rPr>
              <a:t>： </a:t>
            </a:r>
            <a:r>
              <a:rPr lang="en-US" altLang="zh-TW" sz="3000" b="1">
                <a:solidFill>
                  <a:prstClr val="black"/>
                </a:solidFill>
                <a:latin typeface="Verdana" pitchFamily="34" charset="0"/>
                <a:ea typeface="新細明體" pitchFamily="18" charset="-120"/>
              </a:rPr>
              <a:t>APASO</a:t>
            </a:r>
          </a:p>
        </p:txBody>
      </p:sp>
    </p:spTree>
    <p:extLst>
      <p:ext uri="{BB962C8B-B14F-4D97-AF65-F5344CB8AC3E}">
        <p14:creationId xmlns:p14="http://schemas.microsoft.com/office/powerpoint/2010/main" val="3380718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smtClean="0"/>
              <a:t>校外評核的工具和流程</a:t>
            </a:r>
            <a:endParaRPr lang="zh-TW" altLang="en-US" sz="4000" b="1" dirty="0"/>
          </a:p>
        </p:txBody>
      </p:sp>
      <p:sp>
        <p:nvSpPr>
          <p:cNvPr id="3" name="Content Placeholder 2"/>
          <p:cNvSpPr>
            <a:spLocks noGrp="1"/>
          </p:cNvSpPr>
          <p:nvPr>
            <p:ph sz="quarter" idx="13"/>
          </p:nvPr>
        </p:nvSpPr>
        <p:spPr>
          <a:xfrm>
            <a:off x="274320" y="1556792"/>
            <a:ext cx="8595360" cy="4679416"/>
          </a:xfrm>
        </p:spPr>
        <p:txBody>
          <a:bodyPr>
            <a:normAutofit/>
          </a:bodyPr>
          <a:lstStyle/>
          <a:p>
            <a:pPr algn="just"/>
            <a:r>
              <a:rPr lang="zh-TW" altLang="en-US" sz="3000" dirty="0" smtClean="0">
                <a:solidFill>
                  <a:schemeClr val="tx1"/>
                </a:solidFill>
              </a:rPr>
              <a:t>學校同工在學校評核質素這個領域上並不是一開始便是專家，尤其在自我評估時；“這時，專家尤其是外部的專業支持是重要的；</a:t>
            </a:r>
            <a:r>
              <a:rPr lang="en-US" altLang="zh-TW" sz="3000" dirty="0" err="1" smtClean="0">
                <a:solidFill>
                  <a:schemeClr val="tx1"/>
                </a:solidFill>
              </a:rPr>
              <a:t>Macbeath</a:t>
            </a:r>
            <a:r>
              <a:rPr lang="zh-TW" altLang="en-US" sz="3000" dirty="0" smtClean="0">
                <a:solidFill>
                  <a:schemeClr val="tx1"/>
                </a:solidFill>
              </a:rPr>
              <a:t>認為不管是個體或組織，檢視自己都是具有威脅性的，這時外來的專業協助可能會帶來客觀及支持的方法，協助學校適度的維持改變”</a:t>
            </a:r>
            <a:r>
              <a:rPr lang="en-US" altLang="zh-TW" sz="3000" dirty="0" smtClean="0">
                <a:solidFill>
                  <a:schemeClr val="tx1"/>
                </a:solidFill>
              </a:rPr>
              <a:t>(</a:t>
            </a:r>
            <a:r>
              <a:rPr lang="zh-TW" altLang="en-US" sz="3000" dirty="0">
                <a:solidFill>
                  <a:schemeClr val="tx1"/>
                </a:solidFill>
              </a:rPr>
              <a:t>郭昭估，</a:t>
            </a:r>
            <a:r>
              <a:rPr lang="en-US" altLang="zh-TW" sz="3000" dirty="0">
                <a:solidFill>
                  <a:schemeClr val="tx1"/>
                </a:solidFill>
              </a:rPr>
              <a:t>2007</a:t>
            </a:r>
            <a:r>
              <a:rPr lang="en-US" altLang="zh-TW" sz="3000" dirty="0" smtClean="0">
                <a:solidFill>
                  <a:schemeClr val="tx1"/>
                </a:solidFill>
              </a:rPr>
              <a:t>)</a:t>
            </a:r>
            <a:r>
              <a:rPr lang="zh-TW" altLang="en-US" sz="3000" dirty="0" smtClean="0">
                <a:solidFill>
                  <a:schemeClr val="tx1"/>
                </a:solidFill>
              </a:rPr>
              <a:t>。“如果缺少外界參照的比照，自我評估的結果往往就會對成績或者問題的估計產生偏差”</a:t>
            </a:r>
            <a:r>
              <a:rPr lang="en-US" altLang="zh-TW" sz="3000" dirty="0" smtClean="0">
                <a:solidFill>
                  <a:schemeClr val="tx1"/>
                </a:solidFill>
              </a:rPr>
              <a:t>(</a:t>
            </a:r>
            <a:r>
              <a:rPr lang="zh-TW" altLang="en-US" sz="3000" dirty="0" smtClean="0">
                <a:solidFill>
                  <a:schemeClr val="tx1"/>
                </a:solidFill>
              </a:rPr>
              <a:t>顧志躍編，</a:t>
            </a:r>
            <a:r>
              <a:rPr lang="en-US" altLang="zh-TW" sz="3000" dirty="0" smtClean="0">
                <a:solidFill>
                  <a:schemeClr val="tx1"/>
                </a:solidFill>
              </a:rPr>
              <a:t>2005</a:t>
            </a:r>
            <a:r>
              <a:rPr lang="en-US" altLang="zh-TW" sz="3000" dirty="0">
                <a:solidFill>
                  <a:schemeClr val="tx1"/>
                </a:solidFill>
              </a:rPr>
              <a:t>)</a:t>
            </a:r>
            <a:r>
              <a:rPr lang="zh-TW" altLang="en-US" sz="3000" dirty="0">
                <a:solidFill>
                  <a:schemeClr val="tx1"/>
                </a:solidFill>
              </a:rPr>
              <a:t>。</a:t>
            </a:r>
          </a:p>
        </p:txBody>
      </p:sp>
    </p:spTree>
    <p:extLst>
      <p:ext uri="{BB962C8B-B14F-4D97-AF65-F5344CB8AC3E}">
        <p14:creationId xmlns:p14="http://schemas.microsoft.com/office/powerpoint/2010/main" val="245435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179512" y="404664"/>
            <a:ext cx="8595360" cy="6120680"/>
          </a:xfrm>
        </p:spPr>
        <p:txBody>
          <a:bodyPr>
            <a:noAutofit/>
          </a:bodyPr>
          <a:lstStyle/>
          <a:p>
            <a:pPr algn="just"/>
            <a:r>
              <a:rPr lang="zh-TW" altLang="en-US" sz="2600" dirty="0" smtClean="0">
                <a:solidFill>
                  <a:schemeClr val="tx1"/>
                </a:solidFill>
              </a:rPr>
              <a:t>上述兩學者的論點指出了單靠學校自評是不足以促進學校的改善，為了核實學校的自評結果和檢視學校自評報告，質素保證分部每年會抽樣選取全港約六分之一的中小學，接受校外評核，過程中既搜集有關學校表現的資料，又可推介提高學校質素的成功經驗。</a:t>
            </a:r>
            <a:endParaRPr lang="en-US" altLang="zh-TW" sz="2600" dirty="0" smtClean="0">
              <a:solidFill>
                <a:schemeClr val="tx1"/>
              </a:solidFill>
            </a:endParaRPr>
          </a:p>
          <a:p>
            <a:pPr algn="just"/>
            <a:r>
              <a:rPr lang="zh-TW" altLang="en-US" sz="2600" dirty="0" smtClean="0">
                <a:solidFill>
                  <a:schemeClr val="tx1"/>
                </a:solidFill>
              </a:rPr>
              <a:t>在校外評核中，學校表現評量是其中一個重要參照的工具，教育局為了配合“學校發展與問責架構”制訂了一套資料系統，要求全港學校每年也要提交相關專案的資料和資料；這個學校表現評量能為學校提供量化及客觀的資料，可補足質化表現指標的不足。</a:t>
            </a:r>
            <a:endParaRPr lang="en-US" altLang="zh-TW" sz="2600" dirty="0" smtClean="0">
              <a:solidFill>
                <a:schemeClr val="tx1"/>
              </a:solidFill>
            </a:endParaRPr>
          </a:p>
          <a:p>
            <a:pPr algn="just"/>
            <a:r>
              <a:rPr lang="zh-TW" altLang="en-US" sz="2600" dirty="0" smtClean="0">
                <a:solidFill>
                  <a:schemeClr val="tx1"/>
                </a:solidFill>
              </a:rPr>
              <a:t>在第一輪的外評原有</a:t>
            </a:r>
            <a:r>
              <a:rPr lang="en-US" altLang="zh-TW" sz="2600" dirty="0" smtClean="0">
                <a:solidFill>
                  <a:schemeClr val="tx1"/>
                </a:solidFill>
              </a:rPr>
              <a:t>23</a:t>
            </a:r>
            <a:r>
              <a:rPr lang="zh-TW" altLang="en-US" sz="2600" dirty="0" smtClean="0">
                <a:solidFill>
                  <a:schemeClr val="tx1"/>
                </a:solidFill>
              </a:rPr>
              <a:t>個學校表現評量的項目，而在</a:t>
            </a:r>
            <a:r>
              <a:rPr lang="en-US" altLang="zh-TW" sz="2600" dirty="0" smtClean="0">
                <a:solidFill>
                  <a:schemeClr val="tx1"/>
                </a:solidFill>
              </a:rPr>
              <a:t>2008</a:t>
            </a:r>
            <a:r>
              <a:rPr lang="zh-TW" altLang="en-US" sz="2600" dirty="0" smtClean="0">
                <a:solidFill>
                  <a:schemeClr val="tx1"/>
                </a:solidFill>
              </a:rPr>
              <a:t>年開始的新一期外評，質素保證分部則減為只需學校提交下列</a:t>
            </a:r>
            <a:r>
              <a:rPr lang="en-US" altLang="zh-TW" sz="2600" dirty="0" smtClean="0">
                <a:solidFill>
                  <a:schemeClr val="tx1"/>
                </a:solidFill>
              </a:rPr>
              <a:t>21</a:t>
            </a:r>
            <a:r>
              <a:rPr lang="zh-TW" altLang="en-US" sz="2600" dirty="0" smtClean="0">
                <a:solidFill>
                  <a:schemeClr val="tx1"/>
                </a:solidFill>
              </a:rPr>
              <a:t>個專案作為評核學校質素的共同指標</a:t>
            </a:r>
            <a:r>
              <a:rPr lang="en-US" altLang="zh-TW" sz="2600" dirty="0" smtClean="0">
                <a:solidFill>
                  <a:schemeClr val="tx1"/>
                </a:solidFill>
              </a:rPr>
              <a:t>(</a:t>
            </a:r>
            <a:r>
              <a:rPr lang="zh-TW" altLang="en-US" sz="2600" dirty="0" smtClean="0">
                <a:solidFill>
                  <a:schemeClr val="tx1"/>
                </a:solidFill>
              </a:rPr>
              <a:t>見下表</a:t>
            </a:r>
            <a:r>
              <a:rPr lang="en-US" altLang="zh-TW" sz="2600" dirty="0" smtClean="0">
                <a:solidFill>
                  <a:schemeClr val="tx1"/>
                </a:solidFill>
              </a:rPr>
              <a:t>)</a:t>
            </a:r>
            <a:r>
              <a:rPr lang="zh-TW" altLang="en-US" sz="2600" dirty="0">
                <a:solidFill>
                  <a:schemeClr val="tx1"/>
                </a:solidFill>
              </a:rPr>
              <a:t>。</a:t>
            </a:r>
          </a:p>
          <a:p>
            <a:pPr algn="just"/>
            <a:endParaRPr lang="zh-TW" altLang="en-US" sz="2800" dirty="0">
              <a:solidFill>
                <a:schemeClr val="tx1"/>
              </a:solidFill>
            </a:endParaRPr>
          </a:p>
        </p:txBody>
      </p:sp>
    </p:spTree>
    <p:extLst>
      <p:ext uri="{BB962C8B-B14F-4D97-AF65-F5344CB8AC3E}">
        <p14:creationId xmlns:p14="http://schemas.microsoft.com/office/powerpoint/2010/main" val="2513070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37836301"/>
              </p:ext>
            </p:extLst>
          </p:nvPr>
        </p:nvGraphicFramePr>
        <p:xfrm>
          <a:off x="1115616" y="691535"/>
          <a:ext cx="6768752" cy="5889789"/>
        </p:xfrm>
        <a:graphic>
          <a:graphicData uri="http://schemas.openxmlformats.org/drawingml/2006/table">
            <a:tbl>
              <a:tblPr firstRow="1" firstCol="1" lastRow="1" lastCol="1" bandRow="1" bandCol="1"/>
              <a:tblGrid>
                <a:gridCol w="1872208"/>
                <a:gridCol w="4896544"/>
              </a:tblGrid>
              <a:tr h="841973">
                <a:tc>
                  <a:txBody>
                    <a:bodyPr/>
                    <a:lstStyle/>
                    <a:p>
                      <a:pPr>
                        <a:spcAft>
                          <a:spcPts val="0"/>
                        </a:spcAft>
                      </a:pPr>
                      <a:r>
                        <a:rPr lang="zh-TW" sz="1800" kern="100" dirty="0" smtClean="0">
                          <a:effectLst/>
                          <a:latin typeface="Times New Roman"/>
                          <a:ea typeface="新細明體"/>
                        </a:rPr>
                        <a:t>管理與組織</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pPr>
                      <a:r>
                        <a:rPr lang="zh-TW" sz="1800" kern="100" dirty="0" smtClean="0">
                          <a:effectLst/>
                          <a:latin typeface="Times New Roman"/>
                          <a:ea typeface="新細明體"/>
                          <a:cs typeface="Times New Roman"/>
                        </a:rPr>
                        <a:t>持分者對學校管理的觀感</a:t>
                      </a:r>
                    </a:p>
                    <a:p>
                      <a:pPr marL="342900" lvl="0" indent="-342900">
                        <a:spcAft>
                          <a:spcPts val="0"/>
                        </a:spcAft>
                        <a:buFont typeface="新細明體"/>
                        <a:buChar char="‧"/>
                      </a:pPr>
                      <a:r>
                        <a:rPr lang="zh-TW" sz="1800" kern="100" dirty="0" smtClean="0">
                          <a:effectLst/>
                          <a:latin typeface="Times New Roman"/>
                          <a:ea typeface="新細明體"/>
                          <a:cs typeface="Times New Roman"/>
                        </a:rPr>
                        <a:t>持持分者對專業領導的觀感</a:t>
                      </a:r>
                    </a:p>
                    <a:p>
                      <a:pPr marL="342900" lvl="0" indent="-342900">
                        <a:spcAft>
                          <a:spcPts val="0"/>
                        </a:spcAft>
                        <a:buFont typeface="新細明體"/>
                        <a:buChar char="‧"/>
                      </a:pPr>
                      <a:r>
                        <a:rPr lang="zh-TW" sz="1800" kern="100" dirty="0" smtClean="0">
                          <a:effectLst/>
                          <a:latin typeface="Times New Roman"/>
                          <a:ea typeface="新細明體"/>
                          <a:cs typeface="Times New Roman"/>
                        </a:rPr>
                        <a:t>持分者對教師專業發展的觀感</a:t>
                      </a:r>
                      <a:endParaRPr lang="zh-TW" sz="1800" kern="100" dirty="0">
                        <a:effectLst/>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289">
                <a:tc>
                  <a:txBody>
                    <a:bodyPr/>
                    <a:lstStyle/>
                    <a:p>
                      <a:pPr>
                        <a:spcAft>
                          <a:spcPts val="0"/>
                        </a:spcAft>
                      </a:pPr>
                      <a:r>
                        <a:rPr lang="zh-TW" sz="1800" kern="100" dirty="0" smtClean="0">
                          <a:effectLst/>
                          <a:latin typeface="Times New Roman"/>
                          <a:ea typeface="新細明體"/>
                        </a:rPr>
                        <a:t>學與教</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pPr>
                      <a:r>
                        <a:rPr lang="zh-TW" sz="1800" kern="100" dirty="0" smtClean="0">
                          <a:effectLst/>
                          <a:latin typeface="Times New Roman"/>
                          <a:ea typeface="新細明體"/>
                          <a:cs typeface="Times New Roman"/>
                        </a:rPr>
                        <a:t>實際上課日數</a:t>
                      </a:r>
                    </a:p>
                    <a:p>
                      <a:pPr marL="342900" lvl="0" indent="-342900">
                        <a:spcAft>
                          <a:spcPts val="0"/>
                        </a:spcAft>
                        <a:buFont typeface="新細明體"/>
                        <a:buChar char="‧"/>
                      </a:pPr>
                      <a:r>
                        <a:rPr lang="zh-TW" sz="1800" kern="100" dirty="0" smtClean="0">
                          <a:effectLst/>
                          <a:latin typeface="Times New Roman"/>
                          <a:ea typeface="新細明體"/>
                          <a:cs typeface="Times New Roman"/>
                        </a:rPr>
                        <a:t>學習領域的課時百分比</a:t>
                      </a:r>
                    </a:p>
                    <a:p>
                      <a:pPr marL="342900" lvl="0" indent="-342900">
                        <a:spcAft>
                          <a:spcPts val="0"/>
                        </a:spcAft>
                        <a:buFont typeface="新細明體"/>
                        <a:buChar char="‧"/>
                      </a:pPr>
                      <a:r>
                        <a:rPr lang="zh-TW" sz="1800" kern="100" dirty="0" smtClean="0">
                          <a:effectLst/>
                          <a:latin typeface="Times New Roman"/>
                          <a:ea typeface="新細明體"/>
                          <a:cs typeface="Times New Roman"/>
                        </a:rPr>
                        <a:t>持分者對課程和評估的觀感 </a:t>
                      </a:r>
                    </a:p>
                    <a:p>
                      <a:pPr marL="342900" lvl="0" indent="-342900">
                        <a:spcAft>
                          <a:spcPts val="0"/>
                        </a:spcAft>
                        <a:buFont typeface="新細明體"/>
                        <a:buChar char="‧"/>
                      </a:pPr>
                      <a:r>
                        <a:rPr lang="zh-TW" sz="1800" kern="100" dirty="0" smtClean="0">
                          <a:effectLst/>
                          <a:latin typeface="Times New Roman"/>
                          <a:ea typeface="新細明體"/>
                          <a:cs typeface="Times New Roman"/>
                        </a:rPr>
                        <a:t>持分者對教學的觀感 </a:t>
                      </a:r>
                    </a:p>
                    <a:p>
                      <a:pPr marL="342900" lvl="0" indent="-342900">
                        <a:spcAft>
                          <a:spcPts val="0"/>
                        </a:spcAft>
                        <a:buFont typeface="新細明體"/>
                        <a:buChar char="‧"/>
                      </a:pPr>
                      <a:r>
                        <a:rPr lang="zh-TW" sz="1800" kern="100" dirty="0" smtClean="0">
                          <a:effectLst/>
                          <a:latin typeface="Times New Roman"/>
                          <a:ea typeface="新細明體"/>
                          <a:cs typeface="Times New Roman"/>
                        </a:rPr>
                        <a:t>持分者對學生學習的觀感</a:t>
                      </a:r>
                      <a:endParaRPr lang="zh-TW" sz="1800" kern="100" dirty="0">
                        <a:effectLst/>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631">
                <a:tc>
                  <a:txBody>
                    <a:bodyPr/>
                    <a:lstStyle/>
                    <a:p>
                      <a:pPr>
                        <a:spcAft>
                          <a:spcPts val="0"/>
                        </a:spcAft>
                      </a:pPr>
                      <a:r>
                        <a:rPr lang="zh-TW" sz="1800" kern="100" dirty="0" smtClean="0">
                          <a:effectLst/>
                          <a:latin typeface="Times New Roman"/>
                          <a:ea typeface="新細明體"/>
                        </a:rPr>
                        <a:t>校風及學生支援</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pPr>
                      <a:r>
                        <a:rPr lang="zh-TW" sz="1800" kern="100" dirty="0" smtClean="0">
                          <a:effectLst/>
                          <a:latin typeface="Times New Roman"/>
                          <a:ea typeface="新細明體"/>
                          <a:cs typeface="Times New Roman"/>
                        </a:rPr>
                        <a:t>持分者對學生成長支持的觀感</a:t>
                      </a:r>
                    </a:p>
                    <a:p>
                      <a:pPr marL="342900" lvl="0" indent="-342900">
                        <a:spcAft>
                          <a:spcPts val="0"/>
                        </a:spcAft>
                        <a:buFont typeface="新細明體"/>
                        <a:buChar char="‧"/>
                      </a:pPr>
                      <a:r>
                        <a:rPr lang="zh-TW" sz="1800" kern="100" dirty="0" smtClean="0">
                          <a:effectLst/>
                          <a:latin typeface="Times New Roman"/>
                          <a:ea typeface="新細明體"/>
                          <a:cs typeface="Times New Roman"/>
                        </a:rPr>
                        <a:t>持分者對學校氣氛的觀感</a:t>
                      </a:r>
                    </a:p>
                    <a:p>
                      <a:pPr marL="342900" lvl="0" indent="-342900">
                        <a:spcAft>
                          <a:spcPts val="0"/>
                        </a:spcAft>
                        <a:buFont typeface="新細明體"/>
                        <a:buChar char="‧"/>
                      </a:pPr>
                      <a:r>
                        <a:rPr lang="zh-TW" sz="1800" kern="100" dirty="0" smtClean="0">
                          <a:effectLst/>
                          <a:latin typeface="Times New Roman"/>
                          <a:ea typeface="新細明體"/>
                          <a:cs typeface="Times New Roman"/>
                        </a:rPr>
                        <a:t>畢業生的</a:t>
                      </a:r>
                      <a:r>
                        <a:rPr lang="zh-TW" sz="1800" kern="100" dirty="0">
                          <a:effectLst/>
                          <a:latin typeface="Times New Roman"/>
                          <a:ea typeface="新細明體"/>
                          <a:cs typeface="Times New Roman"/>
                        </a:rPr>
                        <a:t>出路</a:t>
                      </a:r>
                    </a:p>
                    <a:p>
                      <a:pPr marL="342900" lvl="0" indent="-342900">
                        <a:spcAft>
                          <a:spcPts val="0"/>
                        </a:spcAft>
                        <a:buFont typeface="新細明體"/>
                        <a:buChar char="‧"/>
                      </a:pPr>
                      <a:r>
                        <a:rPr lang="zh-TW" sz="1800" kern="100" dirty="0" smtClean="0">
                          <a:effectLst/>
                          <a:latin typeface="Times New Roman"/>
                          <a:ea typeface="新細明體"/>
                          <a:cs typeface="Times New Roman"/>
                        </a:rPr>
                        <a:t>持分者對家校合作的觀感</a:t>
                      </a:r>
                      <a:endParaRPr lang="zh-TW" sz="1800" kern="100" dirty="0">
                        <a:effectLst/>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896">
                <a:tc>
                  <a:txBody>
                    <a:bodyPr/>
                    <a:lstStyle/>
                    <a:p>
                      <a:pPr>
                        <a:spcAft>
                          <a:spcPts val="0"/>
                        </a:spcAft>
                      </a:pPr>
                      <a:r>
                        <a:rPr lang="zh-TW" sz="1800" kern="100" dirty="0" smtClean="0">
                          <a:effectLst/>
                          <a:latin typeface="Times New Roman"/>
                          <a:ea typeface="新細明體"/>
                        </a:rPr>
                        <a:t>學生表現</a:t>
                      </a:r>
                      <a:endParaRPr lang="zh-TW" sz="1800" kern="100" dirty="0">
                        <a:effectLst/>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pPr>
                      <a:r>
                        <a:rPr lang="zh-TW" sz="1800" kern="100" dirty="0" smtClean="0">
                          <a:effectLst/>
                          <a:latin typeface="Times New Roman"/>
                          <a:ea typeface="新細明體"/>
                          <a:cs typeface="Times New Roman"/>
                        </a:rPr>
                        <a:t>學生對學校的態度</a:t>
                      </a:r>
                    </a:p>
                    <a:p>
                      <a:pPr marL="342900" lvl="0" indent="-342900">
                        <a:spcAft>
                          <a:spcPts val="0"/>
                        </a:spcAft>
                        <a:buFont typeface="新細明體"/>
                        <a:buChar char="‧"/>
                      </a:pPr>
                      <a:r>
                        <a:rPr lang="zh-TW" sz="1800" kern="100" dirty="0" smtClean="0">
                          <a:effectLst/>
                          <a:latin typeface="Times New Roman"/>
                          <a:ea typeface="新細明體"/>
                          <a:cs typeface="Times New Roman"/>
                        </a:rPr>
                        <a:t>中一入學前香港學科測驗成績 </a:t>
                      </a:r>
                    </a:p>
                    <a:p>
                      <a:pPr marL="342900" lvl="0" indent="-342900">
                        <a:spcAft>
                          <a:spcPts val="0"/>
                        </a:spcAft>
                        <a:buFont typeface="新細明體"/>
                        <a:buChar char="‧"/>
                      </a:pPr>
                      <a:r>
                        <a:rPr lang="zh-TW" sz="1800" kern="100" dirty="0" smtClean="0">
                          <a:effectLst/>
                          <a:latin typeface="Times New Roman"/>
                          <a:ea typeface="新細明體"/>
                          <a:cs typeface="Times New Roman"/>
                        </a:rPr>
                        <a:t>全港性系統評估成績</a:t>
                      </a:r>
                    </a:p>
                    <a:p>
                      <a:pPr marL="342900" lvl="0" indent="-342900">
                        <a:spcAft>
                          <a:spcPts val="0"/>
                        </a:spcAft>
                        <a:buFont typeface="新細明體"/>
                        <a:buChar char="‧"/>
                      </a:pPr>
                      <a:r>
                        <a:rPr lang="zh-TW" sz="1800" kern="100" dirty="0" smtClean="0">
                          <a:effectLst/>
                          <a:latin typeface="Times New Roman"/>
                          <a:ea typeface="新細明體"/>
                          <a:cs typeface="Times New Roman"/>
                        </a:rPr>
                        <a:t>公開考試成績 </a:t>
                      </a:r>
                      <a:endParaRPr lang="zh-TW" sz="1800" kern="100" dirty="0">
                        <a:effectLst/>
                        <a:latin typeface="Times New Roman"/>
                        <a:ea typeface="新細明體"/>
                        <a:cs typeface="Times New Roman"/>
                      </a:endParaRPr>
                    </a:p>
                    <a:p>
                      <a:pPr marL="342900" lvl="0" indent="-342900">
                        <a:spcAft>
                          <a:spcPts val="0"/>
                        </a:spcAft>
                        <a:buFont typeface="新細明體"/>
                        <a:buChar char="‧"/>
                      </a:pPr>
                      <a:r>
                        <a:rPr lang="zh-TW" sz="1800" kern="100" dirty="0" smtClean="0">
                          <a:effectLst/>
                          <a:latin typeface="Times New Roman"/>
                          <a:ea typeface="新細明體"/>
                          <a:cs typeface="Times New Roman"/>
                        </a:rPr>
                        <a:t>學業增值表現</a:t>
                      </a:r>
                      <a:r>
                        <a:rPr lang="en-US" sz="1800" kern="100" dirty="0" smtClean="0">
                          <a:effectLst/>
                          <a:latin typeface="Times New Roman"/>
                          <a:ea typeface="新細明體"/>
                          <a:cs typeface="Times New Roman"/>
                        </a:rPr>
                        <a:t> </a:t>
                      </a:r>
                      <a:endParaRPr lang="zh-TW" sz="1800" kern="100" dirty="0">
                        <a:effectLst/>
                        <a:latin typeface="Times New Roman"/>
                        <a:ea typeface="新細明體"/>
                        <a:cs typeface="Times New Roman"/>
                      </a:endParaRPr>
                    </a:p>
                    <a:p>
                      <a:pPr marL="342900" lvl="0" indent="-342900">
                        <a:spcAft>
                          <a:spcPts val="0"/>
                        </a:spcAft>
                        <a:buFont typeface="新細明體"/>
                        <a:buChar char="‧"/>
                      </a:pPr>
                      <a:r>
                        <a:rPr lang="zh-TW" sz="1800" kern="100" dirty="0" smtClean="0">
                          <a:effectLst/>
                          <a:latin typeface="Times New Roman"/>
                          <a:ea typeface="新細明體"/>
                          <a:cs typeface="Times New Roman"/>
                        </a:rPr>
                        <a:t>參與全港性校際比賽的學生百分比</a:t>
                      </a:r>
                      <a:r>
                        <a:rPr lang="en-US" sz="1800" kern="100" dirty="0" smtClean="0">
                          <a:effectLst/>
                          <a:latin typeface="Times New Roman"/>
                          <a:ea typeface="新細明體"/>
                          <a:cs typeface="Times New Roman"/>
                        </a:rPr>
                        <a:t> </a:t>
                      </a:r>
                      <a:endParaRPr lang="zh-TW" sz="1800" kern="100" dirty="0">
                        <a:effectLst/>
                        <a:latin typeface="Times New Roman"/>
                        <a:ea typeface="新細明體"/>
                        <a:cs typeface="Times New Roman"/>
                      </a:endParaRPr>
                    </a:p>
                    <a:p>
                      <a:pPr marL="342900" lvl="0" indent="-342900">
                        <a:spcAft>
                          <a:spcPts val="0"/>
                        </a:spcAft>
                        <a:buFont typeface="新細明體"/>
                        <a:buChar char="‧"/>
                      </a:pPr>
                      <a:r>
                        <a:rPr lang="zh-TW" sz="1800" kern="100" dirty="0" smtClean="0">
                          <a:effectLst/>
                          <a:latin typeface="Times New Roman"/>
                          <a:ea typeface="新細明體"/>
                          <a:cs typeface="Times New Roman"/>
                        </a:rPr>
                        <a:t>參與制服團體和社區服務活動的 學生百分比</a:t>
                      </a:r>
                      <a:r>
                        <a:rPr lang="en-US" sz="1800" kern="100" dirty="0" smtClean="0">
                          <a:effectLst/>
                          <a:latin typeface="Times New Roman"/>
                          <a:ea typeface="新細明體"/>
                          <a:cs typeface="Times New Roman"/>
                        </a:rPr>
                        <a:t> </a:t>
                      </a:r>
                      <a:endParaRPr lang="zh-TW" sz="1800" kern="100" dirty="0">
                        <a:effectLst/>
                        <a:latin typeface="Times New Roman"/>
                        <a:ea typeface="新細明體"/>
                        <a:cs typeface="Times New Roman"/>
                      </a:endParaRPr>
                    </a:p>
                    <a:p>
                      <a:pPr marL="342900" lvl="0" indent="-342900">
                        <a:spcAft>
                          <a:spcPts val="0"/>
                        </a:spcAft>
                        <a:buFont typeface="新細明體"/>
                        <a:buChar char="‧"/>
                      </a:pPr>
                      <a:r>
                        <a:rPr lang="zh-TW" sz="1800" kern="100" dirty="0" smtClean="0">
                          <a:effectLst/>
                          <a:latin typeface="Times New Roman"/>
                          <a:ea typeface="新細明體"/>
                          <a:cs typeface="Times New Roman"/>
                        </a:rPr>
                        <a:t>學生出席率</a:t>
                      </a:r>
                      <a:r>
                        <a:rPr lang="en-US" sz="1800" kern="100" dirty="0" smtClean="0">
                          <a:effectLst/>
                          <a:latin typeface="Times New Roman"/>
                          <a:ea typeface="新細明體"/>
                          <a:cs typeface="Times New Roman"/>
                        </a:rPr>
                        <a:t> </a:t>
                      </a:r>
                      <a:endParaRPr lang="zh-TW" sz="1800" kern="100" dirty="0">
                        <a:effectLst/>
                        <a:latin typeface="Times New Roman"/>
                        <a:ea typeface="新細明體"/>
                        <a:cs typeface="Times New Roman"/>
                      </a:endParaRPr>
                    </a:p>
                    <a:p>
                      <a:pPr marL="342900" lvl="0" indent="-342900">
                        <a:spcAft>
                          <a:spcPts val="0"/>
                        </a:spcAft>
                        <a:buFont typeface="新細明體"/>
                        <a:buChar char="‧"/>
                      </a:pPr>
                      <a:r>
                        <a:rPr lang="zh-TW" sz="1800" kern="100" dirty="0" smtClean="0">
                          <a:effectLst/>
                          <a:latin typeface="Times New Roman"/>
                          <a:ea typeface="新細明體"/>
                          <a:cs typeface="Times New Roman"/>
                        </a:rPr>
                        <a:t>處於可接受體重範圍的學生百分比</a:t>
                      </a:r>
                      <a:endParaRPr lang="zh-TW" sz="1800" kern="100" dirty="0">
                        <a:effectLst/>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835696" y="260648"/>
            <a:ext cx="51845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表</a:t>
            </a:r>
            <a:r>
              <a:rPr kumimoji="1" lang="zh-TW" altLang="en-US"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：學校表現評量架構</a:t>
            </a:r>
            <a:r>
              <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(2008)</a:t>
            </a:r>
            <a:endParaRPr kumimoji="1" lang="en-US" altLang="zh-TW" sz="2200" b="0" i="0" u="none" strike="noStrike" cap="none" normalizeH="0" baseline="0" dirty="0" smtClean="0">
              <a:ln>
                <a:noFill/>
              </a:ln>
              <a:solidFill>
                <a:schemeClr val="tx2"/>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243430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124744"/>
            <a:ext cx="8595360" cy="5111464"/>
          </a:xfrm>
        </p:spPr>
        <p:txBody>
          <a:bodyPr>
            <a:noAutofit/>
          </a:bodyPr>
          <a:lstStyle/>
          <a:p>
            <a:r>
              <a:rPr lang="zh-TW" altLang="en-US" sz="3000" dirty="0" smtClean="0">
                <a:solidFill>
                  <a:schemeClr val="tx1"/>
                </a:solidFill>
              </a:rPr>
              <a:t>視學人員在外評學校質素前，除了參閱學校發展計畫、周年校務計畫和周年報告等三份學校檔外，還參考上述的學校表現評量、持分者問卷結果和情意及社交表現的量度資料；當中，外評人員除可得到被評學校的校本資料外，還可看到該校在全港學校資料的大概位置，這有助外評人員向學校同工提出質詢和跟進核實自評的工作。</a:t>
            </a:r>
            <a:endParaRPr lang="en-US" altLang="zh-TW" sz="3000" dirty="0" smtClean="0">
              <a:solidFill>
                <a:schemeClr val="tx1"/>
              </a:solidFill>
            </a:endParaRPr>
          </a:p>
          <a:p>
            <a:r>
              <a:rPr lang="zh-TW" altLang="en-US" sz="3000" dirty="0" smtClean="0">
                <a:solidFill>
                  <a:schemeClr val="tx1"/>
                </a:solidFill>
              </a:rPr>
              <a:t>與此同時，外評人員不會只靠看個別資料而貿然作出評核，而會結合校內觀察和討論等方法去作三角檢定，以求給學校有一個中肯的評核。</a:t>
            </a:r>
          </a:p>
          <a:p>
            <a:endParaRPr lang="zh-TW" altLang="en-US" sz="3000" dirty="0">
              <a:solidFill>
                <a:schemeClr val="tx1"/>
              </a:solidFill>
            </a:endParaRPr>
          </a:p>
        </p:txBody>
      </p:sp>
    </p:spTree>
    <p:extLst>
      <p:ext uri="{BB962C8B-B14F-4D97-AF65-F5344CB8AC3E}">
        <p14:creationId xmlns:p14="http://schemas.microsoft.com/office/powerpoint/2010/main" val="42542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620688"/>
            <a:ext cx="8595360" cy="5615520"/>
          </a:xfrm>
        </p:spPr>
        <p:txBody>
          <a:bodyPr>
            <a:noAutofit/>
          </a:bodyPr>
          <a:lstStyle/>
          <a:p>
            <a:r>
              <a:rPr lang="zh-TW" altLang="en-US" sz="3000" dirty="0" smtClean="0">
                <a:solidFill>
                  <a:schemeClr val="tx1"/>
                </a:solidFill>
              </a:rPr>
              <a:t>此外，還有一個客觀的工具就是在中學方面有一套“學校增值資料系統”，這系統讓學校和外評人員知悉這所中學學生入讀前後公開考試位置的變化情況；自</a:t>
            </a:r>
            <a:r>
              <a:rPr lang="en-US" altLang="zh-TW" sz="3000" dirty="0" smtClean="0">
                <a:solidFill>
                  <a:schemeClr val="tx1"/>
                </a:solidFill>
              </a:rPr>
              <a:t>2005</a:t>
            </a:r>
            <a:r>
              <a:rPr lang="zh-TW" altLang="en-US" sz="3000" dirty="0" smtClean="0">
                <a:solidFill>
                  <a:schemeClr val="tx1"/>
                </a:solidFill>
              </a:rPr>
              <a:t>開始，教育局同時為學校提供在主要三科和最佳六科的增值分析的，並編制成校本增值報告。學校分析這個報告所提供的增值資料，可探討有關成因和檢視學與教的成效，從而制定跟進及改善計畫。</a:t>
            </a:r>
            <a:endParaRPr lang="en-US" altLang="zh-TW" sz="3000" dirty="0" smtClean="0">
              <a:solidFill>
                <a:schemeClr val="tx1"/>
              </a:solidFill>
            </a:endParaRPr>
          </a:p>
          <a:p>
            <a:r>
              <a:rPr lang="zh-TW" altLang="en-US" sz="3000" dirty="0" smtClean="0">
                <a:solidFill>
                  <a:schemeClr val="tx1"/>
                </a:solidFill>
              </a:rPr>
              <a:t>根據教育局向學校提交檔顯示，學校會於接受外評</a:t>
            </a:r>
            <a:r>
              <a:rPr lang="en-US" altLang="zh-TW" sz="3000" dirty="0" smtClean="0">
                <a:solidFill>
                  <a:schemeClr val="tx1"/>
                </a:solidFill>
              </a:rPr>
              <a:t>6</a:t>
            </a:r>
            <a:r>
              <a:rPr lang="zh-TW" altLang="en-US" sz="3000" dirty="0" smtClean="0">
                <a:solidFill>
                  <a:schemeClr val="tx1"/>
                </a:solidFill>
              </a:rPr>
              <a:t>周前接獲書面通知，隨後需外評組長提交最近兩個發展週期的學校發展計畫及最近兩年的周年計畫與學校報告。</a:t>
            </a:r>
          </a:p>
          <a:p>
            <a:endParaRPr lang="zh-TW" altLang="en-US" sz="3000" dirty="0">
              <a:solidFill>
                <a:schemeClr val="tx1"/>
              </a:solidFill>
            </a:endParaRPr>
          </a:p>
        </p:txBody>
      </p:sp>
    </p:spTree>
    <p:extLst>
      <p:ext uri="{BB962C8B-B14F-4D97-AF65-F5344CB8AC3E}">
        <p14:creationId xmlns:p14="http://schemas.microsoft.com/office/powerpoint/2010/main" val="361622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sp>
        <p:nvSpPr>
          <p:cNvPr id="3" name="Content Placeholder 2"/>
          <p:cNvSpPr>
            <a:spLocks noGrp="1"/>
          </p:cNvSpPr>
          <p:nvPr>
            <p:ph sz="quarter" idx="13"/>
          </p:nvPr>
        </p:nvSpPr>
        <p:spPr>
          <a:xfrm>
            <a:off x="274320" y="1298448"/>
            <a:ext cx="8595360" cy="5154888"/>
          </a:xfrm>
        </p:spPr>
        <p:txBody>
          <a:bodyPr>
            <a:noAutofit/>
          </a:bodyPr>
          <a:lstStyle/>
          <a:p>
            <a:pPr algn="just"/>
            <a:r>
              <a:rPr lang="zh-TW" altLang="en-US" sz="3000" dirty="0" smtClean="0">
                <a:solidFill>
                  <a:schemeClr val="tx1"/>
                </a:solidFill>
              </a:rPr>
              <a:t>這個質素保證視學方法向被評學校提出其優點和改善的地方，以協助學校訂定未來發展的路向；又可藉此得知學校的成功經驗及有助公眾瞭解香港學校教育質素的整體情況。透過多年的實踐，質素保證視學組在</a:t>
            </a:r>
            <a:r>
              <a:rPr lang="en-US" altLang="zh-TW" sz="3000" dirty="0" smtClean="0">
                <a:solidFill>
                  <a:schemeClr val="tx1"/>
                </a:solidFill>
              </a:rPr>
              <a:t>2002</a:t>
            </a:r>
            <a:r>
              <a:rPr lang="zh-TW" altLang="en-US" sz="3000" dirty="0" smtClean="0">
                <a:solidFill>
                  <a:schemeClr val="tx1"/>
                </a:solidFill>
              </a:rPr>
              <a:t>年提出了第一份學校表現指標，內容包括：管理及組織、教與學、校風及給予學生的支持和學業及學業以外的表現等四個範疇，清楚指出十四個範圍內就學校的表現作出評核，並在學校表現指標內列出</a:t>
            </a:r>
            <a:r>
              <a:rPr lang="en-US" altLang="zh-TW" sz="3000" dirty="0" smtClean="0">
                <a:solidFill>
                  <a:schemeClr val="tx1"/>
                </a:solidFill>
              </a:rPr>
              <a:t>29</a:t>
            </a:r>
            <a:r>
              <a:rPr lang="zh-TW" altLang="en-US" sz="3000" dirty="0" smtClean="0">
                <a:solidFill>
                  <a:schemeClr val="tx1"/>
                </a:solidFill>
              </a:rPr>
              <a:t>個表現指標；而這些指標既讓學校瞭解到外評人員評核學校表現的要求外，也是學校開展自我評估的重要參考。</a:t>
            </a:r>
            <a:endParaRPr lang="zh-TW" altLang="en-US" sz="3000" dirty="0">
              <a:solidFill>
                <a:schemeClr val="tx1"/>
              </a:solidFill>
            </a:endParaRPr>
          </a:p>
        </p:txBody>
      </p:sp>
    </p:spTree>
    <p:extLst>
      <p:ext uri="{BB962C8B-B14F-4D97-AF65-F5344CB8AC3E}">
        <p14:creationId xmlns:p14="http://schemas.microsoft.com/office/powerpoint/2010/main" val="1681674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404664"/>
            <a:ext cx="7543800" cy="976312"/>
          </a:xfrm>
        </p:spPr>
        <p:txBody>
          <a:bodyPr>
            <a:normAutofit/>
          </a:bodyPr>
          <a:lstStyle/>
          <a:p>
            <a:pPr eaLnBrk="1" hangingPunct="1">
              <a:defRPr/>
            </a:pPr>
            <a:r>
              <a:rPr lang="zh-TW" altLang="en-US" sz="4000" b="1" spc="30" dirty="0">
                <a:solidFill>
                  <a:schemeClr val="accent5"/>
                </a:solidFill>
                <a:latin typeface="+mn-lt"/>
                <a:ea typeface="+mn-ea"/>
                <a:cs typeface="Tahoma" pitchFamily="34" charset="0"/>
              </a:rPr>
              <a:t>校情為本，對焦評估</a:t>
            </a:r>
          </a:p>
        </p:txBody>
      </p:sp>
      <p:sp>
        <p:nvSpPr>
          <p:cNvPr id="38915" name="Rectangle 3"/>
          <p:cNvSpPr>
            <a:spLocks noGrp="1" noChangeArrowheads="1"/>
          </p:cNvSpPr>
          <p:nvPr>
            <p:ph type="body" idx="4294967295"/>
          </p:nvPr>
        </p:nvSpPr>
        <p:spPr>
          <a:xfrm>
            <a:off x="457200" y="1481138"/>
            <a:ext cx="8229600" cy="4525962"/>
          </a:xfrm>
          <a:prstGeom prst="rect">
            <a:avLst/>
          </a:prstGeom>
        </p:spPr>
        <p:txBody>
          <a:bodyPr>
            <a:normAutofit/>
          </a:bodyPr>
          <a:lstStyle/>
          <a:p>
            <a:pPr marL="0" indent="0">
              <a:lnSpc>
                <a:spcPct val="90000"/>
              </a:lnSpc>
              <a:spcBef>
                <a:spcPts val="400"/>
              </a:spcBef>
              <a:buNone/>
              <a:defRPr/>
            </a:pPr>
            <a:r>
              <a:rPr lang="zh-TW" altLang="en-US" sz="2800" dirty="0">
                <a:solidFill>
                  <a:schemeClr val="tx1"/>
                </a:solidFill>
              </a:rPr>
              <a:t>瞭解校情，特別是從上次質素保證視學</a:t>
            </a:r>
            <a:r>
              <a:rPr lang="en-US" altLang="zh-TW" sz="2800" dirty="0">
                <a:solidFill>
                  <a:schemeClr val="tx1"/>
                </a:solidFill>
              </a:rPr>
              <a:t>/</a:t>
            </a:r>
            <a:r>
              <a:rPr lang="zh-TW" altLang="en-US" sz="2800" dirty="0">
                <a:solidFill>
                  <a:schemeClr val="tx1"/>
                </a:solidFill>
              </a:rPr>
              <a:t>外評至今的重大轉變。</a:t>
            </a:r>
          </a:p>
          <a:p>
            <a:pPr marL="0" indent="0">
              <a:lnSpc>
                <a:spcPct val="90000"/>
              </a:lnSpc>
              <a:spcBef>
                <a:spcPts val="400"/>
              </a:spcBef>
              <a:buNone/>
              <a:defRPr/>
            </a:pPr>
            <a:r>
              <a:rPr lang="zh-TW" altLang="en-US" sz="2800" dirty="0">
                <a:solidFill>
                  <a:schemeClr val="tx1"/>
                </a:solidFill>
              </a:rPr>
              <a:t>因應上次質素保證視學</a:t>
            </a:r>
            <a:r>
              <a:rPr lang="en-US" altLang="zh-TW" sz="2800" dirty="0">
                <a:solidFill>
                  <a:schemeClr val="tx1"/>
                </a:solidFill>
              </a:rPr>
              <a:t>/</a:t>
            </a:r>
            <a:r>
              <a:rPr lang="zh-TW" altLang="en-US" sz="2800" dirty="0">
                <a:solidFill>
                  <a:schemeClr val="tx1"/>
                </a:solidFill>
              </a:rPr>
              <a:t>外評報告，探討學校跟進建議的情況及跟進工作的成效。</a:t>
            </a:r>
          </a:p>
          <a:p>
            <a:pPr marL="0" indent="0">
              <a:lnSpc>
                <a:spcPct val="90000"/>
              </a:lnSpc>
              <a:spcBef>
                <a:spcPts val="400"/>
              </a:spcBef>
              <a:buNone/>
              <a:defRPr/>
            </a:pPr>
            <a:r>
              <a:rPr lang="zh-TW" altLang="en-US" sz="2800" dirty="0">
                <a:solidFill>
                  <a:schemeClr val="tx1"/>
                </a:solidFill>
              </a:rPr>
              <a:t>以「策劃</a:t>
            </a:r>
            <a:r>
              <a:rPr lang="en-US" altLang="zh-TW" sz="2800" dirty="0">
                <a:solidFill>
                  <a:schemeClr val="tx1"/>
                </a:solidFill>
              </a:rPr>
              <a:t>—</a:t>
            </a:r>
            <a:r>
              <a:rPr lang="zh-TW" altLang="en-US" sz="2800" dirty="0">
                <a:solidFill>
                  <a:schemeClr val="tx1"/>
                </a:solidFill>
              </a:rPr>
              <a:t>推行</a:t>
            </a:r>
            <a:r>
              <a:rPr lang="en-US" altLang="zh-TW" sz="2800" dirty="0">
                <a:solidFill>
                  <a:schemeClr val="tx1"/>
                </a:solidFill>
              </a:rPr>
              <a:t>—</a:t>
            </a:r>
            <a:r>
              <a:rPr lang="zh-TW" altLang="en-US" sz="2800" dirty="0">
                <a:solidFill>
                  <a:schemeClr val="tx1"/>
                </a:solidFill>
              </a:rPr>
              <a:t>評估」理念探討及檢視學校的工作，尤重評估回饋策劃。</a:t>
            </a:r>
          </a:p>
          <a:p>
            <a:pPr marL="0" indent="0">
              <a:lnSpc>
                <a:spcPct val="90000"/>
              </a:lnSpc>
              <a:spcBef>
                <a:spcPts val="400"/>
              </a:spcBef>
              <a:buNone/>
              <a:defRPr/>
            </a:pPr>
            <a:r>
              <a:rPr lang="zh-TW" altLang="en-US" sz="2800" dirty="0">
                <a:solidFill>
                  <a:schemeClr val="tx1"/>
                </a:solidFill>
              </a:rPr>
              <a:t>探討學校工作</a:t>
            </a:r>
            <a:r>
              <a:rPr lang="en-US" altLang="zh-TW" sz="2800" dirty="0">
                <a:solidFill>
                  <a:schemeClr val="tx1"/>
                </a:solidFill>
              </a:rPr>
              <a:t>/</a:t>
            </a:r>
            <a:r>
              <a:rPr lang="zh-TW" altLang="en-US" sz="2800" dirty="0">
                <a:solidFill>
                  <a:schemeClr val="tx1"/>
                </a:solidFill>
              </a:rPr>
              <a:t>計劃的特色，突顯「個性」。</a:t>
            </a:r>
          </a:p>
          <a:p>
            <a:pPr marL="0" indent="0">
              <a:lnSpc>
                <a:spcPct val="90000"/>
              </a:lnSpc>
              <a:spcBef>
                <a:spcPts val="400"/>
              </a:spcBef>
              <a:buNone/>
              <a:defRPr/>
            </a:pPr>
            <a:r>
              <a:rPr lang="zh-TW" altLang="en-US" sz="2800" dirty="0">
                <a:solidFill>
                  <a:schemeClr val="tx1"/>
                </a:solidFill>
              </a:rPr>
              <a:t>跟進</a:t>
            </a:r>
            <a:r>
              <a:rPr lang="en-US" altLang="zh-TW" sz="2800" dirty="0">
                <a:solidFill>
                  <a:schemeClr val="tx1"/>
                </a:solidFill>
              </a:rPr>
              <a:t>/</a:t>
            </a:r>
            <a:r>
              <a:rPr lang="zh-TW" altLang="en-US" sz="2800" dirty="0">
                <a:solidFill>
                  <a:schemeClr val="tx1"/>
                </a:solidFill>
              </a:rPr>
              <a:t>發掘「亮點」，予以肯定。</a:t>
            </a:r>
          </a:p>
          <a:p>
            <a:pPr marL="0" indent="0">
              <a:lnSpc>
                <a:spcPct val="90000"/>
              </a:lnSpc>
              <a:spcBef>
                <a:spcPts val="400"/>
              </a:spcBef>
              <a:buNone/>
              <a:defRPr/>
            </a:pPr>
            <a:r>
              <a:rPr lang="zh-TW" altLang="en-US" sz="2800" dirty="0">
                <a:solidFill>
                  <a:schemeClr val="tx1"/>
                </a:solidFill>
              </a:rPr>
              <a:t>重視成效，尤重學與教效能及學生全人發展。</a:t>
            </a:r>
          </a:p>
        </p:txBody>
      </p:sp>
    </p:spTree>
    <p:extLst>
      <p:ext uri="{BB962C8B-B14F-4D97-AF65-F5344CB8AC3E}">
        <p14:creationId xmlns:p14="http://schemas.microsoft.com/office/powerpoint/2010/main" val="94643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Autofit/>
          </a:bodyPr>
          <a:lstStyle/>
          <a:p>
            <a:r>
              <a:rPr lang="zh-TW" altLang="en-US" sz="3000" dirty="0" smtClean="0">
                <a:solidFill>
                  <a:schemeClr val="tx1"/>
                </a:solidFill>
              </a:rPr>
              <a:t>在外評期間，質素保證分部強調以校情為本和對焦評核等兩原則開展外評，當中的程式包括：審閱學校檔、審閱學生課業、影隨學生、觀察學校活動、與持分者進行小組會議等。</a:t>
            </a:r>
            <a:endParaRPr lang="en-US" altLang="zh-TW" sz="3000" dirty="0" smtClean="0">
              <a:solidFill>
                <a:schemeClr val="tx1"/>
              </a:solidFill>
            </a:endParaRPr>
          </a:p>
          <a:p>
            <a:r>
              <a:rPr lang="zh-TW" altLang="en-US" sz="3000" dirty="0" smtClean="0">
                <a:solidFill>
                  <a:schemeClr val="tx1"/>
                </a:solidFill>
              </a:rPr>
              <a:t>整個外評過程約需</a:t>
            </a:r>
            <a:r>
              <a:rPr lang="en-US" altLang="zh-TW" sz="3000" dirty="0" smtClean="0">
                <a:solidFill>
                  <a:schemeClr val="tx1"/>
                </a:solidFill>
              </a:rPr>
              <a:t>4</a:t>
            </a:r>
            <a:r>
              <a:rPr lang="zh-TW" altLang="en-US" sz="3000" dirty="0">
                <a:solidFill>
                  <a:schemeClr val="tx1"/>
                </a:solidFill>
              </a:rPr>
              <a:t>至</a:t>
            </a:r>
            <a:r>
              <a:rPr lang="en-US" altLang="zh-TW" sz="3000" dirty="0" smtClean="0">
                <a:solidFill>
                  <a:schemeClr val="tx1"/>
                </a:solidFill>
              </a:rPr>
              <a:t>5</a:t>
            </a:r>
            <a:r>
              <a:rPr lang="zh-TW" altLang="en-US" sz="3000" dirty="0" smtClean="0">
                <a:solidFill>
                  <a:schemeClr val="tx1"/>
                </a:solidFill>
              </a:rPr>
              <a:t>天，當中首天的主要活動包括：校長向外評隊簡介學校的發展近況及未來改善措施，外評隊會於當天早上與全體教員會面，並會與被挑選接受隨影學生會面。</a:t>
            </a:r>
            <a:endParaRPr lang="zh-TW" altLang="en-US" sz="3000" dirty="0">
              <a:solidFill>
                <a:schemeClr val="tx1"/>
              </a:solidFill>
            </a:endParaRPr>
          </a:p>
        </p:txBody>
      </p:sp>
    </p:spTree>
    <p:extLst>
      <p:ext uri="{BB962C8B-B14F-4D97-AF65-F5344CB8AC3E}">
        <p14:creationId xmlns:p14="http://schemas.microsoft.com/office/powerpoint/2010/main" val="337884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r>
              <a:rPr lang="zh-TW" altLang="en-US" sz="3000" dirty="0" smtClean="0">
                <a:solidFill>
                  <a:schemeClr val="tx1"/>
                </a:solidFill>
              </a:rPr>
              <a:t>到了外評最後的一天，外評隊會進行歸納顯證和集體判斷，並于即場向學校校長和教師代表進行口頭回饋。</a:t>
            </a:r>
            <a:endParaRPr lang="en-US" altLang="zh-TW" sz="3000" dirty="0" smtClean="0">
              <a:solidFill>
                <a:schemeClr val="tx1"/>
              </a:solidFill>
            </a:endParaRPr>
          </a:p>
          <a:p>
            <a:r>
              <a:rPr lang="zh-TW" altLang="en-US" sz="3000" dirty="0" smtClean="0">
                <a:solidFill>
                  <a:schemeClr val="tx1"/>
                </a:solidFill>
              </a:rPr>
              <a:t>國際學者</a:t>
            </a:r>
            <a:r>
              <a:rPr lang="en-US" altLang="zh-TW" sz="3000" dirty="0" err="1" smtClean="0">
                <a:solidFill>
                  <a:schemeClr val="tx1"/>
                </a:solidFill>
              </a:rPr>
              <a:t>MacBeath</a:t>
            </a:r>
            <a:r>
              <a:rPr lang="en-US" altLang="zh-TW" sz="3000" dirty="0" smtClean="0">
                <a:solidFill>
                  <a:schemeClr val="tx1"/>
                </a:solidFill>
              </a:rPr>
              <a:t>(2008)</a:t>
            </a:r>
            <a:r>
              <a:rPr lang="zh-TW" altLang="en-US" sz="3000" dirty="0" smtClean="0">
                <a:solidFill>
                  <a:schemeClr val="tx1"/>
                </a:solidFill>
              </a:rPr>
              <a:t>在首個校外評核效能研究中總結相關驗，認為香港自評和外評相輔相成，並歸納這個學校品質評核制度有以下五方面的影響：“推動學校孕育自評文化；推動學校運用資料和實證作為自評的依據；在校內建立更開放、透明及協作文化；促進認同感及提升團隊精神；為學與教帶來正面影響。”</a:t>
            </a:r>
            <a:endParaRPr lang="zh-TW" altLang="en-US" sz="3000" dirty="0">
              <a:solidFill>
                <a:schemeClr val="tx1"/>
              </a:solidFill>
            </a:endParaRPr>
          </a:p>
        </p:txBody>
      </p:sp>
    </p:spTree>
    <p:extLst>
      <p:ext uri="{BB962C8B-B14F-4D97-AF65-F5344CB8AC3E}">
        <p14:creationId xmlns:p14="http://schemas.microsoft.com/office/powerpoint/2010/main" val="1847564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4000" b="1" dirty="0" smtClean="0"/>
              <a:t>2008</a:t>
            </a:r>
            <a:r>
              <a:rPr lang="zh-TW" altLang="en-US" sz="4000" b="1" dirty="0" smtClean="0"/>
              <a:t>學校表現指標及外評措施</a:t>
            </a:r>
            <a:endParaRPr lang="zh-TW" altLang="en-US" sz="4000" b="1" dirty="0"/>
          </a:p>
        </p:txBody>
      </p:sp>
      <p:sp>
        <p:nvSpPr>
          <p:cNvPr id="3" name="Content Placeholder 2"/>
          <p:cNvSpPr>
            <a:spLocks noGrp="1"/>
          </p:cNvSpPr>
          <p:nvPr>
            <p:ph sz="quarter" idx="13"/>
          </p:nvPr>
        </p:nvSpPr>
        <p:spPr>
          <a:xfrm>
            <a:off x="274320" y="1484784"/>
            <a:ext cx="8595360" cy="4751424"/>
          </a:xfrm>
        </p:spPr>
        <p:txBody>
          <a:bodyPr>
            <a:noAutofit/>
          </a:bodyPr>
          <a:lstStyle/>
          <a:p>
            <a:pPr algn="just"/>
            <a:r>
              <a:rPr lang="zh-TW" altLang="en-US" sz="3000" dirty="0" smtClean="0">
                <a:solidFill>
                  <a:schemeClr val="tx1"/>
                </a:solidFill>
              </a:rPr>
              <a:t>為了簡化學校因要接受外評而帶來的工作量，教育局在總結首輪外評的經驗後，提出了一套新的評核學校質素架構和措施當中，最重要的是提出了一套新的學校表現指標；這個學校表現</a:t>
            </a:r>
            <a:r>
              <a:rPr lang="en-US" altLang="zh-TW" sz="3000" dirty="0" smtClean="0">
                <a:solidFill>
                  <a:schemeClr val="tx1"/>
                </a:solidFill>
              </a:rPr>
              <a:t>《</a:t>
            </a:r>
            <a:r>
              <a:rPr lang="zh-TW" altLang="en-US" sz="3000" dirty="0" smtClean="0">
                <a:solidFill>
                  <a:schemeClr val="tx1"/>
                </a:solidFill>
              </a:rPr>
              <a:t>指標</a:t>
            </a:r>
            <a:r>
              <a:rPr lang="en-US" altLang="zh-TW" sz="3000" dirty="0" smtClean="0">
                <a:solidFill>
                  <a:schemeClr val="tx1"/>
                </a:solidFill>
              </a:rPr>
              <a:t>2008》(</a:t>
            </a:r>
            <a:r>
              <a:rPr lang="zh-TW" altLang="en-US" sz="3000" dirty="0" smtClean="0">
                <a:solidFill>
                  <a:schemeClr val="tx1"/>
                </a:solidFill>
              </a:rPr>
              <a:t>見下表</a:t>
            </a:r>
            <a:r>
              <a:rPr lang="en-US" altLang="zh-TW" sz="3000" dirty="0" smtClean="0">
                <a:solidFill>
                  <a:schemeClr val="tx1"/>
                </a:solidFill>
              </a:rPr>
              <a:t>)</a:t>
            </a:r>
            <a:r>
              <a:rPr lang="zh-TW" altLang="en-US" sz="3000" dirty="0">
                <a:solidFill>
                  <a:schemeClr val="tx1"/>
                </a:solidFill>
              </a:rPr>
              <a:t>把</a:t>
            </a:r>
            <a:r>
              <a:rPr lang="en-US" altLang="zh-TW" sz="3000" dirty="0" smtClean="0">
                <a:solidFill>
                  <a:schemeClr val="tx1"/>
                </a:solidFill>
              </a:rPr>
              <a:t>《</a:t>
            </a:r>
            <a:r>
              <a:rPr lang="zh-TW" altLang="en-US" sz="3000" dirty="0" smtClean="0">
                <a:solidFill>
                  <a:schemeClr val="tx1"/>
                </a:solidFill>
              </a:rPr>
              <a:t>指標</a:t>
            </a:r>
            <a:r>
              <a:rPr lang="en-US" altLang="zh-TW" sz="3000" dirty="0" smtClean="0">
                <a:solidFill>
                  <a:schemeClr val="tx1"/>
                </a:solidFill>
              </a:rPr>
              <a:t>2002</a:t>
            </a:r>
            <a:r>
              <a:rPr lang="en-US" altLang="zh-TW" sz="3000" dirty="0">
                <a:solidFill>
                  <a:schemeClr val="tx1"/>
                </a:solidFill>
              </a:rPr>
              <a:t>》</a:t>
            </a:r>
            <a:r>
              <a:rPr lang="zh-TW" altLang="en-US" sz="3000" dirty="0">
                <a:solidFill>
                  <a:schemeClr val="tx1"/>
                </a:solidFill>
              </a:rPr>
              <a:t>的</a:t>
            </a:r>
            <a:r>
              <a:rPr lang="en-US" altLang="zh-TW" sz="3000" dirty="0" smtClean="0">
                <a:solidFill>
                  <a:schemeClr val="tx1"/>
                </a:solidFill>
              </a:rPr>
              <a:t>14</a:t>
            </a:r>
            <a:r>
              <a:rPr lang="zh-TW" altLang="en-US" sz="3000" dirty="0" smtClean="0">
                <a:solidFill>
                  <a:schemeClr val="tx1"/>
                </a:solidFill>
              </a:rPr>
              <a:t>個指標範圍精簡和重組為</a:t>
            </a:r>
            <a:r>
              <a:rPr lang="en-US" altLang="zh-TW" sz="3000" dirty="0" smtClean="0">
                <a:solidFill>
                  <a:schemeClr val="tx1"/>
                </a:solidFill>
              </a:rPr>
              <a:t>8</a:t>
            </a:r>
            <a:r>
              <a:rPr lang="zh-TW" altLang="en-US" sz="3000" dirty="0" smtClean="0">
                <a:solidFill>
                  <a:schemeClr val="tx1"/>
                </a:solidFill>
              </a:rPr>
              <a:t>個，又把表現指標的數目由</a:t>
            </a:r>
            <a:r>
              <a:rPr lang="en-US" altLang="zh-TW" sz="3000" dirty="0" smtClean="0">
                <a:solidFill>
                  <a:schemeClr val="tx1"/>
                </a:solidFill>
              </a:rPr>
              <a:t>29</a:t>
            </a:r>
            <a:r>
              <a:rPr lang="zh-TW" altLang="en-US" sz="3000" dirty="0" smtClean="0">
                <a:solidFill>
                  <a:schemeClr val="tx1"/>
                </a:solidFill>
              </a:rPr>
              <a:t>個精簡為</a:t>
            </a:r>
            <a:r>
              <a:rPr lang="en-US" altLang="zh-TW" sz="3000" dirty="0" smtClean="0">
                <a:solidFill>
                  <a:schemeClr val="tx1"/>
                </a:solidFill>
              </a:rPr>
              <a:t>23</a:t>
            </a:r>
            <a:r>
              <a:rPr lang="zh-TW" altLang="en-US" sz="3000" dirty="0" smtClean="0">
                <a:solidFill>
                  <a:schemeClr val="tx1"/>
                </a:solidFill>
              </a:rPr>
              <a:t>個，期望能幫助學校更能聚焦地檢視工作表現，以促進自評和外評的效能。</a:t>
            </a:r>
            <a:endParaRPr lang="zh-TW" altLang="en-US" sz="3000" dirty="0">
              <a:solidFill>
                <a:schemeClr val="tx1"/>
              </a:solidFill>
            </a:endParaRPr>
          </a:p>
        </p:txBody>
      </p:sp>
    </p:spTree>
    <p:extLst>
      <p:ext uri="{BB962C8B-B14F-4D97-AF65-F5344CB8AC3E}">
        <p14:creationId xmlns:p14="http://schemas.microsoft.com/office/powerpoint/2010/main" val="1275714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23728" y="183760"/>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tabLst>
                <a:tab pos="457200" algn="l"/>
              </a:tabLst>
              <a:defRPr kumimoji="1">
                <a:solidFill>
                  <a:schemeClr val="tx1"/>
                </a:solidFill>
                <a:latin typeface="Arial"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zh-TW"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表</a:t>
            </a:r>
            <a:r>
              <a:rPr kumimoji="1" lang="zh-TW" altLang="en-US"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t>
            </a: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2008</a:t>
            </a:r>
            <a:r>
              <a:rPr kumimoji="1" lang="zh-TW" altLang="en-US"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香港學校表現指標概覽</a:t>
            </a:r>
            <a:endParaRPr kumimoji="1" lang="zh-TW" altLang="en-US" sz="2000" b="0" i="0" u="none" strike="noStrike" cap="none" normalizeH="0" baseline="0" dirty="0" smtClean="0">
              <a:ln>
                <a:noFill/>
              </a:ln>
              <a:solidFill>
                <a:schemeClr val="tx2"/>
              </a:solidFill>
              <a:effectLst/>
              <a:ea typeface="新細明體" pitchFamily="18" charset="-120"/>
            </a:endParaRPr>
          </a:p>
        </p:txBody>
      </p:sp>
      <p:graphicFrame>
        <p:nvGraphicFramePr>
          <p:cNvPr id="6" name="Table 5"/>
          <p:cNvGraphicFramePr>
            <a:graphicFrameLocks noGrp="1"/>
          </p:cNvGraphicFramePr>
          <p:nvPr>
            <p:extLst>
              <p:ext uri="{D42A27DB-BD31-4B8C-83A1-F6EECF244321}">
                <p14:modId xmlns:p14="http://schemas.microsoft.com/office/powerpoint/2010/main" val="3974170180"/>
              </p:ext>
            </p:extLst>
          </p:nvPr>
        </p:nvGraphicFramePr>
        <p:xfrm>
          <a:off x="1115616" y="583870"/>
          <a:ext cx="6696744" cy="5856119"/>
        </p:xfrm>
        <a:graphic>
          <a:graphicData uri="http://schemas.openxmlformats.org/drawingml/2006/table">
            <a:tbl>
              <a:tblPr/>
              <a:tblGrid>
                <a:gridCol w="1872208"/>
                <a:gridCol w="1944216"/>
                <a:gridCol w="2880320"/>
              </a:tblGrid>
              <a:tr h="247799">
                <a:tc>
                  <a:txBody>
                    <a:bodyPr/>
                    <a:lstStyle/>
                    <a:p>
                      <a:pPr algn="ctr">
                        <a:spcAft>
                          <a:spcPts val="0"/>
                        </a:spcAft>
                      </a:pPr>
                      <a:r>
                        <a:rPr lang="zh-TW" sz="1600" b="1" kern="100" dirty="0" smtClean="0">
                          <a:effectLst/>
                          <a:latin typeface="Times New Roman"/>
                          <a:ea typeface="新細明體"/>
                        </a:rPr>
                        <a:t>範疇</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smtClean="0">
                          <a:effectLst/>
                          <a:latin typeface="Times New Roman"/>
                          <a:ea typeface="新細明體"/>
                        </a:rPr>
                        <a:t>範圍</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smtClean="0">
                          <a:effectLst/>
                          <a:latin typeface="Times New Roman"/>
                          <a:ea typeface="新細明體"/>
                        </a:rPr>
                        <a:t>表現指標</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84">
                <a:tc rowSpan="2">
                  <a:txBody>
                    <a:bodyPr/>
                    <a:lstStyle/>
                    <a:p>
                      <a:pPr indent="114300">
                        <a:spcAft>
                          <a:spcPts val="0"/>
                        </a:spcAft>
                      </a:pPr>
                      <a:r>
                        <a:rPr lang="zh-TW" sz="1600" kern="100" dirty="0" smtClean="0">
                          <a:effectLst/>
                          <a:latin typeface="Times New Roman"/>
                          <a:ea typeface="新細明體"/>
                        </a:rPr>
                        <a:t>管理與組織</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smtClean="0">
                          <a:effectLst/>
                          <a:latin typeface="Times New Roman"/>
                          <a:ea typeface="新細明體"/>
                        </a:rPr>
                        <a:t>學校管理</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smtClean="0">
                          <a:effectLst/>
                          <a:latin typeface="Times New Roman"/>
                          <a:ea typeface="新細明體"/>
                        </a:rPr>
                        <a:t>策劃</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a:effectLst/>
                          <a:latin typeface="Times New Roman"/>
                          <a:ea typeface="新細明體"/>
                        </a:rPr>
                        <a:t>推行</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評估</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197">
                <a:tc vMerge="1">
                  <a:txBody>
                    <a:bodyPr/>
                    <a:lstStyle/>
                    <a:p>
                      <a:endParaRPr lang="zh-TW" altLang="en-US"/>
                    </a:p>
                  </a:txBody>
                  <a:tcPr/>
                </a:tc>
                <a:tc>
                  <a:txBody>
                    <a:bodyPr/>
                    <a:lstStyle/>
                    <a:p>
                      <a:pPr algn="ctr">
                        <a:spcAft>
                          <a:spcPts val="0"/>
                        </a:spcAft>
                      </a:pPr>
                      <a:r>
                        <a:rPr lang="zh-TW" sz="1600" kern="100" dirty="0" smtClean="0">
                          <a:effectLst/>
                          <a:latin typeface="Times New Roman"/>
                          <a:ea typeface="新細明體"/>
                        </a:rPr>
                        <a:t>專業領導</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457200">
                        <a:spcAft>
                          <a:spcPts val="0"/>
                        </a:spcAft>
                      </a:pPr>
                      <a:r>
                        <a:rPr lang="zh-TW" sz="1600" kern="100" dirty="0" smtClean="0">
                          <a:effectLst/>
                          <a:latin typeface="Times New Roman"/>
                          <a:ea typeface="新細明體"/>
                        </a:rPr>
                        <a:t>‧ 領導與監察</a:t>
                      </a:r>
                    </a:p>
                    <a:p>
                      <a:pPr marL="228600" indent="-457200">
                        <a:spcAft>
                          <a:spcPts val="0"/>
                        </a:spcAft>
                      </a:pPr>
                      <a:r>
                        <a:rPr lang="zh-TW" sz="1600" kern="100" dirty="0" smtClean="0">
                          <a:effectLst/>
                          <a:latin typeface="Times New Roman"/>
                          <a:ea typeface="新細明體"/>
                        </a:rPr>
                        <a:t>‧ 協作與支援</a:t>
                      </a:r>
                    </a:p>
                    <a:p>
                      <a:pPr marL="228600" indent="-457200">
                        <a:spcAft>
                          <a:spcPts val="0"/>
                        </a:spcAft>
                      </a:pPr>
                      <a:r>
                        <a:rPr lang="zh-TW" sz="1600" kern="100" dirty="0" smtClean="0">
                          <a:effectLst/>
                          <a:latin typeface="Times New Roman"/>
                          <a:ea typeface="新細明體"/>
                        </a:rPr>
                        <a:t>‧ 專業發展</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58">
                <a:tc>
                  <a:txBody>
                    <a:bodyPr/>
                    <a:lstStyle/>
                    <a:p>
                      <a:pPr indent="123190">
                        <a:spcAft>
                          <a:spcPts val="0"/>
                        </a:spcAft>
                      </a:pPr>
                      <a:r>
                        <a:rPr lang="zh-TW" sz="1600" kern="100" dirty="0" smtClean="0">
                          <a:effectLst/>
                          <a:latin typeface="Times New Roman"/>
                          <a:ea typeface="新細明體"/>
                        </a:rPr>
                        <a:t>學與教</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smtClean="0">
                          <a:effectLst/>
                          <a:latin typeface="Times New Roman"/>
                          <a:ea typeface="新細明體"/>
                        </a:rPr>
                        <a:t>課程和評估</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smtClean="0">
                          <a:effectLst/>
                          <a:latin typeface="Times New Roman"/>
                          <a:ea typeface="新細明體"/>
                        </a:rPr>
                        <a:t>課程組織</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課程實施</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學習評估</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課程評鑒</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165">
                <a:tc>
                  <a:txBody>
                    <a:bodyPr/>
                    <a:lstStyle/>
                    <a:p>
                      <a:pPr indent="123190">
                        <a:spcAft>
                          <a:spcPts val="0"/>
                        </a:spcAft>
                      </a:pPr>
                      <a:r>
                        <a:rPr lang="zh-TW" sz="1600" kern="100" dirty="0" smtClean="0">
                          <a:effectLst/>
                          <a:latin typeface="Times New Roman"/>
                          <a:ea typeface="新細明體"/>
                        </a:rPr>
                        <a:t>學與教</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smtClean="0">
                          <a:effectLst/>
                          <a:latin typeface="Times New Roman"/>
                          <a:ea typeface="新細明體"/>
                        </a:rPr>
                        <a:t>學生學習和教學</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smtClean="0">
                          <a:effectLst/>
                          <a:latin typeface="Times New Roman"/>
                          <a:ea typeface="新細明體"/>
                        </a:rPr>
                        <a:t>學習過程</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學習表現</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教學組織</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教學過程</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回饋跟進</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967">
                <a:tc rowSpan="2">
                  <a:txBody>
                    <a:bodyPr/>
                    <a:lstStyle/>
                    <a:p>
                      <a:pPr indent="114300">
                        <a:spcAft>
                          <a:spcPts val="0"/>
                        </a:spcAft>
                      </a:pPr>
                      <a:r>
                        <a:rPr lang="zh-TW" sz="1600" kern="100" dirty="0" smtClean="0">
                          <a:effectLst/>
                          <a:latin typeface="Times New Roman"/>
                          <a:ea typeface="新細明體"/>
                        </a:rPr>
                        <a:t>校風及學生支援</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smtClean="0">
                          <a:effectLst/>
                          <a:latin typeface="Times New Roman"/>
                          <a:ea typeface="新細明體"/>
                        </a:rPr>
                        <a:t>學生支援</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smtClean="0">
                          <a:effectLst/>
                          <a:latin typeface="Times New Roman"/>
                          <a:ea typeface="新細明體"/>
                        </a:rPr>
                        <a:t>學生成長支持</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學校氣氛</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3">
                <a:tc vMerge="1">
                  <a:txBody>
                    <a:bodyPr/>
                    <a:lstStyle/>
                    <a:p>
                      <a:endParaRPr lang="zh-TW" altLang="en-US"/>
                    </a:p>
                  </a:txBody>
                  <a:tcPr/>
                </a:tc>
                <a:tc>
                  <a:txBody>
                    <a:bodyPr/>
                    <a:lstStyle/>
                    <a:p>
                      <a:pPr algn="ctr">
                        <a:spcAft>
                          <a:spcPts val="0"/>
                        </a:spcAft>
                      </a:pPr>
                      <a:r>
                        <a:rPr lang="zh-TW" sz="1600" kern="100" dirty="0" smtClean="0">
                          <a:effectLst/>
                          <a:latin typeface="Times New Roman"/>
                          <a:ea typeface="新細明體"/>
                        </a:rPr>
                        <a:t>學校夥伴</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a:effectLst/>
                          <a:latin typeface="Times New Roman"/>
                          <a:ea typeface="新細明體"/>
                        </a:rPr>
                        <a:t>家校合作</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對外聯繫</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66">
                <a:tc rowSpan="2">
                  <a:txBody>
                    <a:bodyPr/>
                    <a:lstStyle/>
                    <a:p>
                      <a:pPr indent="114300">
                        <a:spcAft>
                          <a:spcPts val="0"/>
                        </a:spcAft>
                      </a:pPr>
                      <a:r>
                        <a:rPr lang="zh-TW" sz="1600" kern="100" dirty="0" smtClean="0">
                          <a:effectLst/>
                          <a:latin typeface="Times New Roman"/>
                          <a:ea typeface="新細明體"/>
                        </a:rPr>
                        <a:t>學校表現</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smtClean="0">
                          <a:effectLst/>
                          <a:latin typeface="Times New Roman"/>
                          <a:ea typeface="新細明體"/>
                        </a:rPr>
                        <a:t>態度和行為</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smtClean="0">
                          <a:effectLst/>
                          <a:latin typeface="Times New Roman"/>
                          <a:ea typeface="新細明體"/>
                        </a:rPr>
                        <a:t>情意發展和態度</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群性發展</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62">
                <a:tc vMerge="1">
                  <a:txBody>
                    <a:bodyPr/>
                    <a:lstStyle/>
                    <a:p>
                      <a:endParaRPr lang="zh-TW" altLang="en-US"/>
                    </a:p>
                  </a:txBody>
                  <a:tcPr/>
                </a:tc>
                <a:tc>
                  <a:txBody>
                    <a:bodyPr/>
                    <a:lstStyle/>
                    <a:p>
                      <a:pPr algn="ctr">
                        <a:spcAft>
                          <a:spcPts val="0"/>
                        </a:spcAft>
                      </a:pPr>
                      <a:r>
                        <a:rPr lang="zh-TW" sz="1600" kern="100" dirty="0" smtClean="0">
                          <a:effectLst/>
                          <a:latin typeface="Times New Roman"/>
                          <a:ea typeface="新細明體"/>
                        </a:rPr>
                        <a:t>參與和成就</a:t>
                      </a:r>
                      <a:endParaRPr lang="zh-TW" sz="1600" kern="100" dirty="0">
                        <a:effectLst/>
                        <a:latin typeface="Times New Roman"/>
                        <a:ea typeface="新細明體"/>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新細明體"/>
                        <a:buChar char="•"/>
                        <a:tabLst>
                          <a:tab pos="457200" algn="l"/>
                        </a:tabLst>
                      </a:pPr>
                      <a:r>
                        <a:rPr lang="zh-TW" sz="1600" kern="100" dirty="0" smtClean="0">
                          <a:effectLst/>
                          <a:latin typeface="Times New Roman"/>
                          <a:ea typeface="新細明體"/>
                        </a:rPr>
                        <a:t>學業表現</a:t>
                      </a:r>
                      <a:endParaRPr lang="zh-TW" sz="1600" kern="100" dirty="0">
                        <a:effectLst/>
                        <a:latin typeface="Times New Roman"/>
                        <a:ea typeface="Times New Roman"/>
                      </a:endParaRPr>
                    </a:p>
                    <a:p>
                      <a:pPr marL="342900" lvl="0" indent="-342900">
                        <a:spcAft>
                          <a:spcPts val="0"/>
                        </a:spcAft>
                        <a:buFont typeface="新細明體"/>
                        <a:buChar char="•"/>
                        <a:tabLst>
                          <a:tab pos="457200" algn="l"/>
                        </a:tabLst>
                      </a:pPr>
                      <a:r>
                        <a:rPr lang="zh-TW" sz="1600" kern="100" dirty="0" smtClean="0">
                          <a:effectLst/>
                          <a:latin typeface="Times New Roman"/>
                          <a:ea typeface="新細明體"/>
                        </a:rPr>
                        <a:t>學業以外表現</a:t>
                      </a:r>
                      <a:endParaRPr lang="zh-TW" sz="1600" kern="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5804787" y="6488668"/>
            <a:ext cx="2085827" cy="307777"/>
          </a:xfrm>
          <a:prstGeom prst="rect">
            <a:avLst/>
          </a:prstGeom>
        </p:spPr>
        <p:txBody>
          <a:bodyPr wrap="none">
            <a:spAutoFit/>
          </a:bodyPr>
          <a:lstStyle/>
          <a:p>
            <a:pPr marR="609600" algn="r">
              <a:spcAft>
                <a:spcPts val="0"/>
              </a:spcAft>
            </a:pPr>
            <a:r>
              <a:rPr lang="en-US" altLang="zh-TW" sz="1400" kern="100" dirty="0">
                <a:latin typeface="Times New Roman"/>
              </a:rPr>
              <a:t>(</a:t>
            </a:r>
            <a:r>
              <a:rPr lang="zh-TW" altLang="zh-TW" sz="1400" kern="100" dirty="0">
                <a:latin typeface="Times New Roman"/>
              </a:rPr>
              <a:t>教育局，</a:t>
            </a:r>
            <a:r>
              <a:rPr lang="en-US" altLang="zh-TW" sz="1400" kern="100" dirty="0">
                <a:latin typeface="Times New Roman"/>
              </a:rPr>
              <a:t>2008b)</a:t>
            </a:r>
            <a:endParaRPr lang="zh-TW" altLang="zh-TW" sz="1400" kern="100" dirty="0">
              <a:latin typeface="Times New Roman"/>
            </a:endParaRPr>
          </a:p>
        </p:txBody>
      </p:sp>
    </p:spTree>
    <p:extLst>
      <p:ext uri="{BB962C8B-B14F-4D97-AF65-F5344CB8AC3E}">
        <p14:creationId xmlns:p14="http://schemas.microsoft.com/office/powerpoint/2010/main" val="2622780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620688"/>
            <a:ext cx="8595360" cy="5904656"/>
          </a:xfrm>
        </p:spPr>
        <p:txBody>
          <a:bodyPr>
            <a:normAutofit/>
          </a:bodyPr>
          <a:lstStyle/>
          <a:p>
            <a:r>
              <a:rPr lang="zh-TW" altLang="en-US" sz="3000" dirty="0">
                <a:solidFill>
                  <a:schemeClr val="tx1"/>
                </a:solidFill>
              </a:rPr>
              <a:t>在</a:t>
            </a:r>
            <a:r>
              <a:rPr lang="en-US" altLang="zh-TW" sz="3000" dirty="0" smtClean="0">
                <a:solidFill>
                  <a:schemeClr val="tx1"/>
                </a:solidFill>
              </a:rPr>
              <a:t>《</a:t>
            </a:r>
            <a:r>
              <a:rPr lang="zh-TW" altLang="en-US" sz="3000" dirty="0" smtClean="0">
                <a:solidFill>
                  <a:schemeClr val="tx1"/>
                </a:solidFill>
              </a:rPr>
              <a:t>指標</a:t>
            </a:r>
            <a:r>
              <a:rPr lang="en-US" altLang="zh-TW" sz="3000" dirty="0" smtClean="0">
                <a:solidFill>
                  <a:schemeClr val="tx1"/>
                </a:solidFill>
              </a:rPr>
              <a:t>2008》</a:t>
            </a:r>
            <a:r>
              <a:rPr lang="zh-TW" altLang="en-US" sz="3000" dirty="0" smtClean="0">
                <a:solidFill>
                  <a:schemeClr val="tx1"/>
                </a:solidFill>
              </a:rPr>
              <a:t>內特別強調“策劃</a:t>
            </a:r>
            <a:r>
              <a:rPr lang="en-US" altLang="zh-TW" sz="3000" dirty="0" smtClean="0">
                <a:solidFill>
                  <a:schemeClr val="tx1"/>
                </a:solidFill>
              </a:rPr>
              <a:t>―</a:t>
            </a:r>
            <a:r>
              <a:rPr lang="zh-TW" altLang="en-US" sz="3000" dirty="0">
                <a:solidFill>
                  <a:schemeClr val="tx1"/>
                </a:solidFill>
              </a:rPr>
              <a:t>推行</a:t>
            </a:r>
            <a:r>
              <a:rPr lang="en-US" altLang="zh-TW" sz="3000" dirty="0" smtClean="0">
                <a:solidFill>
                  <a:schemeClr val="tx1"/>
                </a:solidFill>
              </a:rPr>
              <a:t>―</a:t>
            </a:r>
            <a:r>
              <a:rPr lang="zh-TW" altLang="en-US" sz="3000" dirty="0" smtClean="0">
                <a:solidFill>
                  <a:schemeClr val="tx1"/>
                </a:solidFill>
              </a:rPr>
              <a:t>評估”這自評迴圈理念的內化，質素保證分部要求學校透過自我評估，以制定發展方向及策劃未來，並要透過付諸實踐及評核後，將所得的經驗總結以回饋下一個發展週期的策劃；這種迴圈不息和周而復始的過程，可促進香港學校的持續發展和自我完善。在</a:t>
            </a:r>
            <a:r>
              <a:rPr lang="en-US" altLang="zh-TW" sz="3000" dirty="0" smtClean="0">
                <a:solidFill>
                  <a:schemeClr val="tx1"/>
                </a:solidFill>
              </a:rPr>
              <a:t>《</a:t>
            </a:r>
            <a:r>
              <a:rPr lang="zh-TW" altLang="en-US" sz="3000" dirty="0" smtClean="0">
                <a:solidFill>
                  <a:schemeClr val="tx1"/>
                </a:solidFill>
              </a:rPr>
              <a:t>學校表現指標</a:t>
            </a:r>
            <a:r>
              <a:rPr lang="en-US" altLang="zh-TW" sz="3000" dirty="0" smtClean="0">
                <a:solidFill>
                  <a:schemeClr val="tx1"/>
                </a:solidFill>
              </a:rPr>
              <a:t>2008》</a:t>
            </a:r>
            <a:r>
              <a:rPr lang="zh-TW" altLang="en-US" sz="3000" dirty="0" smtClean="0">
                <a:solidFill>
                  <a:schemeClr val="tx1"/>
                </a:solidFill>
              </a:rPr>
              <a:t>每個表現指標之內設一組“要點問題”，為學校同工提供檢視各範圍工作的方向。學校同工在撰寫發展計畫、周年計畫和周年報告時，除參考這些要點問題外，也要善用學校表現評量及持分者問卷等工具所提供的資料，去檢視學校在這八個範圍的表現情況。</a:t>
            </a:r>
          </a:p>
          <a:p>
            <a:endParaRPr lang="en-US" altLang="zh-TW" sz="3000" dirty="0" smtClean="0">
              <a:solidFill>
                <a:schemeClr val="tx1"/>
              </a:solidFill>
            </a:endParaRPr>
          </a:p>
          <a:p>
            <a:endParaRPr lang="zh-TW" altLang="en-US" sz="3000" dirty="0">
              <a:solidFill>
                <a:schemeClr val="tx1"/>
              </a:solidFill>
            </a:endParaRPr>
          </a:p>
        </p:txBody>
      </p:sp>
    </p:spTree>
    <p:extLst>
      <p:ext uri="{BB962C8B-B14F-4D97-AF65-F5344CB8AC3E}">
        <p14:creationId xmlns:p14="http://schemas.microsoft.com/office/powerpoint/2010/main" val="716507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ch Mgt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1450"/>
            <a:ext cx="78486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66839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zh-TW" altLang="zh-TW" dirty="0" smtClean="0"/>
          </a:p>
        </p:txBody>
      </p:sp>
      <p:sp>
        <p:nvSpPr>
          <p:cNvPr id="28675" name="Rectangle 3"/>
          <p:cNvSpPr>
            <a:spLocks noGrp="1" noChangeArrowheads="1"/>
          </p:cNvSpPr>
          <p:nvPr>
            <p:ph type="body" sz="half" idx="1"/>
          </p:nvPr>
        </p:nvSpPr>
        <p:spPr>
          <a:xfrm>
            <a:off x="2322513" y="765175"/>
            <a:ext cx="4070350" cy="719138"/>
          </a:xfrm>
          <a:solidFill>
            <a:schemeClr val="bg2">
              <a:lumMod val="75000"/>
            </a:schemeClr>
          </a:solidFill>
        </p:spPr>
        <p:txBody>
          <a:bodyPr/>
          <a:lstStyle/>
          <a:p>
            <a:pPr algn="ctr" eaLnBrk="1" hangingPunct="1">
              <a:buFont typeface="Wingdings" pitchFamily="2" charset="2"/>
              <a:buNone/>
            </a:pPr>
            <a:r>
              <a:rPr lang="zh-TW" altLang="en-US" dirty="0" smtClean="0">
                <a:solidFill>
                  <a:srgbClr val="0070C0"/>
                </a:solidFill>
                <a:latin typeface="標楷體" pitchFamily="65" charset="-120"/>
                <a:ea typeface="標楷體" pitchFamily="65" charset="-120"/>
              </a:rPr>
              <a:t>專業領導</a:t>
            </a:r>
          </a:p>
        </p:txBody>
      </p:sp>
      <p:graphicFrame>
        <p:nvGraphicFramePr>
          <p:cNvPr id="399375" name="Group 15"/>
          <p:cNvGraphicFramePr>
            <a:graphicFrameLocks noGrp="1"/>
          </p:cNvGraphicFramePr>
          <p:nvPr>
            <p:ph sz="half" idx="2"/>
          </p:nvPr>
        </p:nvGraphicFramePr>
        <p:xfrm>
          <a:off x="539750" y="2060575"/>
          <a:ext cx="7993063" cy="3711575"/>
        </p:xfrm>
        <a:graphic>
          <a:graphicData uri="http://schemas.openxmlformats.org/drawingml/2006/table">
            <a:tbl>
              <a:tblPr/>
              <a:tblGrid>
                <a:gridCol w="2025650"/>
                <a:gridCol w="5967413"/>
              </a:tblGrid>
              <a:tr h="60812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表現指標</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要點問題</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4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rPr>
                        <a:t>領導與監察</a:t>
                      </a:r>
                      <a:endPar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3000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領導層如何帶領教職員就學校發展方向建立共同願景？</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3000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領導層如何以學生學習成效各全人發展為中心，提升學校的效能？</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3000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領導層和中層人員是否具備足夠的 專業知識？能否可掌握教育發展趨勢及與時並進？</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28919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zh-TW" altLang="zh-TW" smtClean="0"/>
          </a:p>
        </p:txBody>
      </p:sp>
      <p:graphicFrame>
        <p:nvGraphicFramePr>
          <p:cNvPr id="401422" name="Group 14"/>
          <p:cNvGraphicFramePr>
            <a:graphicFrameLocks noGrp="1"/>
          </p:cNvGraphicFramePr>
          <p:nvPr>
            <p:ph sz="half" idx="2"/>
          </p:nvPr>
        </p:nvGraphicFramePr>
        <p:xfrm>
          <a:off x="539750" y="2384425"/>
          <a:ext cx="8069263" cy="2760663"/>
        </p:xfrm>
        <a:graphic>
          <a:graphicData uri="http://schemas.openxmlformats.org/drawingml/2006/table">
            <a:tbl>
              <a:tblPr/>
              <a:tblGrid>
                <a:gridCol w="2044700"/>
                <a:gridCol w="6024563"/>
              </a:tblGrid>
              <a:tr h="60818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表現指標</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要點問題</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24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rPr>
                        <a:t>領導與監察</a:t>
                      </a:r>
                      <a:endPar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領導層和中層管理人員是否具承擔</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ct val="0"/>
                        </a:spcBef>
                        <a:spcAft>
                          <a:spcPct val="0"/>
                        </a:spcAft>
                        <a:buClr>
                          <a:schemeClr val="tx1"/>
                        </a:buClr>
                        <a:buSzPct val="70000"/>
                        <a:buFontTx/>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精神，並以推動學校持續進步為己</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ct val="0"/>
                        </a:spcBef>
                        <a:spcAft>
                          <a:spcPct val="20000"/>
                        </a:spcAft>
                        <a:buClr>
                          <a:schemeClr val="tx1"/>
                        </a:buClr>
                        <a:buSzPct val="70000"/>
                        <a:buFontTx/>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任？</a:t>
                      </a:r>
                    </a:p>
                    <a:p>
                      <a:pPr marL="0" marR="0" lvl="0" indent="0" algn="l" defTabSz="914400" rtl="0" eaLnBrk="1" fontAlgn="base" latinLnBrk="0" hangingPunct="1">
                        <a:lnSpc>
                          <a:spcPct val="100000"/>
                        </a:lnSpc>
                        <a:spcBef>
                          <a:spcPct val="0"/>
                        </a:spcBef>
                        <a:spcAft>
                          <a:spcPct val="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領導層和中層人員能否發揮策劃、</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tx1"/>
                        </a:buClr>
                        <a:buSzPct val="70000"/>
                        <a:buFontTx/>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統籌和監察的職能？</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62115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zh-TW" altLang="zh-TW" smtClean="0"/>
          </a:p>
        </p:txBody>
      </p:sp>
      <p:graphicFrame>
        <p:nvGraphicFramePr>
          <p:cNvPr id="403470" name="Group 14"/>
          <p:cNvGraphicFramePr>
            <a:graphicFrameLocks noGrp="1"/>
          </p:cNvGraphicFramePr>
          <p:nvPr>
            <p:ph sz="half" idx="2"/>
          </p:nvPr>
        </p:nvGraphicFramePr>
        <p:xfrm>
          <a:off x="539750" y="2384425"/>
          <a:ext cx="8140700" cy="2760663"/>
        </p:xfrm>
        <a:graphic>
          <a:graphicData uri="http://schemas.openxmlformats.org/drawingml/2006/table">
            <a:tbl>
              <a:tblPr/>
              <a:tblGrid>
                <a:gridCol w="2044700"/>
                <a:gridCol w="6096000"/>
              </a:tblGrid>
              <a:tr h="60818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表現指標</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要點問題</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24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rPr>
                        <a:t>協作與支援</a:t>
                      </a:r>
                      <a:endPar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領導層和中層人員的工作關係如何？</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tx1"/>
                        </a:buClr>
                        <a:buSzPct val="70000"/>
                        <a:buFontTx/>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能否促進教職員的溝通和協作，以及</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20000"/>
                        </a:spcAft>
                        <a:buClr>
                          <a:schemeClr val="tx1"/>
                        </a:buClr>
                        <a:buSzPct val="70000"/>
                        <a:buFontTx/>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提升士氣和團隊精神？</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tx1"/>
                        </a:buClr>
                        <a:buSzPct val="70000"/>
                        <a:buFontTx/>
                        <a:buChar char="•"/>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領導層和中層人員如何為基層教師提</a:t>
                      </a:r>
                      <a:endParaRPr kumimoji="1" lang="zh-CN" altLang="en-US" sz="2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tx1"/>
                        </a:buClr>
                        <a:buSzPct val="70000"/>
                        <a:buFontTx/>
                        <a:buNone/>
                        <a:tabLst/>
                      </a:pPr>
                      <a:r>
                        <a:rPr kumimoji="1" lang="zh-TW" altLang="en-US" sz="2600" b="0" i="0" u="none" strike="noStrike" cap="none" normalizeH="0" baseline="0" dirty="0" smtClean="0">
                          <a:ln>
                            <a:noFill/>
                          </a:ln>
                          <a:solidFill>
                            <a:schemeClr val="tx1"/>
                          </a:solidFill>
                          <a:effectLst/>
                          <a:latin typeface="標楷體" pitchFamily="65" charset="-120"/>
                          <a:ea typeface="標楷體" pitchFamily="65" charset="-120"/>
                        </a:rPr>
                        <a:t>供有效的支持？</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3836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79388" y="4292600"/>
            <a:ext cx="91440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tabLst>
                <a:tab pos="3028950" algn="l"/>
                <a:tab pos="5273675" algn="r"/>
              </a:tabLst>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tabLst>
                <a:tab pos="3028950" algn="l"/>
                <a:tab pos="5273675" algn="r"/>
              </a:tabLst>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tabLst>
                <a:tab pos="3028950" algn="l"/>
                <a:tab pos="5273675" algn="r"/>
              </a:tabLst>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tabLst>
                <a:tab pos="3028950" algn="l"/>
                <a:tab pos="5273675" algn="r"/>
              </a:tabLst>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tabLst>
                <a:tab pos="3028950" algn="l"/>
                <a:tab pos="5273675" algn="r"/>
              </a:tabLst>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tabLst>
                <a:tab pos="3028950" algn="l"/>
                <a:tab pos="5273675" algn="r"/>
              </a:tabLst>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tabLst>
                <a:tab pos="3028950" algn="l"/>
                <a:tab pos="5273675" algn="r"/>
              </a:tabLst>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tabLst>
                <a:tab pos="3028950" algn="l"/>
                <a:tab pos="5273675" algn="r"/>
              </a:tabLst>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tabLst>
                <a:tab pos="3028950" algn="l"/>
                <a:tab pos="5273675" algn="r"/>
              </a:tabLst>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en-US" altLang="zh-TW" sz="1200">
              <a:latin typeface="Times New Roman" pitchFamily="18" charset="0"/>
              <a:ea typeface="新細明體" pitchFamily="18" charset="-120"/>
            </a:endParaRPr>
          </a:p>
          <a:p>
            <a:pPr>
              <a:spcBef>
                <a:spcPct val="0"/>
              </a:spcBef>
              <a:buClrTx/>
              <a:buSzTx/>
              <a:buFontTx/>
              <a:buNone/>
            </a:pPr>
            <a:r>
              <a:rPr lang="en-US" altLang="zh-TW" sz="1200">
                <a:latin typeface="Times New Roman" pitchFamily="18" charset="0"/>
                <a:ea typeface="新細明體" pitchFamily="18" charset="-120"/>
              </a:rPr>
              <a:t> </a:t>
            </a:r>
          </a:p>
          <a:p>
            <a:pPr>
              <a:spcBef>
                <a:spcPct val="0"/>
              </a:spcBef>
              <a:buClrTx/>
              <a:buSzTx/>
              <a:buFontTx/>
              <a:buNone/>
            </a:pPr>
            <a:r>
              <a:rPr lang="en-US" altLang="zh-TW" sz="1200">
                <a:latin typeface="Times New Roman" pitchFamily="18" charset="0"/>
                <a:ea typeface="新細明體" pitchFamily="18" charset="-120"/>
              </a:rPr>
              <a:t> </a:t>
            </a:r>
          </a:p>
          <a:p>
            <a:pPr>
              <a:spcBef>
                <a:spcPct val="0"/>
              </a:spcBef>
              <a:buClrTx/>
              <a:buSzTx/>
              <a:buFontTx/>
              <a:buNone/>
            </a:pPr>
            <a:r>
              <a:rPr lang="en-US" altLang="zh-TW" sz="1200">
                <a:latin typeface="Times New Roman" pitchFamily="18" charset="0"/>
                <a:ea typeface="新細明體" pitchFamily="18" charset="-120"/>
              </a:rPr>
              <a:t> </a:t>
            </a:r>
          </a:p>
          <a:p>
            <a:pPr>
              <a:spcBef>
                <a:spcPct val="0"/>
              </a:spcBef>
              <a:buClrTx/>
              <a:buSzTx/>
              <a:buFontTx/>
              <a:buNone/>
            </a:pPr>
            <a:r>
              <a:rPr lang="en-US" altLang="zh-TW" sz="1200">
                <a:latin typeface="Times New Roman" pitchFamily="18" charset="0"/>
                <a:ea typeface="新細明體" pitchFamily="18" charset="-120"/>
              </a:rPr>
              <a:t> </a:t>
            </a:r>
          </a:p>
          <a:p>
            <a:pPr>
              <a:spcBef>
                <a:spcPct val="0"/>
              </a:spcBef>
              <a:buClrTx/>
              <a:buSzTx/>
              <a:buFontTx/>
              <a:buNone/>
            </a:pPr>
            <a:r>
              <a:rPr lang="en-US" altLang="zh-TW" sz="1200">
                <a:latin typeface="Times New Roman" pitchFamily="18" charset="0"/>
                <a:ea typeface="新細明體" pitchFamily="18" charset="-120"/>
              </a:rPr>
              <a:t> </a:t>
            </a:r>
          </a:p>
          <a:p>
            <a:pPr>
              <a:spcBef>
                <a:spcPct val="0"/>
              </a:spcBef>
              <a:buClrTx/>
              <a:buSzTx/>
              <a:buFontTx/>
              <a:buNone/>
            </a:pPr>
            <a:r>
              <a:rPr lang="en-US" altLang="zh-TW" sz="1200">
                <a:latin typeface="Times New Roman" pitchFamily="18" charset="0"/>
                <a:ea typeface="新細明體" pitchFamily="18" charset="-120"/>
              </a:rPr>
              <a:t> </a:t>
            </a:r>
          </a:p>
          <a:p>
            <a:pPr>
              <a:spcBef>
                <a:spcPct val="0"/>
              </a:spcBef>
              <a:buClrTx/>
              <a:buSzTx/>
              <a:buFontTx/>
              <a:buNone/>
            </a:pPr>
            <a:r>
              <a:rPr lang="en-US" altLang="zh-TW" sz="1200">
                <a:latin typeface="Times New Roman" pitchFamily="18" charset="0"/>
                <a:ea typeface="新細明體" pitchFamily="18" charset="-120"/>
              </a:rPr>
              <a:t> </a:t>
            </a:r>
            <a:r>
              <a:rPr lang="en-US" altLang="zh-TW" sz="1400">
                <a:latin typeface="Times New Roman" pitchFamily="18" charset="0"/>
                <a:ea typeface="新細明體" pitchFamily="18" charset="-120"/>
              </a:rPr>
              <a:t/>
            </a:r>
            <a:br>
              <a:rPr lang="en-US" altLang="zh-TW" sz="1400">
                <a:latin typeface="Times New Roman" pitchFamily="18" charset="0"/>
                <a:ea typeface="新細明體" pitchFamily="18" charset="-120"/>
              </a:rPr>
            </a:br>
            <a:endParaRPr lang="en-US" altLang="zh-TW" sz="1200">
              <a:latin typeface="Times New Roman" pitchFamily="18" charset="0"/>
              <a:ea typeface="新細明體" pitchFamily="18" charset="-120"/>
            </a:endParaRPr>
          </a:p>
          <a:p>
            <a:pPr>
              <a:spcBef>
                <a:spcPct val="0"/>
              </a:spcBef>
              <a:buClrTx/>
              <a:buSzTx/>
              <a:buFontTx/>
              <a:buNone/>
            </a:pPr>
            <a:r>
              <a:rPr lang="en-US" altLang="zh-TW" sz="2000" b="1">
                <a:latin typeface="Times New Roman" pitchFamily="18" charset="0"/>
                <a:ea typeface="新細明體" pitchFamily="18" charset="-120"/>
              </a:rPr>
              <a:t> </a:t>
            </a:r>
          </a:p>
          <a:p>
            <a:pPr>
              <a:spcBef>
                <a:spcPct val="0"/>
              </a:spcBef>
              <a:buClrTx/>
              <a:buSzTx/>
              <a:buFontTx/>
              <a:buNone/>
            </a:pPr>
            <a:endParaRPr lang="en-US" altLang="zh-TW" sz="2000" b="1">
              <a:latin typeface="Times New Roman" pitchFamily="18" charset="0"/>
              <a:ea typeface="新細明體" pitchFamily="18" charset="-120"/>
            </a:endParaRPr>
          </a:p>
        </p:txBody>
      </p:sp>
      <p:sp>
        <p:nvSpPr>
          <p:cNvPr id="359427" name="WordArt 3"/>
          <p:cNvSpPr>
            <a:spLocks noChangeArrowheads="1" noChangeShapeType="1" noTextEdit="1"/>
          </p:cNvSpPr>
          <p:nvPr/>
        </p:nvSpPr>
        <p:spPr bwMode="auto">
          <a:xfrm>
            <a:off x="3924300" y="2636838"/>
            <a:ext cx="996950" cy="2120900"/>
          </a:xfrm>
          <a:prstGeom prst="rect">
            <a:avLst/>
          </a:prstGeom>
        </p:spPr>
        <p:txBody>
          <a:bodyPr wrap="none" fromWordArt="1">
            <a:prstTxWarp prst="textSlantUp">
              <a:avLst>
                <a:gd name="adj" fmla="val 41667"/>
              </a:avLst>
            </a:prstTxWarp>
          </a:bodyPr>
          <a:lstStyle/>
          <a:p>
            <a:pPr algn="ctr">
              <a:defRPr/>
            </a:pPr>
            <a:r>
              <a:rPr lang="en-US" altLang="zh-TW" sz="1200" kern="10" dirty="0">
                <a:ln w="12700">
                  <a:solidFill>
                    <a:schemeClr val="tx1"/>
                  </a:solidFill>
                  <a:round/>
                  <a:headEnd/>
                  <a:tailEnd/>
                </a:ln>
                <a:solidFill>
                  <a:srgbClr val="000000"/>
                </a:solidFill>
                <a:latin typeface="新細明體"/>
                <a:ea typeface="新細明體"/>
              </a:rPr>
              <a:t>III</a:t>
            </a:r>
          </a:p>
          <a:p>
            <a:pPr algn="ctr">
              <a:defRPr/>
            </a:pPr>
            <a:r>
              <a:rPr lang="zh-TW" altLang="en-US" sz="1200" kern="10" dirty="0">
                <a:ln w="12700">
                  <a:solidFill>
                    <a:schemeClr val="tx1"/>
                  </a:solidFill>
                  <a:round/>
                  <a:headEnd/>
                  <a:tailEnd/>
                </a:ln>
                <a:solidFill>
                  <a:srgbClr val="000000"/>
                </a:solidFill>
                <a:latin typeface="新細明體"/>
                <a:ea typeface="新細明體"/>
              </a:rPr>
              <a:t>校風及給予</a:t>
            </a:r>
          </a:p>
          <a:p>
            <a:pPr algn="ctr">
              <a:defRPr/>
            </a:pPr>
            <a:r>
              <a:rPr lang="zh-TW" altLang="en-US" sz="1200" kern="10" dirty="0">
                <a:ln w="12700">
                  <a:solidFill>
                    <a:schemeClr val="tx1"/>
                  </a:solidFill>
                  <a:round/>
                  <a:headEnd/>
                  <a:tailEnd/>
                </a:ln>
                <a:solidFill>
                  <a:srgbClr val="000000"/>
                </a:solidFill>
                <a:latin typeface="新細明體"/>
                <a:ea typeface="新細明體"/>
              </a:rPr>
              <a:t>學生的支援</a:t>
            </a:r>
          </a:p>
        </p:txBody>
      </p:sp>
      <p:sp>
        <p:nvSpPr>
          <p:cNvPr id="359428" name="WordArt 4"/>
          <p:cNvSpPr>
            <a:spLocks noChangeArrowheads="1" noChangeShapeType="1" noTextEdit="1"/>
          </p:cNvSpPr>
          <p:nvPr/>
        </p:nvSpPr>
        <p:spPr bwMode="auto">
          <a:xfrm>
            <a:off x="2627313" y="1052513"/>
            <a:ext cx="996950" cy="941387"/>
          </a:xfrm>
          <a:prstGeom prst="rect">
            <a:avLst/>
          </a:prstGeom>
        </p:spPr>
        <p:txBody>
          <a:bodyPr wrap="none" fromWordArt="1">
            <a:prstTxWarp prst="textSlantUp">
              <a:avLst>
                <a:gd name="adj" fmla="val 0"/>
              </a:avLst>
            </a:prstTxWarp>
          </a:bodyPr>
          <a:lstStyle/>
          <a:p>
            <a:pPr algn="ctr">
              <a:defRPr/>
            </a:pPr>
            <a:r>
              <a:rPr lang="en-US" altLang="zh-TW" sz="1200" kern="10" dirty="0">
                <a:ln w="9525">
                  <a:solidFill>
                    <a:schemeClr val="tx1"/>
                  </a:solidFill>
                  <a:round/>
                  <a:headEnd/>
                  <a:tailEnd/>
                </a:ln>
                <a:solidFill>
                  <a:srgbClr val="993366"/>
                </a:solidFill>
                <a:latin typeface="新細明體"/>
                <a:ea typeface="新細明體"/>
              </a:rPr>
              <a:t>I</a:t>
            </a:r>
          </a:p>
          <a:p>
            <a:pPr algn="ctr">
              <a:defRPr/>
            </a:pPr>
            <a:r>
              <a:rPr lang="zh-TW" altLang="en-US" sz="1200" kern="10" dirty="0">
                <a:ln w="9525">
                  <a:solidFill>
                    <a:schemeClr val="tx1"/>
                  </a:solidFill>
                  <a:round/>
                  <a:headEnd/>
                  <a:tailEnd/>
                </a:ln>
                <a:solidFill>
                  <a:srgbClr val="993366"/>
                </a:solidFill>
                <a:latin typeface="新細明體"/>
                <a:ea typeface="新細明體"/>
              </a:rPr>
              <a:t>管理與組織</a:t>
            </a:r>
          </a:p>
        </p:txBody>
      </p:sp>
      <p:sp>
        <p:nvSpPr>
          <p:cNvPr id="359429" name="WordArt 5"/>
          <p:cNvSpPr>
            <a:spLocks noChangeArrowheads="1" noChangeShapeType="1" noTextEdit="1"/>
          </p:cNvSpPr>
          <p:nvPr/>
        </p:nvSpPr>
        <p:spPr bwMode="auto">
          <a:xfrm>
            <a:off x="1179513" y="2728913"/>
            <a:ext cx="711200" cy="1649412"/>
          </a:xfrm>
          <a:prstGeom prst="rect">
            <a:avLst/>
          </a:prstGeom>
        </p:spPr>
        <p:txBody>
          <a:bodyPr wrap="none" fromWordArt="1">
            <a:prstTxWarp prst="textSlantDown">
              <a:avLst>
                <a:gd name="adj" fmla="val 50000"/>
              </a:avLst>
            </a:prstTxWarp>
          </a:bodyPr>
          <a:lstStyle/>
          <a:p>
            <a:pPr algn="ctr">
              <a:defRPr/>
            </a:pPr>
            <a:r>
              <a:rPr lang="en-US" altLang="zh-TW" sz="1200" kern="10" dirty="0">
                <a:ln w="9525">
                  <a:solidFill>
                    <a:schemeClr val="tx1"/>
                  </a:solidFill>
                  <a:round/>
                  <a:headEnd/>
                  <a:tailEnd/>
                </a:ln>
                <a:solidFill>
                  <a:srgbClr val="000000"/>
                </a:solidFill>
                <a:latin typeface="新細明體"/>
                <a:ea typeface="新細明體"/>
              </a:rPr>
              <a:t>II</a:t>
            </a:r>
          </a:p>
          <a:p>
            <a:pPr algn="ctr">
              <a:defRPr/>
            </a:pPr>
            <a:r>
              <a:rPr lang="zh-TW" altLang="en-US" sz="1200" kern="10" dirty="0">
                <a:ln w="9525">
                  <a:solidFill>
                    <a:schemeClr val="tx1"/>
                  </a:solidFill>
                  <a:round/>
                  <a:headEnd/>
                  <a:tailEnd/>
                </a:ln>
                <a:solidFill>
                  <a:srgbClr val="000000"/>
                </a:solidFill>
                <a:latin typeface="新細明體"/>
                <a:ea typeface="新細明體"/>
              </a:rPr>
              <a:t>教與學</a:t>
            </a:r>
          </a:p>
        </p:txBody>
      </p:sp>
      <p:sp>
        <p:nvSpPr>
          <p:cNvPr id="359430" name="WordArt 6"/>
          <p:cNvSpPr>
            <a:spLocks noChangeArrowheads="1" noChangeShapeType="1" noTextEdit="1"/>
          </p:cNvSpPr>
          <p:nvPr/>
        </p:nvSpPr>
        <p:spPr bwMode="auto">
          <a:xfrm>
            <a:off x="6588125" y="2022475"/>
            <a:ext cx="1281113" cy="942975"/>
          </a:xfrm>
          <a:prstGeom prst="rect">
            <a:avLst/>
          </a:prstGeom>
        </p:spPr>
        <p:txBody>
          <a:bodyPr wrap="none" fromWordArt="1">
            <a:prstTxWarp prst="textPlain">
              <a:avLst>
                <a:gd name="adj" fmla="val 50000"/>
              </a:avLst>
            </a:prstTxWarp>
          </a:bodyPr>
          <a:lstStyle/>
          <a:p>
            <a:pPr algn="ctr">
              <a:defRPr/>
            </a:pPr>
            <a:r>
              <a:rPr lang="en-US" altLang="zh-TW" sz="1200" kern="10" dirty="0">
                <a:ln w="9525">
                  <a:solidFill>
                    <a:schemeClr val="tx1"/>
                  </a:solidFill>
                  <a:round/>
                  <a:headEnd/>
                  <a:tailEnd/>
                </a:ln>
                <a:solidFill>
                  <a:srgbClr val="000000"/>
                </a:solidFill>
                <a:latin typeface="新細明體"/>
                <a:ea typeface="新細明體"/>
              </a:rPr>
              <a:t>IV</a:t>
            </a:r>
          </a:p>
          <a:p>
            <a:pPr algn="ctr">
              <a:defRPr/>
            </a:pPr>
            <a:r>
              <a:rPr lang="zh-TW" altLang="en-US" sz="1200" kern="10" dirty="0">
                <a:ln w="9525">
                  <a:solidFill>
                    <a:schemeClr val="tx1"/>
                  </a:solidFill>
                  <a:round/>
                  <a:headEnd/>
                  <a:tailEnd/>
                </a:ln>
                <a:solidFill>
                  <a:srgbClr val="000000"/>
                </a:solidFill>
                <a:latin typeface="新細明體"/>
                <a:ea typeface="新細明體"/>
              </a:rPr>
              <a:t>學業及學業</a:t>
            </a:r>
          </a:p>
          <a:p>
            <a:pPr algn="ctr">
              <a:defRPr/>
            </a:pPr>
            <a:r>
              <a:rPr lang="zh-TW" altLang="en-US" sz="1200" kern="10" dirty="0">
                <a:ln w="9525">
                  <a:solidFill>
                    <a:schemeClr val="tx1"/>
                  </a:solidFill>
                  <a:round/>
                  <a:headEnd/>
                  <a:tailEnd/>
                </a:ln>
                <a:solidFill>
                  <a:srgbClr val="000000"/>
                </a:solidFill>
                <a:latin typeface="新細明體"/>
                <a:ea typeface="新細明體"/>
              </a:rPr>
              <a:t>以外的表現</a:t>
            </a:r>
          </a:p>
        </p:txBody>
      </p:sp>
      <p:grpSp>
        <p:nvGrpSpPr>
          <p:cNvPr id="23559" name="Group 7"/>
          <p:cNvGrpSpPr>
            <a:grpSpLocks/>
          </p:cNvGrpSpPr>
          <p:nvPr/>
        </p:nvGrpSpPr>
        <p:grpSpPr bwMode="auto">
          <a:xfrm>
            <a:off x="609600" y="609600"/>
            <a:ext cx="7558088" cy="5991225"/>
            <a:chOff x="384" y="384"/>
            <a:chExt cx="4761" cy="3774"/>
          </a:xfrm>
        </p:grpSpPr>
        <p:sp>
          <p:nvSpPr>
            <p:cNvPr id="23560" name="Arc 8"/>
            <p:cNvSpPr>
              <a:spLocks/>
            </p:cNvSpPr>
            <p:nvPr/>
          </p:nvSpPr>
          <p:spPr bwMode="auto">
            <a:xfrm>
              <a:off x="2715" y="681"/>
              <a:ext cx="448" cy="7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3561" name="Arc 9"/>
            <p:cNvSpPr>
              <a:spLocks/>
            </p:cNvSpPr>
            <p:nvPr/>
          </p:nvSpPr>
          <p:spPr bwMode="auto">
            <a:xfrm>
              <a:off x="2626" y="829"/>
              <a:ext cx="448" cy="7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3562" name="Arc 10"/>
            <p:cNvSpPr>
              <a:spLocks/>
            </p:cNvSpPr>
            <p:nvPr/>
          </p:nvSpPr>
          <p:spPr bwMode="auto">
            <a:xfrm rot="8100000">
              <a:off x="1639" y="2016"/>
              <a:ext cx="449" cy="7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3563" name="Arc 11"/>
            <p:cNvSpPr>
              <a:spLocks/>
            </p:cNvSpPr>
            <p:nvPr/>
          </p:nvSpPr>
          <p:spPr bwMode="auto">
            <a:xfrm rot="8100000">
              <a:off x="1639" y="2164"/>
              <a:ext cx="449" cy="7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3564" name="Arc 12"/>
            <p:cNvSpPr>
              <a:spLocks/>
            </p:cNvSpPr>
            <p:nvPr/>
          </p:nvSpPr>
          <p:spPr bwMode="auto">
            <a:xfrm rot="-5400000">
              <a:off x="596" y="679"/>
              <a:ext cx="742" cy="4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3565" name="Arc 13"/>
            <p:cNvSpPr>
              <a:spLocks/>
            </p:cNvSpPr>
            <p:nvPr/>
          </p:nvSpPr>
          <p:spPr bwMode="auto">
            <a:xfrm rot="-5400000">
              <a:off x="686" y="827"/>
              <a:ext cx="742" cy="4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3566" name="Oval 14"/>
            <p:cNvSpPr>
              <a:spLocks noChangeArrowheads="1"/>
            </p:cNvSpPr>
            <p:nvPr/>
          </p:nvSpPr>
          <p:spPr bwMode="auto">
            <a:xfrm>
              <a:off x="1370" y="532"/>
              <a:ext cx="1166" cy="103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zh-TW" altLang="en-US" sz="1800">
                <a:latin typeface="Times New Roman" pitchFamily="18" charset="0"/>
                <a:ea typeface="新細明體" pitchFamily="18" charset="-120"/>
              </a:endParaRPr>
            </a:p>
          </p:txBody>
        </p:sp>
        <p:sp>
          <p:nvSpPr>
            <p:cNvPr id="23567" name="Oval 15"/>
            <p:cNvSpPr>
              <a:spLocks noChangeArrowheads="1"/>
            </p:cNvSpPr>
            <p:nvPr/>
          </p:nvSpPr>
          <p:spPr bwMode="auto">
            <a:xfrm rot="2100000">
              <a:off x="384" y="1719"/>
              <a:ext cx="1166" cy="103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zh-TW" altLang="en-US" sz="1800">
                <a:latin typeface="Times New Roman" pitchFamily="18" charset="0"/>
                <a:ea typeface="新細明體" pitchFamily="18" charset="-120"/>
              </a:endParaRPr>
            </a:p>
          </p:txBody>
        </p:sp>
        <p:sp>
          <p:nvSpPr>
            <p:cNvPr id="23568" name="Oval 16"/>
            <p:cNvSpPr>
              <a:spLocks noChangeArrowheads="1"/>
            </p:cNvSpPr>
            <p:nvPr/>
          </p:nvSpPr>
          <p:spPr bwMode="auto">
            <a:xfrm rot="-1800000">
              <a:off x="2171" y="1868"/>
              <a:ext cx="1172" cy="103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zh-TW" altLang="en-US" sz="1800">
                <a:latin typeface="Times New Roman" pitchFamily="18" charset="0"/>
                <a:ea typeface="新細明體" pitchFamily="18" charset="-120"/>
              </a:endParaRPr>
            </a:p>
          </p:txBody>
        </p:sp>
        <p:sp>
          <p:nvSpPr>
            <p:cNvPr id="23569" name="Line 17"/>
            <p:cNvSpPr>
              <a:spLocks noChangeShapeType="1"/>
            </p:cNvSpPr>
            <p:nvPr/>
          </p:nvSpPr>
          <p:spPr bwMode="auto">
            <a:xfrm>
              <a:off x="3522" y="1571"/>
              <a:ext cx="35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TW" altLang="en-US"/>
            </a:p>
          </p:txBody>
        </p:sp>
        <p:sp>
          <p:nvSpPr>
            <p:cNvPr id="23570" name="Line 18"/>
            <p:cNvSpPr>
              <a:spLocks noChangeShapeType="1"/>
            </p:cNvSpPr>
            <p:nvPr/>
          </p:nvSpPr>
          <p:spPr bwMode="auto">
            <a:xfrm>
              <a:off x="3522" y="1719"/>
              <a:ext cx="359"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zh-TW" altLang="en-US"/>
            </a:p>
          </p:txBody>
        </p:sp>
        <p:sp>
          <p:nvSpPr>
            <p:cNvPr id="23571" name="Oval 19"/>
            <p:cNvSpPr>
              <a:spLocks noChangeArrowheads="1"/>
            </p:cNvSpPr>
            <p:nvPr/>
          </p:nvSpPr>
          <p:spPr bwMode="auto">
            <a:xfrm>
              <a:off x="3970" y="1126"/>
              <a:ext cx="1166" cy="10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eaLnBrk="1" hangingPunct="1">
                <a:spcBef>
                  <a:spcPct val="0"/>
                </a:spcBef>
                <a:buClrTx/>
                <a:buSzTx/>
                <a:buFontTx/>
                <a:buNone/>
              </a:pPr>
              <a:endParaRPr lang="zh-TW" altLang="en-US" sz="1800">
                <a:latin typeface="Times New Roman" pitchFamily="18" charset="0"/>
                <a:ea typeface="新細明體" pitchFamily="18" charset="-120"/>
              </a:endParaRPr>
            </a:p>
          </p:txBody>
        </p:sp>
        <p:sp>
          <p:nvSpPr>
            <p:cNvPr id="23572" name="Text Box 20"/>
            <p:cNvSpPr txBox="1">
              <a:spLocks noChangeArrowheads="1"/>
            </p:cNvSpPr>
            <p:nvPr/>
          </p:nvSpPr>
          <p:spPr bwMode="auto">
            <a:xfrm>
              <a:off x="3253" y="384"/>
              <a:ext cx="897" cy="5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zh-TW" altLang="en-US" sz="1800" b="1" i="1">
                  <a:latin typeface="Times New Roman" pitchFamily="18" charset="0"/>
                  <a:ea typeface="新細明體" pitchFamily="18" charset="-120"/>
                </a:rPr>
                <a:t>學校背景</a:t>
              </a:r>
              <a:endParaRPr lang="zh-TW" altLang="en-US" sz="1200" b="1">
                <a:latin typeface="Times New Roman" pitchFamily="18" charset="0"/>
                <a:ea typeface="新細明體" pitchFamily="18" charset="-120"/>
              </a:endParaRPr>
            </a:p>
            <a:p>
              <a:pPr>
                <a:spcBef>
                  <a:spcPct val="0"/>
                </a:spcBef>
                <a:buClrTx/>
                <a:buSzTx/>
                <a:buFontTx/>
                <a:buNone/>
              </a:pPr>
              <a:endParaRPr lang="en-US" altLang="zh-TW" sz="2400" b="1">
                <a:latin typeface="Times New Roman" pitchFamily="18" charset="0"/>
                <a:ea typeface="新細明體" pitchFamily="18" charset="-120"/>
              </a:endParaRPr>
            </a:p>
          </p:txBody>
        </p:sp>
        <p:sp>
          <p:nvSpPr>
            <p:cNvPr id="23573" name="Text Box 21"/>
            <p:cNvSpPr txBox="1">
              <a:spLocks noChangeArrowheads="1"/>
            </p:cNvSpPr>
            <p:nvPr/>
          </p:nvSpPr>
          <p:spPr bwMode="auto">
            <a:xfrm>
              <a:off x="4060" y="3055"/>
              <a:ext cx="986" cy="5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en-US" altLang="zh-TW" sz="1800" b="1">
                  <a:latin typeface="Times New Roman" pitchFamily="18" charset="0"/>
                  <a:ea typeface="新細明體" pitchFamily="18" charset="-120"/>
                </a:rPr>
                <a:t>(</a:t>
              </a:r>
              <a:r>
                <a:rPr lang="zh-TW" altLang="en-US" sz="1800" b="1">
                  <a:latin typeface="Times New Roman" pitchFamily="18" charset="0"/>
                  <a:ea typeface="新細明體" pitchFamily="18" charset="-120"/>
                </a:rPr>
                <a:t>產出指標</a:t>
              </a:r>
              <a:r>
                <a:rPr lang="en-US" altLang="zh-TW" sz="1800" b="1">
                  <a:latin typeface="Times New Roman" pitchFamily="18" charset="0"/>
                  <a:ea typeface="新細明體" pitchFamily="18" charset="-120"/>
                </a:rPr>
                <a:t>)</a:t>
              </a:r>
              <a:endParaRPr lang="en-US" altLang="zh-TW" sz="1200">
                <a:latin typeface="Times New Roman" pitchFamily="18" charset="0"/>
                <a:ea typeface="新細明體" pitchFamily="18" charset="-120"/>
              </a:endParaRPr>
            </a:p>
            <a:p>
              <a:pPr>
                <a:spcBef>
                  <a:spcPct val="0"/>
                </a:spcBef>
                <a:buClrTx/>
                <a:buSzTx/>
                <a:buFontTx/>
                <a:buNone/>
              </a:pPr>
              <a:endParaRPr lang="en-US" altLang="zh-TW" sz="2400">
                <a:latin typeface="Times New Roman" pitchFamily="18" charset="0"/>
                <a:ea typeface="新細明體" pitchFamily="18" charset="-120"/>
              </a:endParaRPr>
            </a:p>
          </p:txBody>
        </p:sp>
        <p:sp>
          <p:nvSpPr>
            <p:cNvPr id="23574" name="Text Box 22"/>
            <p:cNvSpPr txBox="1">
              <a:spLocks noChangeArrowheads="1"/>
            </p:cNvSpPr>
            <p:nvPr/>
          </p:nvSpPr>
          <p:spPr bwMode="auto">
            <a:xfrm>
              <a:off x="1281" y="3055"/>
              <a:ext cx="896" cy="5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lgn="ctr" eaLnBrk="1" hangingPunct="1">
                <a:spcBef>
                  <a:spcPct val="0"/>
                </a:spcBef>
                <a:buClrTx/>
                <a:buSzTx/>
                <a:buFontTx/>
                <a:buNone/>
              </a:pPr>
              <a:r>
                <a:rPr lang="en-US" altLang="zh-TW" sz="1800" b="1">
                  <a:latin typeface="Times New Roman" pitchFamily="18" charset="0"/>
                  <a:ea typeface="新細明體" pitchFamily="18" charset="-120"/>
                </a:rPr>
                <a:t>(</a:t>
              </a:r>
              <a:r>
                <a:rPr lang="zh-TW" altLang="en-US" sz="1800" b="1">
                  <a:latin typeface="Times New Roman" pitchFamily="18" charset="0"/>
                  <a:ea typeface="新細明體" pitchFamily="18" charset="-120"/>
                </a:rPr>
                <a:t>過程指標</a:t>
              </a:r>
              <a:r>
                <a:rPr lang="en-US" altLang="zh-TW" sz="1800" b="1">
                  <a:latin typeface="Times New Roman" pitchFamily="18" charset="0"/>
                  <a:ea typeface="新細明體" pitchFamily="18" charset="-120"/>
                </a:rPr>
                <a:t>)</a:t>
              </a:r>
              <a:endParaRPr lang="en-US" altLang="zh-TW" sz="1200">
                <a:latin typeface="Times New Roman" pitchFamily="18" charset="0"/>
                <a:ea typeface="新細明體" pitchFamily="18" charset="-120"/>
              </a:endParaRPr>
            </a:p>
            <a:p>
              <a:pPr>
                <a:spcBef>
                  <a:spcPct val="0"/>
                </a:spcBef>
                <a:buClrTx/>
                <a:buSzTx/>
                <a:buFontTx/>
                <a:buNone/>
              </a:pPr>
              <a:endParaRPr lang="en-US" altLang="zh-TW" sz="2400">
                <a:latin typeface="Times New Roman" pitchFamily="18" charset="0"/>
                <a:ea typeface="新細明體" pitchFamily="18" charset="-120"/>
              </a:endParaRPr>
            </a:p>
          </p:txBody>
        </p:sp>
        <p:sp>
          <p:nvSpPr>
            <p:cNvPr id="23575" name="Rectangle 23"/>
            <p:cNvSpPr>
              <a:spLocks noChangeArrowheads="1"/>
            </p:cNvSpPr>
            <p:nvPr/>
          </p:nvSpPr>
          <p:spPr bwMode="auto">
            <a:xfrm>
              <a:off x="431" y="3748"/>
              <a:ext cx="4714"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微軟正黑體" pitchFamily="34" charset="-12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微軟正黑體" pitchFamily="34" charset="-12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微軟正黑體" pitchFamily="34" charset="-12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微軟正黑體" pitchFamily="34" charset="-12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微軟正黑體" pitchFamily="34" charset="-12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微軟正黑體" pitchFamily="34" charset="-120"/>
                </a:defRPr>
              </a:lvl9pPr>
            </a:lstStyle>
            <a:p>
              <a:pPr>
                <a:spcBef>
                  <a:spcPct val="0"/>
                </a:spcBef>
                <a:buClrTx/>
                <a:buSzTx/>
                <a:buFontTx/>
                <a:buNone/>
              </a:pPr>
              <a:r>
                <a:rPr lang="zh-TW" altLang="en-US" sz="1800" i="1">
                  <a:latin typeface="Times New Roman" pitchFamily="18" charset="0"/>
                  <a:ea typeface="新細明體" pitchFamily="18" charset="-120"/>
                </a:rPr>
                <a:t>教育署輔導視學處</a:t>
              </a:r>
              <a:r>
                <a:rPr lang="en-US" altLang="zh-TW" sz="1800" i="1">
                  <a:latin typeface="Times New Roman" pitchFamily="18" charset="0"/>
                  <a:ea typeface="新細明體" pitchFamily="18" charset="-120"/>
                </a:rPr>
                <a:t>(2000)</a:t>
              </a:r>
              <a:r>
                <a:rPr lang="zh-TW" altLang="en-US" sz="1800" i="1">
                  <a:latin typeface="Times New Roman" pitchFamily="18" charset="0"/>
                  <a:ea typeface="新細明體" pitchFamily="18" charset="-120"/>
                </a:rPr>
                <a:t>，</a:t>
              </a:r>
              <a:r>
                <a:rPr lang="en-US" altLang="zh-TW" sz="1800" i="1">
                  <a:latin typeface="Times New Roman" pitchFamily="18" charset="0"/>
                  <a:ea typeface="新細明體" pitchFamily="18" charset="-120"/>
                </a:rPr>
                <a:t>《</a:t>
              </a:r>
              <a:r>
                <a:rPr lang="zh-TW" altLang="en-US" sz="1800" i="1">
                  <a:latin typeface="Times New Roman" pitchFamily="18" charset="0"/>
                  <a:ea typeface="新細明體" pitchFamily="18" charset="-120"/>
                </a:rPr>
                <a:t>學校教育質素保證：教學與範疇</a:t>
              </a:r>
              <a:r>
                <a:rPr lang="en-US" altLang="zh-TW" sz="1800" i="1">
                  <a:latin typeface="Times New Roman" pitchFamily="18" charset="0"/>
                  <a:ea typeface="新細明體" pitchFamily="18" charset="-120"/>
                </a:rPr>
                <a:t>—</a:t>
              </a:r>
              <a:r>
                <a:rPr lang="zh-TW" altLang="en-US" sz="1800" i="1">
                  <a:latin typeface="Times New Roman" pitchFamily="18" charset="0"/>
                  <a:ea typeface="新細明體" pitchFamily="18" charset="-120"/>
                </a:rPr>
                <a:t>表現指標</a:t>
              </a:r>
            </a:p>
            <a:p>
              <a:pPr>
                <a:spcBef>
                  <a:spcPct val="0"/>
                </a:spcBef>
                <a:buClrTx/>
                <a:buSzTx/>
                <a:buFontTx/>
                <a:buNone/>
              </a:pPr>
              <a:r>
                <a:rPr lang="en-US" altLang="zh-TW" sz="1800" i="1">
                  <a:latin typeface="Times New Roman" pitchFamily="18" charset="0"/>
                  <a:ea typeface="新細明體" pitchFamily="18" charset="-120"/>
                </a:rPr>
                <a:t>(</a:t>
              </a:r>
              <a:r>
                <a:rPr lang="zh-TW" altLang="en-US" sz="1800" i="1">
                  <a:latin typeface="Times New Roman" pitchFamily="18" charset="0"/>
                  <a:ea typeface="新細明體" pitchFamily="18" charset="-120"/>
                </a:rPr>
                <a:t>小學適用</a:t>
              </a:r>
              <a:r>
                <a:rPr lang="en-US" altLang="zh-TW" sz="1800" i="1">
                  <a:latin typeface="Times New Roman" pitchFamily="18" charset="0"/>
                  <a:ea typeface="新細明體" pitchFamily="18" charset="-120"/>
                </a:rPr>
                <a:t>)》</a:t>
              </a:r>
              <a:r>
                <a:rPr lang="zh-TW" altLang="en-US" sz="1800" i="1">
                  <a:latin typeface="Times New Roman" pitchFamily="18" charset="0"/>
                  <a:ea typeface="新細明體" pitchFamily="18" charset="-120"/>
                </a:rPr>
                <a:t>，</a:t>
              </a:r>
              <a:r>
                <a:rPr lang="en-US" altLang="zh-TW" sz="1800" i="1">
                  <a:latin typeface="Times New Roman" pitchFamily="18" charset="0"/>
                  <a:ea typeface="新細明體" pitchFamily="18" charset="-120"/>
                </a:rPr>
                <a:t>P.4</a:t>
              </a:r>
              <a:r>
                <a:rPr lang="zh-TW" altLang="en-US" sz="1800" i="1">
                  <a:latin typeface="Times New Roman" pitchFamily="18" charset="0"/>
                  <a:ea typeface="新細明體" pitchFamily="18" charset="-120"/>
                </a:rPr>
                <a:t>，香港，政府印務局。</a:t>
              </a:r>
            </a:p>
          </p:txBody>
        </p:sp>
      </p:grpSp>
    </p:spTree>
    <p:extLst>
      <p:ext uri="{BB962C8B-B14F-4D97-AF65-F5344CB8AC3E}">
        <p14:creationId xmlns:p14="http://schemas.microsoft.com/office/powerpoint/2010/main" val="75029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628800"/>
            <a:ext cx="8595360" cy="4607408"/>
          </a:xfrm>
        </p:spPr>
        <p:txBody>
          <a:bodyPr>
            <a:noAutofit/>
          </a:bodyPr>
          <a:lstStyle/>
          <a:p>
            <a:pPr algn="just"/>
            <a:r>
              <a:rPr lang="zh-TW" altLang="en-US" sz="3000" dirty="0" smtClean="0">
                <a:solidFill>
                  <a:schemeClr val="tx1"/>
                </a:solidFill>
              </a:rPr>
              <a:t>臺灣學者林劭仁</a:t>
            </a:r>
            <a:r>
              <a:rPr lang="en-US" altLang="zh-TW" sz="3000" dirty="0" smtClean="0">
                <a:solidFill>
                  <a:schemeClr val="tx1"/>
                </a:solidFill>
              </a:rPr>
              <a:t>(</a:t>
            </a:r>
            <a:r>
              <a:rPr lang="en-US" altLang="zh-TW" sz="3000" dirty="0">
                <a:solidFill>
                  <a:schemeClr val="tx1"/>
                </a:solidFill>
              </a:rPr>
              <a:t>2008</a:t>
            </a:r>
            <a:r>
              <a:rPr lang="en-US" altLang="zh-TW" sz="3000" dirty="0" smtClean="0">
                <a:solidFill>
                  <a:schemeClr val="tx1"/>
                </a:solidFill>
              </a:rPr>
              <a:t>)</a:t>
            </a:r>
            <a:r>
              <a:rPr lang="zh-TW" altLang="en-US" sz="3000" dirty="0" smtClean="0">
                <a:solidFill>
                  <a:schemeClr val="tx1"/>
                </a:solidFill>
              </a:rPr>
              <a:t>認為評核標準對評核工作有多項功能，包括“可提供方案評核的操作型定義、提供評核時適切的方法及達成共識的依據、能夠協助處理評核多樣性問題、指引評核計畫的實施</a:t>
            </a:r>
            <a:r>
              <a:rPr lang="en-US" altLang="zh-TW" sz="3000" dirty="0" smtClean="0">
                <a:solidFill>
                  <a:schemeClr val="tx1"/>
                </a:solidFill>
              </a:rPr>
              <a:t>…</a:t>
            </a:r>
            <a:r>
              <a:rPr lang="zh-TW" altLang="en-US" sz="3000" dirty="0" smtClean="0">
                <a:solidFill>
                  <a:schemeClr val="tx1"/>
                </a:solidFill>
              </a:rPr>
              <a:t>等。”故此，學校不管進行自評抑或準備外評，要充分熟悉這套新訂的學校表現指標；而外評隊伍在推行新階段校外評時明確聚焦於學校關注事項，發展計畫所擬定的推行策略和學校如何跟進上一次質素保證視學或外評報告的改善。</a:t>
            </a:r>
            <a:endParaRPr lang="zh-TW" altLang="en-US" sz="3000" dirty="0">
              <a:solidFill>
                <a:schemeClr val="tx1"/>
              </a:solidFill>
            </a:endParaRPr>
          </a:p>
        </p:txBody>
      </p:sp>
    </p:spTree>
    <p:extLst>
      <p:ext uri="{BB962C8B-B14F-4D97-AF65-F5344CB8AC3E}">
        <p14:creationId xmlns:p14="http://schemas.microsoft.com/office/powerpoint/2010/main" val="165461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pPr algn="just"/>
            <a:r>
              <a:rPr lang="zh-TW" altLang="en-US" sz="3000" dirty="0" smtClean="0">
                <a:solidFill>
                  <a:schemeClr val="tx1"/>
                </a:solidFill>
              </a:rPr>
              <a:t>在評核學校質素的過程中，教育局的外評隊有一位專家與負責學校課程的資深教師，一起討論被評學生的課業樣本；質素保證分部要求：“學校須將學生課業樣本預備妥當，以顯示學校的課程及評估策略與學校發展規劃的關係，課業樣本可反映學校在處理學生語文能力、自學及學習差異等問題所作的努力”</a:t>
            </a:r>
            <a:r>
              <a:rPr lang="en-US" altLang="zh-TW" sz="3000" dirty="0" smtClean="0">
                <a:solidFill>
                  <a:schemeClr val="tx1"/>
                </a:solidFill>
              </a:rPr>
              <a:t>(</a:t>
            </a:r>
            <a:r>
              <a:rPr lang="zh-TW" altLang="en-US" sz="3000" dirty="0">
                <a:solidFill>
                  <a:schemeClr val="tx1"/>
                </a:solidFill>
              </a:rPr>
              <a:t>教育局，</a:t>
            </a:r>
            <a:r>
              <a:rPr lang="en-US" altLang="zh-TW" sz="3000" dirty="0">
                <a:solidFill>
                  <a:schemeClr val="tx1"/>
                </a:solidFill>
              </a:rPr>
              <a:t>2008a</a:t>
            </a:r>
            <a:r>
              <a:rPr lang="en-US" altLang="zh-TW" sz="3000" dirty="0" smtClean="0">
                <a:solidFill>
                  <a:schemeClr val="tx1"/>
                </a:solidFill>
              </a:rPr>
              <a:t>)</a:t>
            </a:r>
            <a:r>
              <a:rPr lang="zh-TW" altLang="en-US" sz="3000" dirty="0" smtClean="0">
                <a:solidFill>
                  <a:schemeClr val="tx1"/>
                </a:solidFill>
              </a:rPr>
              <a:t>。此外，質素保證分部亦要求這些課業樣本必須已經批改，及來自不同級別及學習領域，還需要包括有不同的類型。</a:t>
            </a:r>
          </a:p>
          <a:p>
            <a:pPr algn="just"/>
            <a:endParaRPr lang="zh-TW" altLang="en-US" sz="3000" dirty="0">
              <a:solidFill>
                <a:schemeClr val="tx1"/>
              </a:solidFill>
            </a:endParaRPr>
          </a:p>
        </p:txBody>
      </p:sp>
    </p:spTree>
    <p:extLst>
      <p:ext uri="{BB962C8B-B14F-4D97-AF65-F5344CB8AC3E}">
        <p14:creationId xmlns:p14="http://schemas.microsoft.com/office/powerpoint/2010/main" val="2241432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r>
              <a:rPr lang="zh-TW" altLang="en-US" sz="3000" dirty="0" smtClean="0">
                <a:solidFill>
                  <a:schemeClr val="tx1"/>
                </a:solidFill>
              </a:rPr>
              <a:t>根據</a:t>
            </a:r>
            <a:r>
              <a:rPr lang="en-US" altLang="zh-TW" sz="3000" dirty="0" smtClean="0">
                <a:solidFill>
                  <a:schemeClr val="tx1"/>
                </a:solidFill>
              </a:rPr>
              <a:t>2008</a:t>
            </a:r>
            <a:r>
              <a:rPr lang="zh-TW" altLang="en-US" sz="3000" dirty="0">
                <a:solidFill>
                  <a:schemeClr val="tx1"/>
                </a:solidFill>
              </a:rPr>
              <a:t>年的</a:t>
            </a:r>
            <a:r>
              <a:rPr lang="en-US" altLang="zh-TW" sz="3000" dirty="0" smtClean="0">
                <a:solidFill>
                  <a:schemeClr val="tx1"/>
                </a:solidFill>
              </a:rPr>
              <a:t>《</a:t>
            </a:r>
            <a:r>
              <a:rPr lang="zh-TW" altLang="en-US" sz="3000" dirty="0" smtClean="0">
                <a:solidFill>
                  <a:schemeClr val="tx1"/>
                </a:solidFill>
              </a:rPr>
              <a:t>下一階段校外評核：學校資訊</a:t>
            </a:r>
            <a:r>
              <a:rPr lang="en-US" altLang="zh-TW" sz="3000" dirty="0" smtClean="0">
                <a:solidFill>
                  <a:schemeClr val="tx1"/>
                </a:solidFill>
              </a:rPr>
              <a:t>》</a:t>
            </a:r>
            <a:r>
              <a:rPr lang="zh-TW" altLang="en-US" sz="3000" dirty="0" smtClean="0">
                <a:solidFill>
                  <a:schemeClr val="tx1"/>
                </a:solidFill>
              </a:rPr>
              <a:t>，外評人員為了觀察被評學校教師的教與學，在進行外評時保留了影隨學生的環節，並會按校情決定由全隊或兩至三位外評人員影隨學生。學校須於外評首天預先挑選足夠數目的學生，供每位負責影隨的外評人員從中揀選一位學生接受影隨；當中接受影隨學生須來自高、中及低三個不同的能力組別，各分佈於不同的學習階段。</a:t>
            </a:r>
            <a:endParaRPr lang="zh-TW" altLang="en-US" sz="3000" dirty="0">
              <a:solidFill>
                <a:schemeClr val="tx1"/>
              </a:solidFill>
            </a:endParaRPr>
          </a:p>
        </p:txBody>
      </p:sp>
    </p:spTree>
    <p:extLst>
      <p:ext uri="{BB962C8B-B14F-4D97-AF65-F5344CB8AC3E}">
        <p14:creationId xmlns:p14="http://schemas.microsoft.com/office/powerpoint/2010/main" val="10776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556792"/>
            <a:ext cx="8595360" cy="4679416"/>
          </a:xfrm>
        </p:spPr>
        <p:txBody>
          <a:bodyPr>
            <a:noAutofit/>
          </a:bodyPr>
          <a:lstStyle/>
          <a:p>
            <a:r>
              <a:rPr lang="zh-TW" altLang="en-US" sz="3000" dirty="0" smtClean="0">
                <a:solidFill>
                  <a:schemeClr val="tx1"/>
                </a:solidFill>
              </a:rPr>
              <a:t>但因外評隊要在觀課當天早上才通知學校接受影隨學生的名單，故這個影隨做法對學校和學生會產生或多或少的心理壓力。課堂觀察會分別從評核教師的教和學生的學方面評價，尤其是採用了影隨學生的方法，觀課者以觀察學生學習表現作為評價教學的主要憑證。“課堂觀察不僅評價等級，指出教學的優點及有待改善的地方，而且提供具體的憑證，這為改進課堂教學提供了有力的支援”</a:t>
            </a:r>
            <a:r>
              <a:rPr lang="en-US" altLang="zh-TW" sz="3000" dirty="0" smtClean="0">
                <a:solidFill>
                  <a:schemeClr val="tx1"/>
                </a:solidFill>
              </a:rPr>
              <a:t>(</a:t>
            </a:r>
            <a:r>
              <a:rPr lang="zh-TW" altLang="en-US" sz="3000" dirty="0">
                <a:solidFill>
                  <a:schemeClr val="tx1"/>
                </a:solidFill>
              </a:rPr>
              <a:t>何光峰，</a:t>
            </a:r>
            <a:r>
              <a:rPr lang="en-US" altLang="zh-TW" sz="3000" dirty="0" smtClean="0">
                <a:solidFill>
                  <a:schemeClr val="tx1"/>
                </a:solidFill>
              </a:rPr>
              <a:t>2013</a:t>
            </a:r>
            <a:r>
              <a:rPr lang="zh-TW" altLang="en-US" sz="3000" dirty="0" smtClean="0">
                <a:solidFill>
                  <a:schemeClr val="tx1"/>
                </a:solidFill>
              </a:rPr>
              <a:t>，頁</a:t>
            </a:r>
            <a:r>
              <a:rPr lang="en-US" altLang="zh-TW" sz="3000" dirty="0" smtClean="0">
                <a:solidFill>
                  <a:schemeClr val="tx1"/>
                </a:solidFill>
              </a:rPr>
              <a:t>29</a:t>
            </a:r>
            <a:r>
              <a:rPr lang="en-US" altLang="zh-TW" sz="3000" dirty="0">
                <a:solidFill>
                  <a:schemeClr val="tx1"/>
                </a:solidFill>
              </a:rPr>
              <a:t>)</a:t>
            </a:r>
            <a:r>
              <a:rPr lang="zh-TW" altLang="en-US" sz="3000" dirty="0" smtClean="0">
                <a:solidFill>
                  <a:schemeClr val="tx1"/>
                </a:solidFill>
              </a:rPr>
              <a:t>。</a:t>
            </a:r>
            <a:endParaRPr lang="en-US" altLang="zh-TW" sz="3000" dirty="0" smtClean="0">
              <a:solidFill>
                <a:schemeClr val="tx1"/>
              </a:solidFill>
            </a:endParaRPr>
          </a:p>
        </p:txBody>
      </p:sp>
    </p:spTree>
    <p:extLst>
      <p:ext uri="{BB962C8B-B14F-4D97-AF65-F5344CB8AC3E}">
        <p14:creationId xmlns:p14="http://schemas.microsoft.com/office/powerpoint/2010/main" val="3858071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484784"/>
            <a:ext cx="8595360" cy="4751424"/>
          </a:xfrm>
        </p:spPr>
        <p:txBody>
          <a:bodyPr>
            <a:normAutofit/>
          </a:bodyPr>
          <a:lstStyle/>
          <a:p>
            <a:r>
              <a:rPr lang="zh-TW" altLang="en-US" sz="3000" dirty="0" smtClean="0">
                <a:solidFill>
                  <a:schemeClr val="tx1"/>
                </a:solidFill>
              </a:rPr>
              <a:t>最後，外評隊伍也會按需要安排及進行不同的會議，以瞭解學校計畫的落實情況及成效，小組會議涵蓋不同的持分者，包括校董會代表、家長代表、負責學校發展小組成員、中層管理人員、教師及學生等。而為了深入知悉學校在不同範圍的表現，個別外評人員可能會按需要與校內任何人士進行個別面談。</a:t>
            </a:r>
          </a:p>
          <a:p>
            <a:endParaRPr lang="zh-TW" altLang="en-US" sz="3000" dirty="0">
              <a:solidFill>
                <a:schemeClr val="tx1"/>
              </a:solidFill>
            </a:endParaRPr>
          </a:p>
        </p:txBody>
      </p:sp>
    </p:spTree>
    <p:extLst>
      <p:ext uri="{BB962C8B-B14F-4D97-AF65-F5344CB8AC3E}">
        <p14:creationId xmlns:p14="http://schemas.microsoft.com/office/powerpoint/2010/main" val="985452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smtClean="0"/>
              <a:t>香港學校質素評核的現況</a:t>
            </a:r>
            <a:endParaRPr lang="zh-TW" altLang="en-US" sz="4000" b="1" dirty="0"/>
          </a:p>
        </p:txBody>
      </p:sp>
      <p:sp>
        <p:nvSpPr>
          <p:cNvPr id="3" name="Content Placeholder 2"/>
          <p:cNvSpPr>
            <a:spLocks noGrp="1"/>
          </p:cNvSpPr>
          <p:nvPr>
            <p:ph sz="quarter" idx="13"/>
          </p:nvPr>
        </p:nvSpPr>
        <p:spPr>
          <a:xfrm>
            <a:off x="274320" y="1484784"/>
            <a:ext cx="8595360" cy="4751424"/>
          </a:xfrm>
        </p:spPr>
        <p:txBody>
          <a:bodyPr>
            <a:normAutofit/>
          </a:bodyPr>
          <a:lstStyle/>
          <a:p>
            <a:r>
              <a:rPr lang="zh-TW" altLang="en-US" sz="3000" dirty="0" smtClean="0">
                <a:solidFill>
                  <a:schemeClr val="tx1"/>
                </a:solidFill>
              </a:rPr>
              <a:t>聯合國教科文組織在</a:t>
            </a:r>
            <a:r>
              <a:rPr lang="en-US" altLang="zh-TW" sz="3000" dirty="0" smtClean="0">
                <a:solidFill>
                  <a:schemeClr val="tx1"/>
                </a:solidFill>
              </a:rPr>
              <a:t>2003</a:t>
            </a:r>
            <a:r>
              <a:rPr lang="zh-TW" altLang="en-US" sz="3000" dirty="0" smtClean="0">
                <a:solidFill>
                  <a:schemeClr val="tx1"/>
                </a:solidFill>
              </a:rPr>
              <a:t>年的教育部長圓桌會議中，明確描述了“有品質的教育”的內涵：“教育不再是一個自上而下的過程；它需要所有利益相關者的參與，需要一個透明的制度，以及對全民教育的目標、過程、內容和成果的真誠的磋商，以保證持續性”</a:t>
            </a:r>
            <a:r>
              <a:rPr lang="en-US" altLang="zh-TW" sz="3000" dirty="0" smtClean="0">
                <a:solidFill>
                  <a:schemeClr val="tx1"/>
                </a:solidFill>
              </a:rPr>
              <a:t>(</a:t>
            </a:r>
            <a:r>
              <a:rPr lang="zh-TW" altLang="en-US" sz="3000" dirty="0" smtClean="0">
                <a:solidFill>
                  <a:schemeClr val="tx1"/>
                </a:solidFill>
              </a:rPr>
              <a:t>塗豔國主編，</a:t>
            </a:r>
            <a:r>
              <a:rPr lang="en-US" altLang="zh-TW" sz="3000" dirty="0" smtClean="0">
                <a:solidFill>
                  <a:schemeClr val="tx1"/>
                </a:solidFill>
              </a:rPr>
              <a:t>2007)</a:t>
            </a:r>
            <a:r>
              <a:rPr lang="zh-TW" altLang="en-US" sz="3000" dirty="0" smtClean="0">
                <a:solidFill>
                  <a:schemeClr val="tx1"/>
                </a:solidFill>
              </a:rPr>
              <a:t>。也就是說，具透明度和多方參與的評核學校制度是當代教育系統中不可缺少的一環。</a:t>
            </a:r>
            <a:endParaRPr lang="zh-TW" altLang="en-US" sz="3000" dirty="0">
              <a:solidFill>
                <a:schemeClr val="tx1"/>
              </a:solidFill>
            </a:endParaRPr>
          </a:p>
        </p:txBody>
      </p:sp>
    </p:spTree>
    <p:extLst>
      <p:ext uri="{BB962C8B-B14F-4D97-AF65-F5344CB8AC3E}">
        <p14:creationId xmlns:p14="http://schemas.microsoft.com/office/powerpoint/2010/main" val="698913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556792"/>
            <a:ext cx="8595360" cy="4679416"/>
          </a:xfrm>
        </p:spPr>
        <p:txBody>
          <a:bodyPr>
            <a:noAutofit/>
          </a:bodyPr>
          <a:lstStyle/>
          <a:p>
            <a:pPr algn="just"/>
            <a:r>
              <a:rPr lang="zh-TW" altLang="en-US" sz="3000" dirty="0" smtClean="0">
                <a:solidFill>
                  <a:schemeClr val="tx1"/>
                </a:solidFill>
              </a:rPr>
              <a:t>為了有效收集全港各中小學的品質資料，教育局設了學校發展與問責資料電子平臺，這個“一站式”自評估資料線上管理系統，協助香港學校搜集和管理自評估資料；正如內地學者朱恬恬</a:t>
            </a:r>
            <a:r>
              <a:rPr lang="en-US" altLang="zh-TW" sz="3000" dirty="0" smtClean="0">
                <a:solidFill>
                  <a:schemeClr val="tx1"/>
                </a:solidFill>
              </a:rPr>
              <a:t>(</a:t>
            </a:r>
            <a:r>
              <a:rPr lang="en-US" altLang="zh-TW" sz="3000" dirty="0">
                <a:solidFill>
                  <a:schemeClr val="tx1"/>
                </a:solidFill>
              </a:rPr>
              <a:t>2011</a:t>
            </a:r>
            <a:r>
              <a:rPr lang="en-US" altLang="zh-TW" sz="3000" dirty="0" smtClean="0">
                <a:solidFill>
                  <a:schemeClr val="tx1"/>
                </a:solidFill>
              </a:rPr>
              <a:t>)</a:t>
            </a:r>
            <a:r>
              <a:rPr lang="zh-TW" altLang="en-US" sz="3000" dirty="0" smtClean="0">
                <a:solidFill>
                  <a:schemeClr val="tx1"/>
                </a:solidFill>
              </a:rPr>
              <a:t>指出“該平臺有助於學校通過簡單的程式，向香港教育局提交學校表現評估資料及持分者問卷調查資料等，以協助教育局製作學校表現評估參考資料”</a:t>
            </a:r>
            <a:r>
              <a:rPr lang="en-US" altLang="zh-TW" sz="3000" dirty="0" smtClean="0">
                <a:solidFill>
                  <a:schemeClr val="tx1"/>
                </a:solidFill>
              </a:rPr>
              <a:t>(</a:t>
            </a:r>
            <a:r>
              <a:rPr lang="zh-TW" altLang="en-US" sz="3000" dirty="0" smtClean="0">
                <a:solidFill>
                  <a:schemeClr val="tx1"/>
                </a:solidFill>
              </a:rPr>
              <a:t>頁</a:t>
            </a:r>
            <a:r>
              <a:rPr lang="en-US" altLang="zh-TW" sz="3000" dirty="0" smtClean="0">
                <a:solidFill>
                  <a:schemeClr val="tx1"/>
                </a:solidFill>
              </a:rPr>
              <a:t>46</a:t>
            </a:r>
            <a:r>
              <a:rPr lang="en-US" altLang="zh-TW" sz="3000" dirty="0">
                <a:solidFill>
                  <a:schemeClr val="tx1"/>
                </a:solidFill>
              </a:rPr>
              <a:t>)</a:t>
            </a:r>
            <a:r>
              <a:rPr lang="zh-TW" altLang="en-US" sz="3000" dirty="0" smtClean="0">
                <a:solidFill>
                  <a:schemeClr val="tx1"/>
                </a:solidFill>
              </a:rPr>
              <a:t>。</a:t>
            </a:r>
            <a:endParaRPr lang="en-US" altLang="zh-TW" sz="3000" dirty="0" smtClean="0">
              <a:solidFill>
                <a:schemeClr val="tx1"/>
              </a:solidFill>
            </a:endParaRPr>
          </a:p>
        </p:txBody>
      </p:sp>
    </p:spTree>
    <p:extLst>
      <p:ext uri="{BB962C8B-B14F-4D97-AF65-F5344CB8AC3E}">
        <p14:creationId xmlns:p14="http://schemas.microsoft.com/office/powerpoint/2010/main" val="4198809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484784"/>
            <a:ext cx="8595360" cy="4751424"/>
          </a:xfrm>
        </p:spPr>
        <p:txBody>
          <a:bodyPr>
            <a:normAutofit/>
          </a:bodyPr>
          <a:lstStyle/>
          <a:p>
            <a:r>
              <a:rPr lang="zh-TW" altLang="en-US" sz="3000" dirty="0" smtClean="0">
                <a:solidFill>
                  <a:schemeClr val="tx1"/>
                </a:solidFill>
              </a:rPr>
              <a:t>為了跟進香港這個學校質素評核的制度，教育局於</a:t>
            </a:r>
            <a:r>
              <a:rPr lang="en-US" altLang="zh-TW" sz="3000" dirty="0" smtClean="0">
                <a:solidFill>
                  <a:schemeClr val="tx1"/>
                </a:solidFill>
              </a:rPr>
              <a:t>2008/09</a:t>
            </a:r>
            <a:r>
              <a:rPr lang="zh-TW" altLang="en-US" sz="3000" dirty="0">
                <a:solidFill>
                  <a:schemeClr val="tx1"/>
                </a:solidFill>
              </a:rPr>
              <a:t>至</a:t>
            </a:r>
            <a:r>
              <a:rPr lang="en-US" altLang="zh-TW" sz="3000" dirty="0" smtClean="0">
                <a:solidFill>
                  <a:schemeClr val="tx1"/>
                </a:solidFill>
              </a:rPr>
              <a:t>2012/13</a:t>
            </a:r>
            <a:r>
              <a:rPr lang="zh-TW" altLang="en-US" sz="3000" dirty="0" smtClean="0">
                <a:solidFill>
                  <a:schemeClr val="tx1"/>
                </a:solidFill>
              </a:rPr>
              <a:t>學年進行了一個新的效能研究，在這報告中指出“最顯著的特點是學校主要持分者對學校發展與問責架構的優點、所帶來的貢獻和個中的挑戰，有相同的觀感；資料顯示，大部分學校對配合學校發展與問責架構進行的外評表示滿意，認同外評有清晰的目標、程式和範圍，安排公開及具透明度”</a:t>
            </a:r>
            <a:r>
              <a:rPr lang="en-US" altLang="zh-TW" sz="3000" dirty="0" smtClean="0">
                <a:solidFill>
                  <a:schemeClr val="tx1"/>
                </a:solidFill>
              </a:rPr>
              <a:t>(</a:t>
            </a:r>
            <a:r>
              <a:rPr lang="en-US" altLang="zh-TW" sz="3000" dirty="0">
                <a:solidFill>
                  <a:schemeClr val="tx1"/>
                </a:solidFill>
              </a:rPr>
              <a:t>MacBeath,2014)</a:t>
            </a:r>
            <a:r>
              <a:rPr lang="zh-TW" altLang="en-US" sz="3000" dirty="0">
                <a:solidFill>
                  <a:schemeClr val="tx1"/>
                </a:solidFill>
              </a:rPr>
              <a:t>。</a:t>
            </a:r>
          </a:p>
          <a:p>
            <a:endParaRPr lang="zh-TW" altLang="en-US" sz="3000" dirty="0">
              <a:solidFill>
                <a:schemeClr val="tx1"/>
              </a:solidFill>
            </a:endParaRPr>
          </a:p>
        </p:txBody>
      </p:sp>
    </p:spTree>
    <p:extLst>
      <p:ext uri="{BB962C8B-B14F-4D97-AF65-F5344CB8AC3E}">
        <p14:creationId xmlns:p14="http://schemas.microsoft.com/office/powerpoint/2010/main" val="3382701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476672"/>
            <a:ext cx="8690168" cy="6048672"/>
          </a:xfrm>
        </p:spPr>
        <p:txBody>
          <a:bodyPr>
            <a:noAutofit/>
          </a:bodyPr>
          <a:lstStyle/>
          <a:p>
            <a:pPr algn="just"/>
            <a:r>
              <a:rPr lang="zh-TW" altLang="en-US" sz="2800" dirty="0" smtClean="0">
                <a:solidFill>
                  <a:schemeClr val="tx1"/>
                </a:solidFill>
              </a:rPr>
              <a:t>經歷了十多年的學校質素評核發展，香港中小學校的管理與領導得到持續的進步。正如教統會</a:t>
            </a:r>
            <a:r>
              <a:rPr lang="en-US" altLang="zh-TW" sz="2800" dirty="0" smtClean="0">
                <a:solidFill>
                  <a:schemeClr val="tx1"/>
                </a:solidFill>
              </a:rPr>
              <a:t>(</a:t>
            </a:r>
            <a:r>
              <a:rPr lang="en-US" altLang="zh-TW" sz="2800" dirty="0">
                <a:solidFill>
                  <a:schemeClr val="tx1"/>
                </a:solidFill>
              </a:rPr>
              <a:t>1994</a:t>
            </a:r>
            <a:r>
              <a:rPr lang="en-US" altLang="zh-TW" sz="2800" dirty="0" smtClean="0">
                <a:solidFill>
                  <a:schemeClr val="tx1"/>
                </a:solidFill>
              </a:rPr>
              <a:t>)</a:t>
            </a:r>
            <a:r>
              <a:rPr lang="zh-TW" altLang="en-US" sz="2800" dirty="0" smtClean="0">
                <a:solidFill>
                  <a:schemeClr val="tx1"/>
                </a:solidFill>
              </a:rPr>
              <a:t>在上世紀的檔中明確提出</a:t>
            </a:r>
            <a:r>
              <a:rPr lang="en-US" altLang="zh-TW" sz="2800" dirty="0" smtClean="0">
                <a:solidFill>
                  <a:schemeClr val="tx1"/>
                </a:solidFill>
              </a:rPr>
              <a:t>︰“</a:t>
            </a:r>
            <a:r>
              <a:rPr lang="zh-TW" altLang="en-US" sz="2800" dirty="0" smtClean="0">
                <a:solidFill>
                  <a:schemeClr val="tx1"/>
                </a:solidFill>
              </a:rPr>
              <a:t>要成功地實行學校管理新措施所要求的改變，須由學校本身自發進行。” 香港學校質素評核的一個優點是這個政策和系統促進了學校同工對學校發展的關注。</a:t>
            </a:r>
            <a:endParaRPr lang="en-US" altLang="zh-TW" sz="2800" dirty="0" smtClean="0">
              <a:solidFill>
                <a:schemeClr val="tx1"/>
              </a:solidFill>
            </a:endParaRPr>
          </a:p>
          <a:p>
            <a:pPr algn="just"/>
            <a:r>
              <a:rPr lang="zh-TW" altLang="en-US" sz="2800" dirty="0" smtClean="0">
                <a:solidFill>
                  <a:schemeClr val="tx1"/>
                </a:solidFill>
              </a:rPr>
              <a:t>與此同時，這個學校質素評核制度亦得到大部份被評學校教師的認同和肯定，下表是</a:t>
            </a:r>
            <a:r>
              <a:rPr lang="en-US" altLang="zh-TW" sz="2800" dirty="0" smtClean="0">
                <a:solidFill>
                  <a:schemeClr val="tx1"/>
                </a:solidFill>
              </a:rPr>
              <a:t>105</a:t>
            </a:r>
            <a:r>
              <a:rPr lang="zh-TW" altLang="en-US" sz="2800" dirty="0" smtClean="0">
                <a:solidFill>
                  <a:schemeClr val="tx1"/>
                </a:solidFill>
              </a:rPr>
              <a:t>所於</a:t>
            </a:r>
            <a:r>
              <a:rPr lang="en-US" altLang="zh-TW" sz="2800" dirty="0" smtClean="0">
                <a:solidFill>
                  <a:schemeClr val="tx1"/>
                </a:solidFill>
              </a:rPr>
              <a:t>2012-2013</a:t>
            </a:r>
            <a:r>
              <a:rPr lang="zh-TW" altLang="en-US" sz="2800" dirty="0" smtClean="0">
                <a:solidFill>
                  <a:schemeClr val="tx1"/>
                </a:solidFill>
              </a:rPr>
              <a:t>學年接受校外評核後，</a:t>
            </a:r>
            <a:r>
              <a:rPr lang="en-US" altLang="zh-TW" sz="2800" dirty="0" smtClean="0">
                <a:solidFill>
                  <a:schemeClr val="tx1"/>
                </a:solidFill>
              </a:rPr>
              <a:t>4757</a:t>
            </a:r>
            <a:r>
              <a:rPr lang="zh-TW" altLang="en-US" sz="2800" dirty="0" smtClean="0">
                <a:solidFill>
                  <a:schemeClr val="tx1"/>
                </a:solidFill>
              </a:rPr>
              <a:t>交回問卷中小學教師對學校外評的回應，從中可見八成多同工同意校外評核的多個主要功能，包括：按校情聚焦檢視關注事項、準確評鑒本校自評機制的效能、準確指出本校的優點、準確指出本校有待改善的地方、有助本校制訂未來的目標和計畫、反思本校工作的成效等</a:t>
            </a:r>
            <a:endParaRPr lang="zh-TW" altLang="en-US" sz="2800" dirty="0">
              <a:solidFill>
                <a:schemeClr val="tx1"/>
              </a:solidFill>
            </a:endParaRPr>
          </a:p>
        </p:txBody>
      </p:sp>
    </p:spTree>
    <p:extLst>
      <p:ext uri="{BB962C8B-B14F-4D97-AF65-F5344CB8AC3E}">
        <p14:creationId xmlns:p14="http://schemas.microsoft.com/office/powerpoint/2010/main" val="1445305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645131175"/>
              </p:ext>
            </p:extLst>
          </p:nvPr>
        </p:nvGraphicFramePr>
        <p:xfrm>
          <a:off x="611560" y="1988840"/>
          <a:ext cx="8064895" cy="3974152"/>
        </p:xfrm>
        <a:graphic>
          <a:graphicData uri="http://schemas.openxmlformats.org/drawingml/2006/table">
            <a:tbl>
              <a:tblPr firstRow="1" firstCol="1" bandRow="1"/>
              <a:tblGrid>
                <a:gridCol w="3352745"/>
                <a:gridCol w="823718"/>
                <a:gridCol w="792088"/>
                <a:gridCol w="864096"/>
                <a:gridCol w="720080"/>
                <a:gridCol w="648072"/>
                <a:gridCol w="864096"/>
              </a:tblGrid>
              <a:tr h="360040">
                <a:tc>
                  <a:txBody>
                    <a:bodyPr/>
                    <a:lstStyle/>
                    <a:p>
                      <a:pPr algn="just">
                        <a:spcAft>
                          <a:spcPts val="600"/>
                        </a:spcAft>
                      </a:pPr>
                      <a:r>
                        <a:rPr lang="en-US" sz="1800" dirty="0">
                          <a:effectLst/>
                          <a:latin typeface="Times New Roman"/>
                        </a:rPr>
                        <a:t> </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600"/>
                        </a:spcAft>
                      </a:pPr>
                      <a:r>
                        <a:rPr lang="zh-TW" sz="1800" dirty="0" smtClean="0">
                          <a:effectLst/>
                          <a:latin typeface="Times New Roman"/>
                          <a:ea typeface="新細明體"/>
                        </a:rPr>
                        <a:t>回應百分比</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0040">
                <a:tc>
                  <a:txBody>
                    <a:bodyPr/>
                    <a:lstStyle/>
                    <a:p>
                      <a:pPr algn="just">
                        <a:spcAft>
                          <a:spcPts val="600"/>
                        </a:spcAft>
                      </a:pPr>
                      <a:r>
                        <a:rPr lang="en-US" sz="1800" dirty="0">
                          <a:effectLst/>
                          <a:latin typeface="Times New Roman"/>
                        </a:rPr>
                        <a:t> </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600"/>
                        </a:spcAft>
                      </a:pPr>
                      <a:r>
                        <a:rPr lang="zh-TW" sz="1800" dirty="0">
                          <a:effectLst/>
                          <a:latin typeface="Times New Roman"/>
                          <a:ea typeface="新細明體"/>
                        </a:rPr>
                        <a:t>非常同意</a:t>
                      </a:r>
                      <a:r>
                        <a:rPr lang="en-US" sz="1800" dirty="0">
                          <a:effectLst/>
                          <a:latin typeface="Times New Roman"/>
                        </a:rPr>
                        <a:t>     </a:t>
                      </a:r>
                      <a:r>
                        <a:rPr lang="zh-TW" sz="1800" dirty="0">
                          <a:effectLst/>
                          <a:latin typeface="Times New Roman"/>
                          <a:ea typeface="新細明體"/>
                        </a:rPr>
                        <a:t>→</a:t>
                      </a:r>
                      <a:r>
                        <a:rPr lang="en-US" sz="1800" dirty="0">
                          <a:effectLst/>
                          <a:latin typeface="Times New Roman"/>
                        </a:rPr>
                        <a:t>      </a:t>
                      </a:r>
                      <a:r>
                        <a:rPr lang="zh-TW" sz="1800" dirty="0" smtClean="0">
                          <a:effectLst/>
                          <a:latin typeface="Times New Roman"/>
                          <a:ea typeface="新細明體"/>
                        </a:rPr>
                        <a:t>極不同意</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spcAft>
                          <a:spcPts val="600"/>
                        </a:spcAft>
                      </a:pPr>
                      <a:r>
                        <a:rPr lang="zh-TW" sz="1800" dirty="0" smtClean="0">
                          <a:effectLst/>
                          <a:latin typeface="Times New Roman"/>
                          <a:ea typeface="新細明體"/>
                        </a:rPr>
                        <a:t>不適用</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776">
                <a:tc>
                  <a:txBody>
                    <a:bodyPr/>
                    <a:lstStyle/>
                    <a:p>
                      <a:pPr algn="just">
                        <a:spcAft>
                          <a:spcPts val="600"/>
                        </a:spcAft>
                      </a:pPr>
                      <a:r>
                        <a:rPr lang="zh-TW" sz="1800" dirty="0" smtClean="0">
                          <a:effectLst/>
                          <a:latin typeface="Times New Roman"/>
                          <a:ea typeface="新細明體"/>
                        </a:rPr>
                        <a:t>外評隊伍能按校情聚焦檢視本校的關注事項。</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11.6%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69.8%</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15.5%</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2.5%</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0.9%</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spcAft>
                          <a:spcPts val="600"/>
                        </a:spcAft>
                      </a:pPr>
                      <a:r>
                        <a:rPr lang="zh-TW" sz="1800" dirty="0" smtClean="0">
                          <a:effectLst/>
                          <a:latin typeface="Times New Roman"/>
                          <a:ea typeface="新細明體"/>
                        </a:rPr>
                        <a:t>是次校外評核能準確評鑒本校自評機制的效能。</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9.8%</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66.5%</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20.1%</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2.9%</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spcAft>
                          <a:spcPts val="600"/>
                        </a:spcAft>
                      </a:pPr>
                      <a:r>
                        <a:rPr lang="zh-TW" sz="1800" dirty="0" smtClean="0">
                          <a:effectLst/>
                          <a:latin typeface="Times New Roman"/>
                          <a:ea typeface="新細明體"/>
                        </a:rPr>
                        <a:t>是次校外評核能準確指出本校的優點。</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14.7%</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68.3%</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14.3%</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2.2%</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0.5%</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spcAft>
                          <a:spcPts val="600"/>
                        </a:spcAft>
                      </a:pPr>
                      <a:r>
                        <a:rPr lang="zh-TW" sz="1800" dirty="0" smtClean="0">
                          <a:effectLst/>
                          <a:latin typeface="Times New Roman"/>
                          <a:ea typeface="新細明體"/>
                        </a:rPr>
                        <a:t>是次校外評核能準確指出本校有待改善的地方。</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11.5%</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66.4%</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18.1%</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3.3%</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0.7%</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spcAft>
                          <a:spcPts val="600"/>
                        </a:spcAft>
                      </a:pPr>
                      <a:r>
                        <a:rPr lang="zh-TW" sz="1800" dirty="0" smtClean="0">
                          <a:effectLst/>
                          <a:latin typeface="Times New Roman"/>
                          <a:ea typeface="新細明體"/>
                        </a:rPr>
                        <a:t>是次校外評核有助本校制訂未來的目標和計畫。</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12.8%</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66.8%</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17.7%</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2.3%</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0.4%</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0.6%</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600"/>
                        </a:spcAft>
                      </a:pPr>
                      <a:r>
                        <a:rPr lang="zh-TW" sz="1800" dirty="0" smtClean="0">
                          <a:effectLst/>
                          <a:latin typeface="Times New Roman"/>
                          <a:ea typeface="新細明體"/>
                        </a:rPr>
                        <a:t>外評有助我反思本校工作的成效。</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12.1%</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68.4%</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15.8%</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3.0%</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0.7%</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800" dirty="0">
                          <a:effectLst/>
                          <a:latin typeface="Times New Roman"/>
                        </a:rPr>
                        <a:t>0.7%</a:t>
                      </a:r>
                      <a:endParaRPr lang="zh-TW" sz="18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47664" y="1525435"/>
            <a:ext cx="63367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6388"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306388" algn="l" defTabSz="914400" rtl="0" eaLnBrk="1" fontAlgn="base" latinLnBrk="0" hangingPunct="1">
              <a:lnSpc>
                <a:spcPct val="100000"/>
              </a:lnSpc>
              <a:spcBef>
                <a:spcPct val="0"/>
              </a:spcBef>
              <a:spcAft>
                <a:spcPct val="0"/>
              </a:spcAft>
              <a:buClrTx/>
              <a:buSzTx/>
              <a:buFontTx/>
              <a:buNone/>
              <a:tabLst/>
            </a:pPr>
            <a:r>
              <a:rPr kumimoji="1" lang="zh-TW"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表</a:t>
            </a:r>
            <a:r>
              <a:rPr kumimoji="1" lang="zh-TW" altLang="en-US"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t>
            </a:r>
            <a:r>
              <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2012-2013</a:t>
            </a:r>
            <a:r>
              <a:rPr kumimoji="1" lang="zh-TW" altLang="en-US"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學年校外評核後學校問卷分析報告</a:t>
            </a:r>
            <a:endParaRPr kumimoji="1" lang="zh-TW" altLang="en-US" sz="2200" b="0" i="0" u="none" strike="noStrike" cap="none" normalizeH="0" baseline="0" dirty="0" smtClean="0">
              <a:ln>
                <a:noFill/>
              </a:ln>
              <a:solidFill>
                <a:schemeClr val="tx2"/>
              </a:solidFill>
              <a:effectLst/>
              <a:ea typeface="新細明體" pitchFamily="18" charset="-120"/>
            </a:endParaRPr>
          </a:p>
        </p:txBody>
      </p:sp>
      <p:sp>
        <p:nvSpPr>
          <p:cNvPr id="6" name="Rectangle 5"/>
          <p:cNvSpPr/>
          <p:nvPr/>
        </p:nvSpPr>
        <p:spPr>
          <a:xfrm>
            <a:off x="683568" y="5974378"/>
            <a:ext cx="5040560" cy="276999"/>
          </a:xfrm>
          <a:prstGeom prst="rect">
            <a:avLst/>
          </a:prstGeom>
        </p:spPr>
        <p:txBody>
          <a:bodyPr wrap="square">
            <a:spAutoFit/>
          </a:bodyPr>
          <a:lstStyle/>
          <a:p>
            <a:pPr lvl="0" indent="306388" eaLnBrk="0" fontAlgn="base" hangingPunct="0">
              <a:spcBef>
                <a:spcPct val="0"/>
              </a:spcBef>
              <a:spcAft>
                <a:spcPct val="0"/>
              </a:spcAft>
            </a:pPr>
            <a:r>
              <a:rPr kumimoji="1" lang="en-US" altLang="zh-TW" sz="1200" dirty="0" smtClean="0">
                <a:solidFill>
                  <a:prstClr val="black"/>
                </a:solidFill>
                <a:latin typeface="Times New Roman" pitchFamily="18" charset="0"/>
                <a:ea typeface="新細明體" pitchFamily="18" charset="-120"/>
                <a:cs typeface="Times New Roman" pitchFamily="18" charset="0"/>
              </a:rPr>
              <a:t>(</a:t>
            </a:r>
            <a:r>
              <a:rPr kumimoji="1" lang="zh-TW" altLang="en-US" sz="1200" dirty="0" smtClean="0">
                <a:solidFill>
                  <a:prstClr val="black"/>
                </a:solidFill>
                <a:latin typeface="Times New Roman" pitchFamily="18" charset="0"/>
                <a:ea typeface="新細明體" pitchFamily="18" charset="-120"/>
                <a:cs typeface="Times New Roman" pitchFamily="18" charset="0"/>
              </a:rPr>
              <a:t>教育局質素保證及校本支持分部：</a:t>
            </a:r>
            <a:r>
              <a:rPr kumimoji="1" lang="en-US" altLang="zh-TW" sz="1200" dirty="0" smtClean="0">
                <a:solidFill>
                  <a:prstClr val="black"/>
                </a:solidFill>
                <a:latin typeface="Times New Roman" pitchFamily="18" charset="0"/>
                <a:ea typeface="新細明體" pitchFamily="18" charset="-120"/>
                <a:cs typeface="Times New Roman" pitchFamily="18" charset="0"/>
              </a:rPr>
              <a:t>《</a:t>
            </a:r>
            <a:r>
              <a:rPr kumimoji="1" lang="zh-TW" altLang="en-US" sz="1200" dirty="0" smtClean="0">
                <a:solidFill>
                  <a:prstClr val="black"/>
                </a:solidFill>
                <a:latin typeface="Times New Roman" pitchFamily="18" charset="0"/>
                <a:ea typeface="新細明體" pitchFamily="18" charset="-120"/>
                <a:cs typeface="Times New Roman" pitchFamily="18" charset="0"/>
              </a:rPr>
              <a:t>視學周年報告</a:t>
            </a:r>
            <a:r>
              <a:rPr kumimoji="1" lang="en-US" altLang="zh-TW" sz="1200" dirty="0" smtClean="0">
                <a:solidFill>
                  <a:prstClr val="black"/>
                </a:solidFill>
                <a:latin typeface="Times New Roman" pitchFamily="18" charset="0"/>
                <a:ea typeface="新細明體" pitchFamily="18" charset="-120"/>
                <a:cs typeface="Times New Roman" pitchFamily="18" charset="0"/>
              </a:rPr>
              <a:t>2012/13</a:t>
            </a:r>
            <a:r>
              <a:rPr kumimoji="1" lang="en-US" altLang="zh-TW" sz="1200" dirty="0">
                <a:solidFill>
                  <a:prstClr val="black"/>
                </a:solidFill>
                <a:latin typeface="Times New Roman" pitchFamily="18" charset="0"/>
                <a:ea typeface="新細明體" pitchFamily="18" charset="-120"/>
                <a:cs typeface="Times New Roman" pitchFamily="18" charset="0"/>
              </a:rPr>
              <a:t>》)</a:t>
            </a:r>
            <a:endParaRPr kumimoji="1" lang="en-US" altLang="zh-TW" dirty="0">
              <a:solidFill>
                <a:prstClr val="black"/>
              </a:solidFill>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35067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smtClean="0"/>
              <a:t>外評核實自評的經驗</a:t>
            </a:r>
            <a:endParaRPr lang="zh-TW" altLang="en-US" sz="4000" b="1" dirty="0"/>
          </a:p>
        </p:txBody>
      </p:sp>
      <p:sp>
        <p:nvSpPr>
          <p:cNvPr id="3" name="Content Placeholder 2"/>
          <p:cNvSpPr>
            <a:spLocks noGrp="1"/>
          </p:cNvSpPr>
          <p:nvPr>
            <p:ph sz="quarter" idx="13"/>
          </p:nvPr>
        </p:nvSpPr>
        <p:spPr>
          <a:xfrm>
            <a:off x="274320" y="1484784"/>
            <a:ext cx="8595360" cy="4751424"/>
          </a:xfrm>
        </p:spPr>
        <p:txBody>
          <a:bodyPr>
            <a:noAutofit/>
          </a:bodyPr>
          <a:lstStyle/>
          <a:p>
            <a:r>
              <a:rPr lang="zh-TW" altLang="en-US" sz="3000" dirty="0" smtClean="0">
                <a:solidFill>
                  <a:schemeClr val="tx1"/>
                </a:solidFill>
              </a:rPr>
              <a:t>上世紀香港的質素保證視學是一個較全面的學校評核過程，除檢視學校在不同範疇內有否做到質素保證的工作外，也會就各校內科組的管理和教學作出評核。在質素保證視學組的</a:t>
            </a:r>
            <a:r>
              <a:rPr lang="en-US" altLang="zh-TW" sz="3000" dirty="0" smtClean="0">
                <a:solidFill>
                  <a:schemeClr val="tx1"/>
                </a:solidFill>
              </a:rPr>
              <a:t>2000</a:t>
            </a:r>
            <a:r>
              <a:rPr lang="zh-TW" altLang="en-US" sz="3000" dirty="0" smtClean="0">
                <a:solidFill>
                  <a:schemeClr val="tx1"/>
                </a:solidFill>
              </a:rPr>
              <a:t>周年報告提出當時被評學校，在管理及組織範疇內的資源調配方面的表現較佳，而自我評估則是學校最弱的一環。</a:t>
            </a:r>
            <a:endParaRPr lang="zh-TW" altLang="en-US" sz="3000" dirty="0">
              <a:solidFill>
                <a:schemeClr val="tx1"/>
              </a:solidFill>
            </a:endParaRPr>
          </a:p>
        </p:txBody>
      </p:sp>
    </p:spTree>
    <p:extLst>
      <p:ext uri="{BB962C8B-B14F-4D97-AF65-F5344CB8AC3E}">
        <p14:creationId xmlns:p14="http://schemas.microsoft.com/office/powerpoint/2010/main" val="1811674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smtClean="0"/>
              <a:t>結語</a:t>
            </a:r>
            <a:endParaRPr lang="zh-TW" altLang="en-US" sz="4000" b="1" dirty="0"/>
          </a:p>
        </p:txBody>
      </p:sp>
      <p:sp>
        <p:nvSpPr>
          <p:cNvPr id="3" name="Content Placeholder 2"/>
          <p:cNvSpPr>
            <a:spLocks noGrp="1"/>
          </p:cNvSpPr>
          <p:nvPr>
            <p:ph sz="quarter" idx="13"/>
          </p:nvPr>
        </p:nvSpPr>
        <p:spPr>
          <a:xfrm>
            <a:off x="274320" y="1298448"/>
            <a:ext cx="8595360" cy="5226896"/>
          </a:xfrm>
        </p:spPr>
        <p:txBody>
          <a:bodyPr>
            <a:noAutofit/>
          </a:bodyPr>
          <a:lstStyle/>
          <a:p>
            <a:pPr algn="just"/>
            <a:r>
              <a:rPr lang="zh-TW" altLang="en-US" sz="3000" dirty="0" smtClean="0">
                <a:solidFill>
                  <a:schemeClr val="tx1"/>
                </a:solidFill>
              </a:rPr>
              <a:t>撰寫這篇分享文章的目的是讓與內地同工認識香港學校質素評核制度的發展，望內地同工從中瞭解到香港學校品質評核的指標和相關工具。香港學校品質評核不僅重視評估和審核學校教育的質素結果，同時亦重視評核學校活動的過程，有內地學者趙麗娟</a:t>
            </a:r>
            <a:r>
              <a:rPr lang="en-US" altLang="zh-TW" sz="3000" dirty="0" smtClean="0">
                <a:solidFill>
                  <a:schemeClr val="tx1"/>
                </a:solidFill>
              </a:rPr>
              <a:t>(</a:t>
            </a:r>
            <a:r>
              <a:rPr lang="en-US" altLang="zh-TW" sz="3000" dirty="0">
                <a:solidFill>
                  <a:schemeClr val="tx1"/>
                </a:solidFill>
              </a:rPr>
              <a:t>2013</a:t>
            </a:r>
            <a:r>
              <a:rPr lang="en-US" altLang="zh-TW" sz="3000" dirty="0" smtClean="0">
                <a:solidFill>
                  <a:schemeClr val="tx1"/>
                </a:solidFill>
              </a:rPr>
              <a:t>)</a:t>
            </a:r>
            <a:r>
              <a:rPr lang="zh-TW" altLang="en-US" sz="3000" dirty="0" smtClean="0">
                <a:solidFill>
                  <a:schemeClr val="tx1"/>
                </a:solidFill>
              </a:rPr>
              <a:t>認為這系統“形成機制以及對整個品質系統的審核和改進，將提高學校教育品質的著眼點從質素評價轉向品質的過程管理，力求通過對學校‘教育輸人一教育過程一教育輸出’這一全過程的品質檢視來保障教育品質，體現了系統、全面的品質管制理念“</a:t>
            </a:r>
            <a:r>
              <a:rPr lang="en-US" altLang="zh-TW" sz="3000" dirty="0" smtClean="0">
                <a:solidFill>
                  <a:schemeClr val="tx1"/>
                </a:solidFill>
              </a:rPr>
              <a:t>(</a:t>
            </a:r>
            <a:r>
              <a:rPr lang="zh-TW" altLang="en-US" sz="3000" dirty="0" smtClean="0">
                <a:solidFill>
                  <a:schemeClr val="tx1"/>
                </a:solidFill>
              </a:rPr>
              <a:t>頁</a:t>
            </a:r>
            <a:r>
              <a:rPr lang="en-US" altLang="zh-TW" sz="3000" dirty="0" smtClean="0">
                <a:solidFill>
                  <a:schemeClr val="tx1"/>
                </a:solidFill>
              </a:rPr>
              <a:t>26</a:t>
            </a:r>
            <a:r>
              <a:rPr lang="en-US" altLang="zh-TW" sz="3000" dirty="0">
                <a:solidFill>
                  <a:schemeClr val="tx1"/>
                </a:solidFill>
              </a:rPr>
              <a:t>)</a:t>
            </a:r>
            <a:r>
              <a:rPr lang="zh-TW" altLang="en-US" sz="3000" dirty="0" smtClean="0">
                <a:solidFill>
                  <a:schemeClr val="tx1"/>
                </a:solidFill>
              </a:rPr>
              <a:t>。</a:t>
            </a:r>
            <a:endParaRPr lang="en-US" altLang="zh-TW" sz="3000" dirty="0" smtClean="0">
              <a:solidFill>
                <a:schemeClr val="tx1"/>
              </a:solidFill>
            </a:endParaRPr>
          </a:p>
        </p:txBody>
      </p:sp>
    </p:spTree>
    <p:extLst>
      <p:ext uri="{BB962C8B-B14F-4D97-AF65-F5344CB8AC3E}">
        <p14:creationId xmlns:p14="http://schemas.microsoft.com/office/powerpoint/2010/main" val="738088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323528" y="1484784"/>
            <a:ext cx="8595360" cy="5111464"/>
          </a:xfrm>
        </p:spPr>
        <p:txBody>
          <a:bodyPr>
            <a:noAutofit/>
          </a:bodyPr>
          <a:lstStyle/>
          <a:p>
            <a:r>
              <a:rPr lang="zh-TW" altLang="en-US" sz="3000" dirty="0" smtClean="0">
                <a:solidFill>
                  <a:schemeClr val="tx1"/>
                </a:solidFill>
              </a:rPr>
              <a:t>這套評核學校制度比上世紀的分科視學較為完整和有效，香港根據自身教育發展的特點，採取了一種以自我評估為主、輔以外部評估的學校質素評核制度。</a:t>
            </a:r>
          </a:p>
          <a:p>
            <a:r>
              <a:rPr lang="zh-TW" altLang="en-US" sz="3000" dirty="0" smtClean="0">
                <a:solidFill>
                  <a:schemeClr val="tx1"/>
                </a:solidFill>
              </a:rPr>
              <a:t>有內地學者指出“相對於外部問責主體的不確定性和缺乏既定目標來看，內部問責制度的針對性較強，目標較明確，受外部干擾較小”</a:t>
            </a:r>
            <a:r>
              <a:rPr lang="en-US" altLang="zh-TW" sz="3000" dirty="0" smtClean="0">
                <a:solidFill>
                  <a:schemeClr val="tx1"/>
                </a:solidFill>
              </a:rPr>
              <a:t>(</a:t>
            </a:r>
            <a:r>
              <a:rPr lang="zh-TW" altLang="en-US" sz="3000" dirty="0" smtClean="0">
                <a:solidFill>
                  <a:schemeClr val="tx1"/>
                </a:solidFill>
              </a:rPr>
              <a:t>鄭宏宇、司林波、彭建交，</a:t>
            </a:r>
            <a:r>
              <a:rPr lang="en-US" altLang="zh-TW" sz="3000" dirty="0" smtClean="0">
                <a:solidFill>
                  <a:schemeClr val="tx1"/>
                </a:solidFill>
              </a:rPr>
              <a:t>2010</a:t>
            </a:r>
            <a:r>
              <a:rPr lang="zh-TW" altLang="en-US" sz="3000" dirty="0" smtClean="0">
                <a:solidFill>
                  <a:schemeClr val="tx1"/>
                </a:solidFill>
              </a:rPr>
              <a:t>，頁</a:t>
            </a:r>
            <a:r>
              <a:rPr lang="en-US" altLang="zh-TW" sz="3000" dirty="0" smtClean="0">
                <a:solidFill>
                  <a:schemeClr val="tx1"/>
                </a:solidFill>
              </a:rPr>
              <a:t>104)</a:t>
            </a:r>
            <a:r>
              <a:rPr lang="zh-TW" altLang="en-US" sz="3000" dirty="0" smtClean="0">
                <a:solidFill>
                  <a:schemeClr val="tx1"/>
                </a:solidFill>
              </a:rPr>
              <a:t>；這個系統的學校評核制度有利學校自主辦學的氛圍和承擔自我完善的責任。</a:t>
            </a:r>
            <a:endParaRPr lang="en-US" altLang="zh-TW" sz="3000" dirty="0" smtClean="0">
              <a:solidFill>
                <a:schemeClr val="tx1"/>
              </a:solidFill>
            </a:endParaRPr>
          </a:p>
        </p:txBody>
      </p:sp>
    </p:spTree>
    <p:extLst>
      <p:ext uri="{BB962C8B-B14F-4D97-AF65-F5344CB8AC3E}">
        <p14:creationId xmlns:p14="http://schemas.microsoft.com/office/powerpoint/2010/main" val="4166426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323528" y="548680"/>
            <a:ext cx="8595360" cy="5687528"/>
          </a:xfrm>
        </p:spPr>
        <p:txBody>
          <a:bodyPr>
            <a:noAutofit/>
          </a:bodyPr>
          <a:lstStyle/>
          <a:p>
            <a:r>
              <a:rPr lang="zh-TW" altLang="en-US" sz="3000" dirty="0" smtClean="0">
                <a:solidFill>
                  <a:schemeClr val="tx1"/>
                </a:solidFill>
              </a:rPr>
              <a:t>國際學者</a:t>
            </a:r>
            <a:r>
              <a:rPr lang="en-US" altLang="zh-TW" sz="3000" dirty="0" smtClean="0">
                <a:solidFill>
                  <a:schemeClr val="tx1"/>
                </a:solidFill>
              </a:rPr>
              <a:t>Rogers(2007)</a:t>
            </a:r>
            <a:r>
              <a:rPr lang="zh-TW" altLang="en-US" sz="3000" dirty="0" smtClean="0">
                <a:solidFill>
                  <a:schemeClr val="tx1"/>
                </a:solidFill>
              </a:rPr>
              <a:t>指出“學校改革的大環境中，有一個取向認為關鍵在教師；教師的知識和教師關係才是學校改善的心臟”</a:t>
            </a:r>
            <a:r>
              <a:rPr lang="en-US" altLang="zh-TW" sz="3000" dirty="0" smtClean="0">
                <a:solidFill>
                  <a:schemeClr val="tx1"/>
                </a:solidFill>
              </a:rPr>
              <a:t>(</a:t>
            </a:r>
            <a:r>
              <a:rPr lang="zh-TW" altLang="en-US" sz="3000" dirty="0" smtClean="0">
                <a:solidFill>
                  <a:schemeClr val="tx1"/>
                </a:solidFill>
              </a:rPr>
              <a:t>頁</a:t>
            </a:r>
            <a:r>
              <a:rPr lang="en-US" altLang="zh-TW" sz="3000" dirty="0" smtClean="0">
                <a:solidFill>
                  <a:schemeClr val="tx1"/>
                </a:solidFill>
              </a:rPr>
              <a:t>200)</a:t>
            </a:r>
            <a:r>
              <a:rPr lang="zh-TW" altLang="en-US" sz="3000" dirty="0" smtClean="0">
                <a:solidFill>
                  <a:schemeClr val="tx1"/>
                </a:solidFill>
              </a:rPr>
              <a:t>。香港學校質素評核的一個成功之處，是促進了香港學校教師的專業發展，讓前線教師掌握質素保證視學的評核框架和要求，並以證據為本方式去開展自評學校質素的工作。</a:t>
            </a:r>
          </a:p>
          <a:p>
            <a:r>
              <a:rPr lang="zh-TW" altLang="en-US" sz="3000" dirty="0" smtClean="0">
                <a:solidFill>
                  <a:schemeClr val="tx1"/>
                </a:solidFill>
              </a:rPr>
              <a:t>正如教育局質素保證分部</a:t>
            </a:r>
            <a:r>
              <a:rPr lang="en-US" altLang="zh-TW" sz="3000" dirty="0" smtClean="0">
                <a:solidFill>
                  <a:schemeClr val="tx1"/>
                </a:solidFill>
              </a:rPr>
              <a:t>(</a:t>
            </a:r>
            <a:r>
              <a:rPr lang="en-US" altLang="zh-TW" sz="3000" dirty="0">
                <a:solidFill>
                  <a:schemeClr val="tx1"/>
                </a:solidFill>
              </a:rPr>
              <a:t>2011)</a:t>
            </a:r>
            <a:r>
              <a:rPr lang="zh-TW" altLang="en-US" sz="3000" dirty="0">
                <a:solidFill>
                  <a:schemeClr val="tx1"/>
                </a:solidFill>
              </a:rPr>
              <a:t>在</a:t>
            </a:r>
            <a:r>
              <a:rPr lang="en-US" altLang="zh-TW" sz="3000" dirty="0" smtClean="0">
                <a:solidFill>
                  <a:schemeClr val="tx1"/>
                </a:solidFill>
              </a:rPr>
              <a:t>《</a:t>
            </a:r>
            <a:r>
              <a:rPr lang="zh-TW" altLang="en-US" sz="3000" dirty="0" smtClean="0">
                <a:solidFill>
                  <a:schemeClr val="tx1"/>
                </a:solidFill>
              </a:rPr>
              <a:t>視學周年報告</a:t>
            </a:r>
            <a:r>
              <a:rPr lang="en-US" altLang="zh-TW" sz="3000" dirty="0" smtClean="0">
                <a:solidFill>
                  <a:schemeClr val="tx1"/>
                </a:solidFill>
              </a:rPr>
              <a:t>2009/10》</a:t>
            </a:r>
            <a:r>
              <a:rPr lang="zh-TW" altLang="en-US" sz="3000" dirty="0" smtClean="0">
                <a:solidFill>
                  <a:schemeClr val="tx1"/>
                </a:solidFill>
              </a:rPr>
              <a:t>曾指出：“大部份學校採用集體議事方式，能夠安排會議讓教師及專責人員等檢討校情，商議關注事項及措施；學校增加透明度，讓各層級教師有足夠的機會參與學校的決策”</a:t>
            </a:r>
            <a:r>
              <a:rPr lang="en-US" altLang="zh-TW" sz="3000" dirty="0" smtClean="0">
                <a:solidFill>
                  <a:schemeClr val="tx1"/>
                </a:solidFill>
              </a:rPr>
              <a:t>(</a:t>
            </a:r>
            <a:r>
              <a:rPr lang="zh-TW" altLang="en-US" sz="3000" dirty="0" smtClean="0">
                <a:solidFill>
                  <a:schemeClr val="tx1"/>
                </a:solidFill>
              </a:rPr>
              <a:t>頁</a:t>
            </a:r>
            <a:r>
              <a:rPr lang="en-US" altLang="zh-TW" sz="3000" dirty="0" smtClean="0">
                <a:solidFill>
                  <a:schemeClr val="tx1"/>
                </a:solidFill>
              </a:rPr>
              <a:t>4</a:t>
            </a:r>
            <a:r>
              <a:rPr lang="en-US" altLang="zh-TW" sz="3000" dirty="0">
                <a:solidFill>
                  <a:schemeClr val="tx1"/>
                </a:solidFill>
              </a:rPr>
              <a:t>) </a:t>
            </a:r>
            <a:r>
              <a:rPr lang="zh-TW" altLang="en-US" sz="3000" dirty="0">
                <a:solidFill>
                  <a:schemeClr val="tx1"/>
                </a:solidFill>
              </a:rPr>
              <a:t>。</a:t>
            </a:r>
          </a:p>
        </p:txBody>
      </p:sp>
    </p:spTree>
    <p:extLst>
      <p:ext uri="{BB962C8B-B14F-4D97-AF65-F5344CB8AC3E}">
        <p14:creationId xmlns:p14="http://schemas.microsoft.com/office/powerpoint/2010/main" val="3060455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484784"/>
            <a:ext cx="8595360" cy="4751424"/>
          </a:xfrm>
        </p:spPr>
        <p:txBody>
          <a:bodyPr>
            <a:normAutofit/>
          </a:bodyPr>
          <a:lstStyle/>
          <a:p>
            <a:pPr algn="just"/>
            <a:r>
              <a:rPr lang="zh-TW" altLang="en-US" sz="3000" dirty="0" smtClean="0">
                <a:solidFill>
                  <a:schemeClr val="tx1"/>
                </a:solidFill>
              </a:rPr>
              <a:t>在參與自評學校質素的過程中，香港教師增強了對學校的歸屬感，亦促進校內教師團隊協作精神的發揮，</a:t>
            </a:r>
            <a:r>
              <a:rPr lang="en-US" altLang="zh-TW" sz="3000" dirty="0" smtClean="0">
                <a:solidFill>
                  <a:schemeClr val="tx1"/>
                </a:solidFill>
              </a:rPr>
              <a:t>Fischer </a:t>
            </a:r>
            <a:r>
              <a:rPr lang="en-US" altLang="zh-TW" sz="3000" dirty="0">
                <a:solidFill>
                  <a:schemeClr val="tx1"/>
                </a:solidFill>
              </a:rPr>
              <a:t>&amp; Hamer(2010</a:t>
            </a:r>
            <a:r>
              <a:rPr lang="en-US" altLang="zh-TW" sz="3000" dirty="0" smtClean="0">
                <a:solidFill>
                  <a:schemeClr val="tx1"/>
                </a:solidFill>
              </a:rPr>
              <a:t>)</a:t>
            </a:r>
            <a:r>
              <a:rPr lang="zh-TW" altLang="en-US" sz="3000" dirty="0" smtClean="0">
                <a:solidFill>
                  <a:schemeClr val="tx1"/>
                </a:solidFill>
              </a:rPr>
              <a:t>在總結學校改革計畫時認為“當教師和行政人員能以一個成熟的合作者參與訂定自己專業發展計畫時，學校便有教育質素、持續重整和改革努力的產生”</a:t>
            </a:r>
            <a:r>
              <a:rPr lang="en-US" altLang="zh-TW" sz="3000" dirty="0" smtClean="0">
                <a:solidFill>
                  <a:schemeClr val="tx1"/>
                </a:solidFill>
              </a:rPr>
              <a:t>(</a:t>
            </a:r>
            <a:r>
              <a:rPr lang="zh-TW" altLang="en-US" sz="3000" dirty="0" smtClean="0">
                <a:solidFill>
                  <a:schemeClr val="tx1"/>
                </a:solidFill>
              </a:rPr>
              <a:t>頁</a:t>
            </a:r>
            <a:r>
              <a:rPr lang="en-US" altLang="zh-TW" sz="3000" dirty="0" smtClean="0">
                <a:solidFill>
                  <a:schemeClr val="tx1"/>
                </a:solidFill>
              </a:rPr>
              <a:t>16)</a:t>
            </a:r>
            <a:r>
              <a:rPr lang="zh-TW" altLang="en-US" sz="3000" dirty="0" smtClean="0">
                <a:solidFill>
                  <a:schemeClr val="tx1"/>
                </a:solidFill>
              </a:rPr>
              <a:t>。一個完善的學校質素評核制度不一定可令學校發展，只有誘發學校同工專業自主和追求卓越的精神，學校改善才有真正的保證！</a:t>
            </a:r>
            <a:endParaRPr lang="zh-TW" altLang="en-US" sz="3000" dirty="0">
              <a:solidFill>
                <a:schemeClr val="tx1"/>
              </a:solidFill>
            </a:endParaRPr>
          </a:p>
        </p:txBody>
      </p:sp>
    </p:spTree>
    <p:extLst>
      <p:ext uri="{BB962C8B-B14F-4D97-AF65-F5344CB8AC3E}">
        <p14:creationId xmlns:p14="http://schemas.microsoft.com/office/powerpoint/2010/main" val="2572388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normAutofit/>
          </a:bodyPr>
          <a:lstStyle/>
          <a:p>
            <a:pPr marL="0" indent="0" algn="ctr">
              <a:buNone/>
            </a:pPr>
            <a:endParaRPr lang="en-US" altLang="zh-TW" sz="6000" dirty="0" smtClean="0"/>
          </a:p>
          <a:p>
            <a:pPr marL="0" indent="0" algn="ctr">
              <a:buNone/>
            </a:pPr>
            <a:r>
              <a:rPr lang="zh-TW" altLang="en-US" sz="6000" dirty="0" smtClean="0"/>
              <a:t>謝謝聆聽</a:t>
            </a:r>
            <a:endParaRPr lang="en-US" altLang="zh-TW" sz="6000" dirty="0" smtClean="0"/>
          </a:p>
          <a:p>
            <a:pPr marL="0" indent="0" algn="ctr">
              <a:buNone/>
            </a:pPr>
            <a:r>
              <a:rPr lang="zh-TW" altLang="en-US" sz="6000" dirty="0" smtClean="0"/>
              <a:t>歡迎提問</a:t>
            </a:r>
            <a:endParaRPr lang="zh-TW" altLang="en-US" sz="6000" dirty="0"/>
          </a:p>
        </p:txBody>
      </p:sp>
    </p:spTree>
    <p:extLst>
      <p:ext uri="{BB962C8B-B14F-4D97-AF65-F5344CB8AC3E}">
        <p14:creationId xmlns:p14="http://schemas.microsoft.com/office/powerpoint/2010/main" val="3465994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52128"/>
          </a:xfrm>
        </p:spPr>
        <p:txBody>
          <a:bodyPr>
            <a:normAutofit/>
          </a:bodyPr>
          <a:lstStyle/>
          <a:p>
            <a:r>
              <a:rPr lang="zh-TW" altLang="en-US" sz="4000" b="1" dirty="0" smtClean="0"/>
              <a:t>參考書目</a:t>
            </a:r>
            <a:endParaRPr lang="zh-TW" altLang="en-US" sz="4000" b="1" dirty="0"/>
          </a:p>
        </p:txBody>
      </p:sp>
      <p:sp>
        <p:nvSpPr>
          <p:cNvPr id="3" name="Content Placeholder 2"/>
          <p:cNvSpPr>
            <a:spLocks noGrp="1"/>
          </p:cNvSpPr>
          <p:nvPr>
            <p:ph sz="quarter" idx="13"/>
          </p:nvPr>
        </p:nvSpPr>
        <p:spPr>
          <a:xfrm>
            <a:off x="274320" y="1052736"/>
            <a:ext cx="8595360" cy="5544616"/>
          </a:xfrm>
        </p:spPr>
        <p:txBody>
          <a:bodyPr>
            <a:noAutofit/>
          </a:bodyPr>
          <a:lstStyle/>
          <a:p>
            <a:pPr>
              <a:spcBef>
                <a:spcPts val="300"/>
              </a:spcBef>
            </a:pPr>
            <a:r>
              <a:rPr lang="zh-TW" altLang="en-US" sz="2000" dirty="0" smtClean="0">
                <a:solidFill>
                  <a:schemeClr val="tx1"/>
                </a:solidFill>
              </a:rPr>
              <a:t>甘豔梅</a:t>
            </a:r>
            <a:r>
              <a:rPr lang="en-US" altLang="zh-TW" sz="2000" dirty="0" smtClean="0">
                <a:solidFill>
                  <a:schemeClr val="tx1"/>
                </a:solidFill>
              </a:rPr>
              <a:t>(</a:t>
            </a:r>
            <a:r>
              <a:rPr lang="en-US" altLang="zh-TW" sz="2000" dirty="0">
                <a:solidFill>
                  <a:schemeClr val="tx1"/>
                </a:solidFill>
              </a:rPr>
              <a:t>2005</a:t>
            </a:r>
            <a:r>
              <a:rPr lang="en-US" altLang="zh-TW" sz="2000" dirty="0" smtClean="0">
                <a:solidFill>
                  <a:schemeClr val="tx1"/>
                </a:solidFill>
              </a:rPr>
              <a:t>)</a:t>
            </a:r>
            <a:r>
              <a:rPr lang="zh-TW" altLang="en-US" sz="2000" dirty="0" smtClean="0">
                <a:solidFill>
                  <a:schemeClr val="tx1"/>
                </a:solidFill>
              </a:rPr>
              <a:t>：從創造條件到效果評估：改革實踐的全盤考慮，輯錄自李榮安、麥肖玲、黃柄文主編</a:t>
            </a:r>
            <a:r>
              <a:rPr lang="en-US" altLang="zh-TW" sz="2000" dirty="0" smtClean="0">
                <a:solidFill>
                  <a:schemeClr val="tx1"/>
                </a:solidFill>
              </a:rPr>
              <a:t>《</a:t>
            </a:r>
            <a:r>
              <a:rPr lang="zh-TW" altLang="en-US" sz="2000" dirty="0" smtClean="0">
                <a:solidFill>
                  <a:schemeClr val="tx1"/>
                </a:solidFill>
              </a:rPr>
              <a:t>香港校本改革──前線的探索</a:t>
            </a:r>
            <a:r>
              <a:rPr lang="en-US" altLang="zh-TW" sz="2000" dirty="0" smtClean="0">
                <a:solidFill>
                  <a:schemeClr val="tx1"/>
                </a:solidFill>
              </a:rPr>
              <a:t>》</a:t>
            </a:r>
            <a:r>
              <a:rPr lang="zh-TW" altLang="en-US" sz="2000" dirty="0" smtClean="0">
                <a:solidFill>
                  <a:schemeClr val="tx1"/>
                </a:solidFill>
              </a:rPr>
              <a:t>，頁</a:t>
            </a:r>
            <a:r>
              <a:rPr lang="en-US" altLang="zh-TW" sz="2000" dirty="0" smtClean="0">
                <a:solidFill>
                  <a:schemeClr val="tx1"/>
                </a:solidFill>
              </a:rPr>
              <a:t>95-110</a:t>
            </a:r>
            <a:r>
              <a:rPr lang="zh-TW" altLang="en-US" sz="2000" dirty="0">
                <a:solidFill>
                  <a:schemeClr val="tx1"/>
                </a:solidFill>
              </a:rPr>
              <a:t>。</a:t>
            </a:r>
          </a:p>
          <a:p>
            <a:pPr>
              <a:spcBef>
                <a:spcPts val="300"/>
              </a:spcBef>
            </a:pPr>
            <a:r>
              <a:rPr lang="zh-TW" altLang="en-US" sz="2000" dirty="0" smtClean="0">
                <a:solidFill>
                  <a:schemeClr val="tx1"/>
                </a:solidFill>
              </a:rPr>
              <a:t>朱</a:t>
            </a:r>
            <a:r>
              <a:rPr lang="zh-TW" altLang="en-US" sz="2000" dirty="0">
                <a:solidFill>
                  <a:schemeClr val="tx1"/>
                </a:solidFill>
              </a:rPr>
              <a:t>恬恬</a:t>
            </a:r>
            <a:r>
              <a:rPr lang="en-US" altLang="zh-TW" sz="2000" dirty="0">
                <a:solidFill>
                  <a:schemeClr val="tx1"/>
                </a:solidFill>
              </a:rPr>
              <a:t>(2011</a:t>
            </a:r>
            <a:r>
              <a:rPr lang="en-US" altLang="zh-TW" sz="2000" dirty="0" smtClean="0">
                <a:solidFill>
                  <a:schemeClr val="tx1"/>
                </a:solidFill>
              </a:rPr>
              <a:t>)</a:t>
            </a:r>
            <a:r>
              <a:rPr lang="zh-TW" altLang="en-US" sz="2000" dirty="0" smtClean="0">
                <a:solidFill>
                  <a:schemeClr val="tx1"/>
                </a:solidFill>
              </a:rPr>
              <a:t>：香港中小學校自評估工具，輯錄自</a:t>
            </a:r>
            <a:r>
              <a:rPr lang="en-US" altLang="zh-TW" sz="2000" dirty="0" smtClean="0">
                <a:solidFill>
                  <a:schemeClr val="tx1"/>
                </a:solidFill>
              </a:rPr>
              <a:t>《</a:t>
            </a:r>
            <a:r>
              <a:rPr lang="zh-TW" altLang="en-US" sz="2000" dirty="0" smtClean="0">
                <a:solidFill>
                  <a:schemeClr val="tx1"/>
                </a:solidFill>
              </a:rPr>
              <a:t>中小學管理</a:t>
            </a:r>
            <a:r>
              <a:rPr lang="en-US" altLang="zh-TW" sz="2000" dirty="0" smtClean="0">
                <a:solidFill>
                  <a:schemeClr val="tx1"/>
                </a:solidFill>
              </a:rPr>
              <a:t>》</a:t>
            </a:r>
            <a:r>
              <a:rPr lang="zh-TW" altLang="en-US" sz="2000" dirty="0">
                <a:solidFill>
                  <a:schemeClr val="tx1"/>
                </a:solidFill>
              </a:rPr>
              <a:t>，</a:t>
            </a:r>
            <a:r>
              <a:rPr lang="en-US" altLang="zh-TW" sz="2000" dirty="0">
                <a:solidFill>
                  <a:schemeClr val="tx1"/>
                </a:solidFill>
              </a:rPr>
              <a:t>(5)</a:t>
            </a:r>
            <a:r>
              <a:rPr lang="zh-TW" altLang="en-US" sz="2000" dirty="0">
                <a:solidFill>
                  <a:schemeClr val="tx1"/>
                </a:solidFill>
              </a:rPr>
              <a:t>，</a:t>
            </a:r>
            <a:r>
              <a:rPr lang="en-US" altLang="zh-TW" sz="2000" dirty="0">
                <a:solidFill>
                  <a:schemeClr val="tx1"/>
                </a:solidFill>
              </a:rPr>
              <a:t>43-46</a:t>
            </a:r>
            <a:r>
              <a:rPr lang="zh-TW" altLang="en-US" sz="2000" dirty="0">
                <a:solidFill>
                  <a:schemeClr val="tx1"/>
                </a:solidFill>
              </a:rPr>
              <a:t>。</a:t>
            </a:r>
          </a:p>
          <a:p>
            <a:pPr>
              <a:spcBef>
                <a:spcPts val="300"/>
              </a:spcBef>
            </a:pPr>
            <a:r>
              <a:rPr lang="zh-TW" altLang="en-US" sz="2000" dirty="0" smtClean="0">
                <a:solidFill>
                  <a:schemeClr val="tx1"/>
                </a:solidFill>
              </a:rPr>
              <a:t>何</a:t>
            </a:r>
            <a:r>
              <a:rPr lang="zh-TW" altLang="en-US" sz="2000" dirty="0">
                <a:solidFill>
                  <a:schemeClr val="tx1"/>
                </a:solidFill>
              </a:rPr>
              <a:t>光峰</a:t>
            </a:r>
            <a:r>
              <a:rPr lang="en-US" altLang="zh-TW" sz="2000" dirty="0">
                <a:solidFill>
                  <a:schemeClr val="tx1"/>
                </a:solidFill>
              </a:rPr>
              <a:t>(2013</a:t>
            </a:r>
            <a:r>
              <a:rPr lang="en-US" altLang="zh-TW" sz="2000" dirty="0" smtClean="0">
                <a:solidFill>
                  <a:schemeClr val="tx1"/>
                </a:solidFill>
              </a:rPr>
              <a:t>)</a:t>
            </a:r>
            <a:r>
              <a:rPr lang="zh-TW" altLang="en-US" sz="2000" dirty="0" smtClean="0">
                <a:solidFill>
                  <a:schemeClr val="tx1"/>
                </a:solidFill>
              </a:rPr>
              <a:t>：校外視學：港教育品質的一種保證機制，輯錄自</a:t>
            </a:r>
            <a:r>
              <a:rPr lang="en-US" altLang="zh-TW" sz="2000" dirty="0" smtClean="0">
                <a:solidFill>
                  <a:schemeClr val="tx1"/>
                </a:solidFill>
              </a:rPr>
              <a:t>《</a:t>
            </a:r>
            <a:r>
              <a:rPr lang="zh-TW" altLang="en-US" sz="2000" dirty="0">
                <a:solidFill>
                  <a:schemeClr val="tx1"/>
                </a:solidFill>
              </a:rPr>
              <a:t>上海教育科研</a:t>
            </a:r>
            <a:r>
              <a:rPr lang="en-US" altLang="zh-TW" sz="2000" dirty="0">
                <a:solidFill>
                  <a:schemeClr val="tx1"/>
                </a:solidFill>
              </a:rPr>
              <a:t>》</a:t>
            </a:r>
            <a:r>
              <a:rPr lang="zh-TW" altLang="en-US" sz="2000" dirty="0">
                <a:solidFill>
                  <a:schemeClr val="tx1"/>
                </a:solidFill>
              </a:rPr>
              <a:t>，</a:t>
            </a:r>
            <a:r>
              <a:rPr lang="en-US" altLang="zh-TW" sz="2000" dirty="0">
                <a:solidFill>
                  <a:schemeClr val="tx1"/>
                </a:solidFill>
              </a:rPr>
              <a:t>(8)</a:t>
            </a:r>
            <a:r>
              <a:rPr lang="zh-TW" altLang="en-US" sz="2000" dirty="0">
                <a:solidFill>
                  <a:schemeClr val="tx1"/>
                </a:solidFill>
              </a:rPr>
              <a:t>，</a:t>
            </a:r>
            <a:r>
              <a:rPr lang="en-US" altLang="zh-TW" sz="2000" dirty="0">
                <a:solidFill>
                  <a:schemeClr val="tx1"/>
                </a:solidFill>
              </a:rPr>
              <a:t>9-39</a:t>
            </a:r>
            <a:r>
              <a:rPr lang="zh-TW" altLang="en-US" sz="2000" dirty="0">
                <a:solidFill>
                  <a:schemeClr val="tx1"/>
                </a:solidFill>
              </a:rPr>
              <a:t>。</a:t>
            </a:r>
          </a:p>
          <a:p>
            <a:pPr>
              <a:spcBef>
                <a:spcPts val="300"/>
              </a:spcBef>
            </a:pPr>
            <a:r>
              <a:rPr lang="zh-TW" altLang="en-US" sz="2000" dirty="0" smtClean="0">
                <a:solidFill>
                  <a:schemeClr val="tx1"/>
                </a:solidFill>
              </a:rPr>
              <a:t>吳山清</a:t>
            </a:r>
            <a:r>
              <a:rPr lang="en-US" altLang="zh-TW" sz="2000" dirty="0" smtClean="0">
                <a:solidFill>
                  <a:schemeClr val="tx1"/>
                </a:solidFill>
              </a:rPr>
              <a:t>(</a:t>
            </a:r>
            <a:r>
              <a:rPr lang="en-US" altLang="zh-TW" sz="2000" dirty="0">
                <a:solidFill>
                  <a:schemeClr val="tx1"/>
                </a:solidFill>
              </a:rPr>
              <a:t>2007)</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教育行政議題研究</a:t>
            </a:r>
            <a:r>
              <a:rPr lang="en-US" altLang="zh-TW" sz="2000" dirty="0" smtClean="0">
                <a:solidFill>
                  <a:schemeClr val="tx1"/>
                </a:solidFill>
              </a:rPr>
              <a:t>》</a:t>
            </a:r>
            <a:r>
              <a:rPr lang="zh-TW" altLang="en-US" sz="2000" dirty="0" smtClean="0">
                <a:solidFill>
                  <a:schemeClr val="tx1"/>
                </a:solidFill>
              </a:rPr>
              <a:t>，臺北：高等教育文化事業有限公司。</a:t>
            </a:r>
          </a:p>
          <a:p>
            <a:pPr>
              <a:spcBef>
                <a:spcPts val="300"/>
              </a:spcBef>
            </a:pPr>
            <a:r>
              <a:rPr lang="zh-TW" altLang="en-US" sz="2000" dirty="0" smtClean="0">
                <a:solidFill>
                  <a:schemeClr val="tx1"/>
                </a:solidFill>
              </a:rPr>
              <a:t>李子建、林永波和馬慶堂</a:t>
            </a:r>
            <a:r>
              <a:rPr lang="en-US" altLang="zh-TW" sz="2000" dirty="0" smtClean="0">
                <a:solidFill>
                  <a:schemeClr val="tx1"/>
                </a:solidFill>
              </a:rPr>
              <a:t>(</a:t>
            </a:r>
            <a:r>
              <a:rPr lang="en-US" altLang="zh-TW" sz="2000" dirty="0">
                <a:solidFill>
                  <a:schemeClr val="tx1"/>
                </a:solidFill>
              </a:rPr>
              <a:t>2002</a:t>
            </a:r>
            <a:r>
              <a:rPr lang="en-US" altLang="zh-TW" sz="2000" dirty="0" smtClean="0">
                <a:solidFill>
                  <a:schemeClr val="tx1"/>
                </a:solidFill>
              </a:rPr>
              <a:t>)</a:t>
            </a:r>
            <a:r>
              <a:rPr lang="zh-TW" altLang="en-US" sz="2000" dirty="0" smtClean="0">
                <a:solidFill>
                  <a:schemeClr val="tx1"/>
                </a:solidFill>
              </a:rPr>
              <a:t>：學校改善策略：邁向自我評估和自我改善機制的建立，輯錄自李子建等編</a:t>
            </a:r>
            <a:r>
              <a:rPr lang="en-US" altLang="zh-TW" sz="2000" dirty="0" smtClean="0">
                <a:solidFill>
                  <a:schemeClr val="tx1"/>
                </a:solidFill>
              </a:rPr>
              <a:t>《</a:t>
            </a:r>
            <a:r>
              <a:rPr lang="zh-TW" altLang="en-US" sz="2000" dirty="0" smtClean="0">
                <a:solidFill>
                  <a:schemeClr val="tx1"/>
                </a:solidFill>
              </a:rPr>
              <a:t>躍進學校計畫與學校發展：邁向自我完善</a:t>
            </a:r>
            <a:r>
              <a:rPr lang="en-US" altLang="zh-TW" sz="2000" dirty="0" smtClean="0">
                <a:solidFill>
                  <a:schemeClr val="tx1"/>
                </a:solidFill>
              </a:rPr>
              <a:t>》</a:t>
            </a:r>
            <a:r>
              <a:rPr lang="zh-TW" altLang="en-US" sz="2000" dirty="0" smtClean="0">
                <a:solidFill>
                  <a:schemeClr val="tx1"/>
                </a:solidFill>
              </a:rPr>
              <a:t>，香港，香港中文大學教育研究所。</a:t>
            </a:r>
          </a:p>
          <a:p>
            <a:pPr>
              <a:spcBef>
                <a:spcPts val="300"/>
              </a:spcBef>
            </a:pPr>
            <a:r>
              <a:rPr lang="zh-TW" altLang="en-US" sz="2000" dirty="0" smtClean="0">
                <a:solidFill>
                  <a:schemeClr val="tx1"/>
                </a:solidFill>
              </a:rPr>
              <a:t>沈祖芸、羅陽佳</a:t>
            </a:r>
            <a:r>
              <a:rPr lang="en-US" altLang="zh-TW" sz="2000" dirty="0" smtClean="0">
                <a:solidFill>
                  <a:schemeClr val="tx1"/>
                </a:solidFill>
              </a:rPr>
              <a:t>(</a:t>
            </a:r>
            <a:r>
              <a:rPr lang="en-US" altLang="zh-TW" sz="2000" dirty="0">
                <a:solidFill>
                  <a:schemeClr val="tx1"/>
                </a:solidFill>
              </a:rPr>
              <a:t>2007</a:t>
            </a:r>
            <a:r>
              <a:rPr lang="en-US" altLang="zh-TW" sz="2000" dirty="0" smtClean="0">
                <a:solidFill>
                  <a:schemeClr val="tx1"/>
                </a:solidFill>
              </a:rPr>
              <a:t>)</a:t>
            </a:r>
            <a:r>
              <a:rPr lang="zh-TW" altLang="en-US" sz="2000" dirty="0" smtClean="0">
                <a:solidFill>
                  <a:schemeClr val="tx1"/>
                </a:solidFill>
              </a:rPr>
              <a:t>：張民生：我在香港視學，</a:t>
            </a:r>
            <a:r>
              <a:rPr lang="en-US" altLang="zh-TW" sz="2000" dirty="0" smtClean="0">
                <a:solidFill>
                  <a:schemeClr val="tx1"/>
                </a:solidFill>
              </a:rPr>
              <a:t>《</a:t>
            </a:r>
            <a:r>
              <a:rPr lang="zh-TW" altLang="en-US" sz="2000" dirty="0">
                <a:solidFill>
                  <a:schemeClr val="tx1"/>
                </a:solidFill>
              </a:rPr>
              <a:t>上海教育</a:t>
            </a:r>
            <a:r>
              <a:rPr lang="en-US" altLang="zh-TW" sz="2000" dirty="0">
                <a:solidFill>
                  <a:schemeClr val="tx1"/>
                </a:solidFill>
              </a:rPr>
              <a:t>》</a:t>
            </a:r>
            <a:r>
              <a:rPr lang="zh-TW" altLang="en-US" sz="2000" dirty="0">
                <a:solidFill>
                  <a:schemeClr val="tx1"/>
                </a:solidFill>
              </a:rPr>
              <a:t>，</a:t>
            </a:r>
            <a:r>
              <a:rPr lang="en-US" altLang="zh-TW" sz="2000" dirty="0">
                <a:solidFill>
                  <a:schemeClr val="tx1"/>
                </a:solidFill>
              </a:rPr>
              <a:t>(13)</a:t>
            </a:r>
            <a:r>
              <a:rPr lang="zh-TW" altLang="en-US" sz="2000" dirty="0">
                <a:solidFill>
                  <a:schemeClr val="tx1"/>
                </a:solidFill>
              </a:rPr>
              <a:t>，</a:t>
            </a:r>
            <a:r>
              <a:rPr lang="en-US" altLang="zh-TW" sz="2000" dirty="0">
                <a:solidFill>
                  <a:schemeClr val="tx1"/>
                </a:solidFill>
              </a:rPr>
              <a:t>15-17</a:t>
            </a:r>
            <a:r>
              <a:rPr lang="zh-TW" altLang="en-US" sz="2000" dirty="0">
                <a:solidFill>
                  <a:schemeClr val="tx1"/>
                </a:solidFill>
              </a:rPr>
              <a:t>。</a:t>
            </a:r>
          </a:p>
          <a:p>
            <a:pPr>
              <a:spcBef>
                <a:spcPts val="300"/>
              </a:spcBef>
            </a:pPr>
            <a:r>
              <a:rPr lang="zh-TW" altLang="en-US" sz="2000" dirty="0" smtClean="0">
                <a:solidFill>
                  <a:schemeClr val="tx1"/>
                </a:solidFill>
              </a:rPr>
              <a:t>林</a:t>
            </a:r>
            <a:r>
              <a:rPr lang="zh-TW" altLang="en-US" sz="2000" dirty="0">
                <a:solidFill>
                  <a:schemeClr val="tx1"/>
                </a:solidFill>
              </a:rPr>
              <a:t>劭仁</a:t>
            </a:r>
            <a:r>
              <a:rPr lang="en-US" altLang="zh-TW" sz="2000" dirty="0">
                <a:solidFill>
                  <a:schemeClr val="tx1"/>
                </a:solidFill>
              </a:rPr>
              <a:t>(2008)</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教育評鑒：標準的發展與探索</a:t>
            </a:r>
            <a:r>
              <a:rPr lang="en-US" altLang="zh-TW" sz="2000" dirty="0" smtClean="0">
                <a:solidFill>
                  <a:schemeClr val="tx1"/>
                </a:solidFill>
              </a:rPr>
              <a:t>》</a:t>
            </a:r>
            <a:r>
              <a:rPr lang="zh-TW" altLang="en-US" sz="2000" dirty="0" smtClean="0">
                <a:solidFill>
                  <a:schemeClr val="tx1"/>
                </a:solidFill>
              </a:rPr>
              <a:t>，臺北：心理出版社股份有限公司。</a:t>
            </a:r>
          </a:p>
          <a:p>
            <a:pPr>
              <a:spcBef>
                <a:spcPts val="300"/>
              </a:spcBef>
            </a:pPr>
            <a:r>
              <a:rPr lang="zh-TW" altLang="en-US" sz="2000" dirty="0" smtClean="0">
                <a:solidFill>
                  <a:schemeClr val="tx1"/>
                </a:solidFill>
              </a:rPr>
              <a:t>塗豔國主編</a:t>
            </a:r>
            <a:r>
              <a:rPr lang="en-US" altLang="zh-TW" sz="2000" dirty="0" smtClean="0">
                <a:solidFill>
                  <a:schemeClr val="tx1"/>
                </a:solidFill>
              </a:rPr>
              <a:t>(</a:t>
            </a:r>
            <a:r>
              <a:rPr lang="en-US" altLang="zh-TW" sz="2000" dirty="0">
                <a:solidFill>
                  <a:schemeClr val="tx1"/>
                </a:solidFill>
              </a:rPr>
              <a:t>2007)</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教育評價</a:t>
            </a:r>
            <a:r>
              <a:rPr lang="en-US" altLang="zh-TW" sz="2000" dirty="0" smtClean="0">
                <a:solidFill>
                  <a:schemeClr val="tx1"/>
                </a:solidFill>
              </a:rPr>
              <a:t>》</a:t>
            </a:r>
            <a:r>
              <a:rPr lang="zh-TW" altLang="en-US" sz="2000" dirty="0">
                <a:solidFill>
                  <a:schemeClr val="tx1"/>
                </a:solidFill>
              </a:rPr>
              <a:t>，北京：高等教育出版社。</a:t>
            </a:r>
          </a:p>
          <a:p>
            <a:pPr>
              <a:spcBef>
                <a:spcPts val="300"/>
              </a:spcBef>
            </a:pPr>
            <a:endParaRPr lang="zh-TW" altLang="en-US" sz="2000" dirty="0">
              <a:solidFill>
                <a:schemeClr val="tx1"/>
              </a:solidFill>
            </a:endParaRPr>
          </a:p>
        </p:txBody>
      </p:sp>
    </p:spTree>
    <p:extLst>
      <p:ext uri="{BB962C8B-B14F-4D97-AF65-F5344CB8AC3E}">
        <p14:creationId xmlns:p14="http://schemas.microsoft.com/office/powerpoint/2010/main" val="3502375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179512" y="260648"/>
            <a:ext cx="8856984" cy="6408712"/>
          </a:xfrm>
        </p:spPr>
        <p:txBody>
          <a:bodyPr>
            <a:noAutofit/>
          </a:bodyPr>
          <a:lstStyle/>
          <a:p>
            <a:pPr>
              <a:spcBef>
                <a:spcPts val="300"/>
              </a:spcBef>
            </a:pPr>
            <a:r>
              <a:rPr lang="zh-TW" altLang="en-US" sz="2000" dirty="0" smtClean="0">
                <a:solidFill>
                  <a:schemeClr val="tx1"/>
                </a:solidFill>
              </a:rPr>
              <a:t>教育局</a:t>
            </a:r>
            <a:r>
              <a:rPr lang="en-US" altLang="zh-TW" sz="2000" dirty="0">
                <a:solidFill>
                  <a:schemeClr val="tx1"/>
                </a:solidFill>
              </a:rPr>
              <a:t>(2008a)</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下一階段校外評核：學校資訊</a:t>
            </a:r>
            <a:r>
              <a:rPr lang="en-US" altLang="zh-TW" sz="2000" dirty="0" smtClean="0">
                <a:solidFill>
                  <a:schemeClr val="tx1"/>
                </a:solidFill>
              </a:rPr>
              <a:t>》</a:t>
            </a:r>
            <a:r>
              <a:rPr lang="zh-TW" altLang="en-US" sz="2000" dirty="0" smtClean="0">
                <a:solidFill>
                  <a:schemeClr val="tx1"/>
                </a:solidFill>
              </a:rPr>
              <a:t>，香港：教育局質素保證分部。</a:t>
            </a:r>
          </a:p>
          <a:p>
            <a:pPr>
              <a:spcBef>
                <a:spcPts val="300"/>
              </a:spcBef>
            </a:pPr>
            <a:r>
              <a:rPr lang="zh-TW" altLang="en-US" sz="2000" dirty="0" smtClean="0">
                <a:solidFill>
                  <a:schemeClr val="tx1"/>
                </a:solidFill>
              </a:rPr>
              <a:t>教育局</a:t>
            </a:r>
            <a:r>
              <a:rPr lang="en-US" altLang="zh-TW" sz="2000" dirty="0">
                <a:solidFill>
                  <a:schemeClr val="tx1"/>
                </a:solidFill>
              </a:rPr>
              <a:t>(2008b)</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香港學校表現指標</a:t>
            </a:r>
            <a:r>
              <a:rPr lang="en-US" altLang="zh-TW" sz="2000" dirty="0" smtClean="0">
                <a:solidFill>
                  <a:schemeClr val="tx1"/>
                </a:solidFill>
              </a:rPr>
              <a:t>2008》</a:t>
            </a:r>
            <a:r>
              <a:rPr lang="zh-TW" altLang="en-US" sz="2000" dirty="0" smtClean="0">
                <a:solidFill>
                  <a:schemeClr val="tx1"/>
                </a:solidFill>
              </a:rPr>
              <a:t>，香港：教育局質素保證分部。</a:t>
            </a:r>
          </a:p>
          <a:p>
            <a:pPr>
              <a:spcBef>
                <a:spcPts val="300"/>
              </a:spcBef>
            </a:pPr>
            <a:r>
              <a:rPr lang="zh-TW" altLang="en-US" sz="2000" dirty="0" smtClean="0">
                <a:solidFill>
                  <a:schemeClr val="tx1"/>
                </a:solidFill>
              </a:rPr>
              <a:t>教育局質素保證分部</a:t>
            </a:r>
            <a:r>
              <a:rPr lang="en-US" altLang="zh-TW" sz="2000" dirty="0" smtClean="0">
                <a:solidFill>
                  <a:schemeClr val="tx1"/>
                </a:solidFill>
              </a:rPr>
              <a:t>(</a:t>
            </a:r>
            <a:r>
              <a:rPr lang="en-US" altLang="zh-TW" sz="2000" dirty="0">
                <a:solidFill>
                  <a:schemeClr val="tx1"/>
                </a:solidFill>
              </a:rPr>
              <a:t>2011)</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視學周年報告</a:t>
            </a:r>
            <a:r>
              <a:rPr lang="en-US" altLang="zh-TW" sz="2000" dirty="0" smtClean="0">
                <a:solidFill>
                  <a:schemeClr val="tx1"/>
                </a:solidFill>
              </a:rPr>
              <a:t>2009/10</a:t>
            </a:r>
            <a:r>
              <a:rPr lang="en-US" altLang="zh-TW" sz="2000" dirty="0">
                <a:solidFill>
                  <a:schemeClr val="tx1"/>
                </a:solidFill>
              </a:rPr>
              <a:t>》</a:t>
            </a:r>
            <a:r>
              <a:rPr lang="zh-TW" altLang="en-US" sz="2000" dirty="0">
                <a:solidFill>
                  <a:schemeClr val="tx1"/>
                </a:solidFill>
              </a:rPr>
              <a:t>。香港：教育局。</a:t>
            </a:r>
          </a:p>
          <a:p>
            <a:pPr>
              <a:spcBef>
                <a:spcPts val="300"/>
              </a:spcBef>
            </a:pPr>
            <a:r>
              <a:rPr lang="zh-TW" altLang="en-US" sz="2000" dirty="0" smtClean="0">
                <a:solidFill>
                  <a:schemeClr val="tx1"/>
                </a:solidFill>
              </a:rPr>
              <a:t>教育局質素保證分部</a:t>
            </a:r>
            <a:r>
              <a:rPr lang="en-US" altLang="zh-TW" sz="2000" dirty="0" smtClean="0">
                <a:solidFill>
                  <a:schemeClr val="tx1"/>
                </a:solidFill>
              </a:rPr>
              <a:t>(</a:t>
            </a:r>
            <a:r>
              <a:rPr lang="en-US" altLang="zh-TW" sz="2000" dirty="0">
                <a:solidFill>
                  <a:schemeClr val="tx1"/>
                </a:solidFill>
              </a:rPr>
              <a:t>2014)</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視學周年報告</a:t>
            </a:r>
            <a:r>
              <a:rPr lang="en-US" altLang="zh-TW" sz="2000" dirty="0" smtClean="0">
                <a:solidFill>
                  <a:schemeClr val="tx1"/>
                </a:solidFill>
              </a:rPr>
              <a:t>2012/13</a:t>
            </a:r>
            <a:r>
              <a:rPr lang="en-US" altLang="zh-TW" sz="2000" dirty="0">
                <a:solidFill>
                  <a:schemeClr val="tx1"/>
                </a:solidFill>
              </a:rPr>
              <a:t>》</a:t>
            </a:r>
            <a:r>
              <a:rPr lang="zh-TW" altLang="en-US" sz="2000" dirty="0">
                <a:solidFill>
                  <a:schemeClr val="tx1"/>
                </a:solidFill>
              </a:rPr>
              <a:t>， </a:t>
            </a:r>
            <a:r>
              <a:rPr lang="en-US" altLang="zh-TW" sz="2000" dirty="0">
                <a:solidFill>
                  <a:schemeClr val="tx1"/>
                </a:solidFill>
              </a:rPr>
              <a:t>http://</a:t>
            </a:r>
            <a:r>
              <a:rPr lang="en-US" altLang="zh-TW" sz="2000" dirty="0" smtClean="0">
                <a:solidFill>
                  <a:schemeClr val="tx1"/>
                </a:solidFill>
              </a:rPr>
              <a:t>www.edb.gov.hk/attachment/tc/sch-admin/sch-quality-assurance/reports/insp-annual-reports/qa_annualreport_1213_tc.pdf</a:t>
            </a:r>
            <a:r>
              <a:rPr lang="zh-TW" altLang="en-US" sz="2000" dirty="0" smtClean="0">
                <a:solidFill>
                  <a:schemeClr val="tx1"/>
                </a:solidFill>
              </a:rPr>
              <a:t>。流覽日期：</a:t>
            </a:r>
            <a:r>
              <a:rPr lang="en-US" altLang="zh-TW" sz="2000" dirty="0" smtClean="0">
                <a:solidFill>
                  <a:schemeClr val="tx1"/>
                </a:solidFill>
              </a:rPr>
              <a:t>13-11-2-14</a:t>
            </a:r>
            <a:r>
              <a:rPr lang="zh-TW" altLang="en-US" sz="2000" dirty="0">
                <a:solidFill>
                  <a:schemeClr val="tx1"/>
                </a:solidFill>
              </a:rPr>
              <a:t>。</a:t>
            </a:r>
          </a:p>
          <a:p>
            <a:pPr>
              <a:spcBef>
                <a:spcPts val="300"/>
              </a:spcBef>
            </a:pPr>
            <a:r>
              <a:rPr lang="zh-TW" altLang="en-US" sz="2000" dirty="0" smtClean="0">
                <a:solidFill>
                  <a:schemeClr val="tx1"/>
                </a:solidFill>
              </a:rPr>
              <a:t>教育統籌委員會</a:t>
            </a:r>
            <a:r>
              <a:rPr lang="en-US" altLang="zh-TW" sz="2000" dirty="0" smtClean="0">
                <a:solidFill>
                  <a:schemeClr val="tx1"/>
                </a:solidFill>
              </a:rPr>
              <a:t>(</a:t>
            </a:r>
            <a:r>
              <a:rPr lang="en-US" altLang="zh-TW" sz="2000" dirty="0">
                <a:solidFill>
                  <a:schemeClr val="tx1"/>
                </a:solidFill>
              </a:rPr>
              <a:t>1994</a:t>
            </a:r>
            <a:r>
              <a:rPr lang="en-US" altLang="zh-TW" sz="2000" dirty="0" smtClean="0">
                <a:solidFill>
                  <a:schemeClr val="tx1"/>
                </a:solidFill>
              </a:rPr>
              <a:t>)︰《</a:t>
            </a:r>
            <a:r>
              <a:rPr lang="zh-TW" altLang="en-US" sz="2000" dirty="0" smtClean="0">
                <a:solidFill>
                  <a:schemeClr val="tx1"/>
                </a:solidFill>
              </a:rPr>
              <a:t>教育水準工作小組報告書</a:t>
            </a:r>
            <a:r>
              <a:rPr lang="en-US" altLang="zh-TW" sz="2000" dirty="0" smtClean="0">
                <a:solidFill>
                  <a:schemeClr val="tx1"/>
                </a:solidFill>
              </a:rPr>
              <a:t>—</a:t>
            </a:r>
            <a:r>
              <a:rPr lang="zh-TW" altLang="en-US" sz="2000" dirty="0" smtClean="0">
                <a:solidFill>
                  <a:schemeClr val="tx1"/>
                </a:solidFill>
              </a:rPr>
              <a:t>學校教育質素</a:t>
            </a:r>
            <a:r>
              <a:rPr lang="en-US" altLang="zh-TW" sz="2000" dirty="0" smtClean="0">
                <a:solidFill>
                  <a:schemeClr val="tx1"/>
                </a:solidFill>
              </a:rPr>
              <a:t>》</a:t>
            </a:r>
            <a:r>
              <a:rPr lang="zh-TW" altLang="en-US" sz="2000" dirty="0" smtClean="0">
                <a:solidFill>
                  <a:schemeClr val="tx1"/>
                </a:solidFill>
              </a:rPr>
              <a:t>，頁</a:t>
            </a:r>
            <a:r>
              <a:rPr lang="en-US" altLang="zh-TW" sz="2000" dirty="0" smtClean="0">
                <a:solidFill>
                  <a:schemeClr val="tx1"/>
                </a:solidFill>
              </a:rPr>
              <a:t>48</a:t>
            </a:r>
            <a:r>
              <a:rPr lang="zh-TW" altLang="en-US" sz="2000" dirty="0" smtClean="0">
                <a:solidFill>
                  <a:schemeClr val="tx1"/>
                </a:solidFill>
              </a:rPr>
              <a:t>，香港：政府印務局。</a:t>
            </a:r>
          </a:p>
          <a:p>
            <a:pPr>
              <a:spcBef>
                <a:spcPts val="300"/>
              </a:spcBef>
            </a:pPr>
            <a:r>
              <a:rPr lang="zh-TW" altLang="en-US" sz="2000" dirty="0" smtClean="0">
                <a:solidFill>
                  <a:schemeClr val="tx1"/>
                </a:solidFill>
              </a:rPr>
              <a:t>教育統籌委員會</a:t>
            </a:r>
            <a:r>
              <a:rPr lang="en-US" altLang="zh-TW" sz="2000" dirty="0" smtClean="0">
                <a:solidFill>
                  <a:schemeClr val="tx1"/>
                </a:solidFill>
              </a:rPr>
              <a:t>(</a:t>
            </a:r>
            <a:r>
              <a:rPr lang="en-US" altLang="zh-TW" sz="2000" dirty="0">
                <a:solidFill>
                  <a:schemeClr val="tx1"/>
                </a:solidFill>
              </a:rPr>
              <a:t>1997</a:t>
            </a:r>
            <a:r>
              <a:rPr lang="en-US" altLang="zh-TW" sz="2000" dirty="0" smtClean="0">
                <a:solidFill>
                  <a:schemeClr val="tx1"/>
                </a:solidFill>
              </a:rPr>
              <a:t>)︰《</a:t>
            </a:r>
            <a:r>
              <a:rPr lang="zh-TW" altLang="en-US" sz="2000" dirty="0" smtClean="0">
                <a:solidFill>
                  <a:schemeClr val="tx1"/>
                </a:solidFill>
              </a:rPr>
              <a:t>教育統籌委員會第七號報告書</a:t>
            </a:r>
            <a:r>
              <a:rPr lang="en-US" altLang="zh-TW" sz="2000" dirty="0" smtClean="0">
                <a:solidFill>
                  <a:schemeClr val="tx1"/>
                </a:solidFill>
              </a:rPr>
              <a:t>—</a:t>
            </a:r>
            <a:r>
              <a:rPr lang="zh-TW" altLang="en-US" sz="2000" dirty="0" smtClean="0">
                <a:solidFill>
                  <a:schemeClr val="tx1"/>
                </a:solidFill>
              </a:rPr>
              <a:t>優質學校教育</a:t>
            </a:r>
            <a:r>
              <a:rPr lang="en-US" altLang="zh-TW" sz="2000" dirty="0" smtClean="0">
                <a:solidFill>
                  <a:schemeClr val="tx1"/>
                </a:solidFill>
              </a:rPr>
              <a:t>》</a:t>
            </a:r>
            <a:r>
              <a:rPr lang="zh-TW" altLang="en-US" sz="2000" dirty="0">
                <a:solidFill>
                  <a:schemeClr val="tx1"/>
                </a:solidFill>
              </a:rPr>
              <a:t>，</a:t>
            </a:r>
            <a:r>
              <a:rPr lang="en-US" altLang="zh-TW" sz="2000" dirty="0" smtClean="0">
                <a:solidFill>
                  <a:schemeClr val="tx1"/>
                </a:solidFill>
              </a:rPr>
              <a:t>P.18</a:t>
            </a:r>
            <a:r>
              <a:rPr lang="zh-TW" altLang="en-US" sz="2000" dirty="0" smtClean="0">
                <a:solidFill>
                  <a:schemeClr val="tx1"/>
                </a:solidFill>
              </a:rPr>
              <a:t>，香港：政府印務局。</a:t>
            </a:r>
          </a:p>
          <a:p>
            <a:pPr>
              <a:spcBef>
                <a:spcPts val="300"/>
              </a:spcBef>
            </a:pPr>
            <a:r>
              <a:rPr lang="zh-TW" altLang="en-US" sz="2000" dirty="0" smtClean="0">
                <a:solidFill>
                  <a:schemeClr val="tx1"/>
                </a:solidFill>
              </a:rPr>
              <a:t>教育統籌委員會</a:t>
            </a:r>
            <a:r>
              <a:rPr lang="en-US" altLang="zh-TW" sz="2000" dirty="0" smtClean="0">
                <a:solidFill>
                  <a:schemeClr val="tx1"/>
                </a:solidFill>
              </a:rPr>
              <a:t>(</a:t>
            </a:r>
            <a:r>
              <a:rPr lang="en-US" altLang="zh-TW" sz="2000" dirty="0">
                <a:solidFill>
                  <a:schemeClr val="tx1"/>
                </a:solidFill>
              </a:rPr>
              <a:t>2000</a:t>
            </a:r>
            <a:r>
              <a:rPr lang="en-US" altLang="zh-TW" sz="2000" dirty="0" smtClean="0">
                <a:solidFill>
                  <a:schemeClr val="tx1"/>
                </a:solidFill>
              </a:rPr>
              <a:t>)︰《</a:t>
            </a:r>
            <a:r>
              <a:rPr lang="zh-TW" altLang="en-US" sz="2000" dirty="0" smtClean="0">
                <a:solidFill>
                  <a:schemeClr val="tx1"/>
                </a:solidFill>
              </a:rPr>
              <a:t>終身學習、全人發展</a:t>
            </a:r>
            <a:r>
              <a:rPr lang="en-US" altLang="zh-TW" sz="2000" dirty="0" smtClean="0">
                <a:solidFill>
                  <a:schemeClr val="tx1"/>
                </a:solidFill>
              </a:rPr>
              <a:t>—</a:t>
            </a:r>
            <a:r>
              <a:rPr lang="zh-TW" altLang="en-US" sz="2000" dirty="0" smtClean="0">
                <a:solidFill>
                  <a:schemeClr val="tx1"/>
                </a:solidFill>
              </a:rPr>
              <a:t>香港教育制度改革建議</a:t>
            </a:r>
            <a:r>
              <a:rPr lang="en-US" altLang="zh-TW" sz="2000" dirty="0" smtClean="0">
                <a:solidFill>
                  <a:schemeClr val="tx1"/>
                </a:solidFill>
              </a:rPr>
              <a:t>》</a:t>
            </a:r>
            <a:r>
              <a:rPr lang="zh-TW" altLang="en-US" sz="2000" dirty="0" smtClean="0">
                <a:solidFill>
                  <a:schemeClr val="tx1"/>
                </a:solidFill>
              </a:rPr>
              <a:t>，頁</a:t>
            </a:r>
            <a:r>
              <a:rPr lang="en-US" altLang="zh-TW" sz="2000" dirty="0" smtClean="0">
                <a:solidFill>
                  <a:schemeClr val="tx1"/>
                </a:solidFill>
              </a:rPr>
              <a:t>37</a:t>
            </a:r>
            <a:r>
              <a:rPr lang="zh-TW" altLang="en-US" sz="2000" dirty="0" smtClean="0">
                <a:solidFill>
                  <a:schemeClr val="tx1"/>
                </a:solidFill>
              </a:rPr>
              <a:t>，香港：政府印務局。</a:t>
            </a:r>
          </a:p>
          <a:p>
            <a:pPr>
              <a:spcBef>
                <a:spcPts val="300"/>
              </a:spcBef>
            </a:pPr>
            <a:r>
              <a:rPr lang="zh-TW" altLang="en-US" sz="2000" dirty="0" smtClean="0">
                <a:solidFill>
                  <a:schemeClr val="tx1"/>
                </a:solidFill>
              </a:rPr>
              <a:t>教育</a:t>
            </a:r>
            <a:r>
              <a:rPr lang="zh-TW" altLang="en-US" sz="2000" dirty="0">
                <a:solidFill>
                  <a:schemeClr val="tx1"/>
                </a:solidFill>
              </a:rPr>
              <a:t>署</a:t>
            </a:r>
            <a:r>
              <a:rPr lang="en-US" altLang="zh-TW" sz="2000" dirty="0">
                <a:solidFill>
                  <a:schemeClr val="tx1"/>
                </a:solidFill>
              </a:rPr>
              <a:t>(1997</a:t>
            </a:r>
            <a:r>
              <a:rPr lang="en-US" altLang="zh-TW" sz="2000" dirty="0" smtClean="0">
                <a:solidFill>
                  <a:schemeClr val="tx1"/>
                </a:solidFill>
              </a:rPr>
              <a:t>)︰《</a:t>
            </a:r>
            <a:r>
              <a:rPr lang="zh-TW" altLang="en-US" sz="2000" dirty="0" smtClean="0">
                <a:solidFill>
                  <a:schemeClr val="tx1"/>
                </a:solidFill>
              </a:rPr>
              <a:t>學校教育質素保證</a:t>
            </a:r>
            <a:r>
              <a:rPr lang="en-US" altLang="zh-TW" sz="2000" dirty="0" smtClean="0">
                <a:solidFill>
                  <a:schemeClr val="tx1"/>
                </a:solidFill>
              </a:rPr>
              <a:t>—</a:t>
            </a:r>
            <a:r>
              <a:rPr lang="zh-TW" altLang="en-US" sz="2000" dirty="0" smtClean="0">
                <a:solidFill>
                  <a:schemeClr val="tx1"/>
                </a:solidFill>
              </a:rPr>
              <a:t>視學手冊</a:t>
            </a:r>
            <a:r>
              <a:rPr lang="en-US" altLang="zh-TW" sz="2000" dirty="0" smtClean="0">
                <a:solidFill>
                  <a:schemeClr val="tx1"/>
                </a:solidFill>
              </a:rPr>
              <a:t>》</a:t>
            </a:r>
            <a:r>
              <a:rPr lang="zh-TW" altLang="en-US" sz="2000" dirty="0" smtClean="0">
                <a:solidFill>
                  <a:schemeClr val="tx1"/>
                </a:solidFill>
              </a:rPr>
              <a:t>，頁</a:t>
            </a:r>
            <a:r>
              <a:rPr lang="en-US" altLang="zh-TW" sz="2000" dirty="0" smtClean="0">
                <a:solidFill>
                  <a:schemeClr val="tx1"/>
                </a:solidFill>
              </a:rPr>
              <a:t>46</a:t>
            </a:r>
            <a:r>
              <a:rPr lang="zh-TW" altLang="en-US" sz="2000" dirty="0" smtClean="0">
                <a:solidFill>
                  <a:schemeClr val="tx1"/>
                </a:solidFill>
              </a:rPr>
              <a:t>，香港：政府印務局。</a:t>
            </a:r>
          </a:p>
          <a:p>
            <a:pPr>
              <a:spcBef>
                <a:spcPts val="300"/>
              </a:spcBef>
            </a:pPr>
            <a:r>
              <a:rPr lang="zh-TW" altLang="en-US" sz="2000" dirty="0" smtClean="0">
                <a:solidFill>
                  <a:schemeClr val="tx1"/>
                </a:solidFill>
              </a:rPr>
              <a:t>教育</a:t>
            </a:r>
            <a:r>
              <a:rPr lang="zh-TW" altLang="en-US" sz="2000" dirty="0">
                <a:solidFill>
                  <a:schemeClr val="tx1"/>
                </a:solidFill>
              </a:rPr>
              <a:t>署</a:t>
            </a:r>
            <a:r>
              <a:rPr lang="en-US" altLang="zh-TW" sz="2000" dirty="0">
                <a:solidFill>
                  <a:schemeClr val="tx1"/>
                </a:solidFill>
              </a:rPr>
              <a:t>(2000</a:t>
            </a:r>
            <a:r>
              <a:rPr lang="en-US" altLang="zh-TW" sz="2000" dirty="0" smtClean="0">
                <a:solidFill>
                  <a:schemeClr val="tx1"/>
                </a:solidFill>
              </a:rPr>
              <a:t>)︰《</a:t>
            </a:r>
            <a:r>
              <a:rPr lang="zh-TW" altLang="en-US" sz="2000" dirty="0" smtClean="0">
                <a:solidFill>
                  <a:schemeClr val="tx1"/>
                </a:solidFill>
              </a:rPr>
              <a:t>質素保證視學周年報告</a:t>
            </a:r>
            <a:r>
              <a:rPr lang="en-US" altLang="zh-TW" sz="2000" dirty="0" smtClean="0">
                <a:solidFill>
                  <a:schemeClr val="tx1"/>
                </a:solidFill>
              </a:rPr>
              <a:t>1999/2000》</a:t>
            </a:r>
            <a:r>
              <a:rPr lang="zh-TW" altLang="en-US" sz="2000" dirty="0" smtClean="0">
                <a:solidFill>
                  <a:schemeClr val="tx1"/>
                </a:solidFill>
              </a:rPr>
              <a:t>，頁</a:t>
            </a:r>
            <a:r>
              <a:rPr lang="en-US" altLang="zh-TW" sz="2000" dirty="0" smtClean="0">
                <a:solidFill>
                  <a:schemeClr val="tx1"/>
                </a:solidFill>
              </a:rPr>
              <a:t>96</a:t>
            </a:r>
            <a:r>
              <a:rPr lang="zh-TW" altLang="en-US" sz="2000" dirty="0" smtClean="0">
                <a:solidFill>
                  <a:schemeClr val="tx1"/>
                </a:solidFill>
              </a:rPr>
              <a:t>，香港：政府印務局。</a:t>
            </a:r>
            <a:endParaRPr lang="en-US" altLang="zh-TW" sz="2000" dirty="0" smtClean="0">
              <a:solidFill>
                <a:schemeClr val="tx1"/>
              </a:solidFill>
            </a:endParaRPr>
          </a:p>
          <a:p>
            <a:pPr>
              <a:spcBef>
                <a:spcPts val="300"/>
              </a:spcBef>
            </a:pPr>
            <a:r>
              <a:rPr lang="zh-TW" altLang="en-US" sz="2000" dirty="0">
                <a:solidFill>
                  <a:schemeClr val="tx1"/>
                </a:solidFill>
              </a:rPr>
              <a:t>教育署</a:t>
            </a:r>
            <a:r>
              <a:rPr lang="en-US" altLang="zh-TW" sz="2000" dirty="0">
                <a:solidFill>
                  <a:schemeClr val="tx1"/>
                </a:solidFill>
              </a:rPr>
              <a:t>(2002)</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香港學校表現指標</a:t>
            </a:r>
            <a:r>
              <a:rPr lang="en-US" altLang="zh-TW" sz="2000" dirty="0" smtClean="0">
                <a:solidFill>
                  <a:schemeClr val="tx1"/>
                </a:solidFill>
              </a:rPr>
              <a:t>》</a:t>
            </a:r>
            <a:r>
              <a:rPr lang="zh-TW" altLang="en-US" sz="2000" dirty="0" smtClean="0">
                <a:solidFill>
                  <a:schemeClr val="tx1"/>
                </a:solidFill>
              </a:rPr>
              <a:t>，香港，教育署質素保證科。</a:t>
            </a:r>
          </a:p>
          <a:p>
            <a:pPr>
              <a:spcBef>
                <a:spcPts val="300"/>
              </a:spcBef>
            </a:pPr>
            <a:endParaRPr lang="zh-TW" altLang="en-US" sz="2000" dirty="0">
              <a:solidFill>
                <a:schemeClr val="tx1"/>
              </a:solidFill>
            </a:endParaRPr>
          </a:p>
          <a:p>
            <a:pPr>
              <a:spcBef>
                <a:spcPts val="300"/>
              </a:spcBef>
            </a:pPr>
            <a:endParaRPr lang="zh-TW" altLang="en-US" sz="2000" dirty="0">
              <a:solidFill>
                <a:schemeClr val="tx1"/>
              </a:solidFill>
            </a:endParaRPr>
          </a:p>
        </p:txBody>
      </p:sp>
    </p:spTree>
    <p:extLst>
      <p:ext uri="{BB962C8B-B14F-4D97-AF65-F5344CB8AC3E}">
        <p14:creationId xmlns:p14="http://schemas.microsoft.com/office/powerpoint/2010/main" val="3931701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260648"/>
            <a:ext cx="8762176" cy="6480720"/>
          </a:xfrm>
        </p:spPr>
        <p:txBody>
          <a:bodyPr>
            <a:noAutofit/>
          </a:bodyPr>
          <a:lstStyle/>
          <a:p>
            <a:pPr>
              <a:spcBef>
                <a:spcPts val="300"/>
              </a:spcBef>
            </a:pPr>
            <a:r>
              <a:rPr lang="zh-TW" altLang="en-US" sz="2000" dirty="0" smtClean="0">
                <a:solidFill>
                  <a:schemeClr val="tx1"/>
                </a:solidFill>
              </a:rPr>
              <a:t>郭</a:t>
            </a:r>
            <a:r>
              <a:rPr lang="zh-TW" altLang="en-US" sz="2000" dirty="0">
                <a:solidFill>
                  <a:schemeClr val="tx1"/>
                </a:solidFill>
              </a:rPr>
              <a:t>昭估</a:t>
            </a:r>
            <a:r>
              <a:rPr lang="en-US" altLang="zh-TW" sz="2000" dirty="0">
                <a:solidFill>
                  <a:schemeClr val="tx1"/>
                </a:solidFill>
              </a:rPr>
              <a:t>(2007)</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教育評鑒研究：原罪與解放</a:t>
            </a:r>
            <a:r>
              <a:rPr lang="en-US" altLang="zh-TW" sz="2000" dirty="0" smtClean="0">
                <a:solidFill>
                  <a:schemeClr val="tx1"/>
                </a:solidFill>
              </a:rPr>
              <a:t>》</a:t>
            </a:r>
            <a:r>
              <a:rPr lang="zh-TW" altLang="en-US" sz="2000" dirty="0" smtClean="0">
                <a:solidFill>
                  <a:schemeClr val="tx1"/>
                </a:solidFill>
              </a:rPr>
              <a:t>，臺北：五南圖書出版股份有限公司。</a:t>
            </a:r>
          </a:p>
          <a:p>
            <a:pPr>
              <a:spcBef>
                <a:spcPts val="300"/>
              </a:spcBef>
            </a:pPr>
            <a:r>
              <a:rPr lang="zh-TW" altLang="en-US" sz="2000" dirty="0" smtClean="0">
                <a:solidFill>
                  <a:schemeClr val="tx1"/>
                </a:solidFill>
              </a:rPr>
              <a:t>趙麗娟</a:t>
            </a:r>
            <a:r>
              <a:rPr lang="en-US" altLang="zh-TW" sz="2000" dirty="0" smtClean="0">
                <a:solidFill>
                  <a:schemeClr val="tx1"/>
                </a:solidFill>
              </a:rPr>
              <a:t>(</a:t>
            </a:r>
            <a:r>
              <a:rPr lang="en-US" altLang="zh-TW" sz="2000" dirty="0">
                <a:solidFill>
                  <a:schemeClr val="tx1"/>
                </a:solidFill>
              </a:rPr>
              <a:t>2013</a:t>
            </a:r>
            <a:r>
              <a:rPr lang="en-US" altLang="zh-TW" sz="2000" dirty="0" smtClean="0">
                <a:solidFill>
                  <a:schemeClr val="tx1"/>
                </a:solidFill>
              </a:rPr>
              <a:t>)</a:t>
            </a:r>
            <a:r>
              <a:rPr lang="zh-TW" altLang="en-US" sz="2000" dirty="0" smtClean="0">
                <a:solidFill>
                  <a:schemeClr val="tx1"/>
                </a:solidFill>
              </a:rPr>
              <a:t>：香港學校教育品質保障機制、特點及其啟示，輯錄自</a:t>
            </a:r>
            <a:r>
              <a:rPr lang="en-US" altLang="zh-TW" sz="2000" dirty="0" smtClean="0">
                <a:solidFill>
                  <a:schemeClr val="tx1"/>
                </a:solidFill>
              </a:rPr>
              <a:t>《</a:t>
            </a:r>
            <a:r>
              <a:rPr lang="zh-TW" altLang="en-US" sz="2000" dirty="0" smtClean="0">
                <a:solidFill>
                  <a:schemeClr val="tx1"/>
                </a:solidFill>
              </a:rPr>
              <a:t>基礎教育參考</a:t>
            </a:r>
            <a:r>
              <a:rPr lang="en-US" altLang="zh-TW" sz="2000" dirty="0" smtClean="0">
                <a:solidFill>
                  <a:schemeClr val="tx1"/>
                </a:solidFill>
              </a:rPr>
              <a:t>》</a:t>
            </a:r>
            <a:r>
              <a:rPr lang="zh-TW" altLang="en-US" sz="2000" dirty="0">
                <a:solidFill>
                  <a:schemeClr val="tx1"/>
                </a:solidFill>
              </a:rPr>
              <a:t>，</a:t>
            </a:r>
            <a:r>
              <a:rPr lang="en-US" altLang="zh-TW" sz="2000" dirty="0">
                <a:solidFill>
                  <a:schemeClr val="tx1"/>
                </a:solidFill>
              </a:rPr>
              <a:t>(9)</a:t>
            </a:r>
            <a:r>
              <a:rPr lang="zh-TW" altLang="en-US" sz="2000" dirty="0">
                <a:solidFill>
                  <a:schemeClr val="tx1"/>
                </a:solidFill>
              </a:rPr>
              <a:t>，</a:t>
            </a:r>
            <a:r>
              <a:rPr lang="en-US" altLang="zh-TW" sz="2000" dirty="0">
                <a:solidFill>
                  <a:schemeClr val="tx1"/>
                </a:solidFill>
              </a:rPr>
              <a:t>23-27</a:t>
            </a:r>
            <a:r>
              <a:rPr lang="zh-TW" altLang="en-US" sz="2000" dirty="0">
                <a:solidFill>
                  <a:schemeClr val="tx1"/>
                </a:solidFill>
              </a:rPr>
              <a:t>。</a:t>
            </a:r>
          </a:p>
          <a:p>
            <a:pPr>
              <a:spcBef>
                <a:spcPts val="300"/>
              </a:spcBef>
            </a:pPr>
            <a:r>
              <a:rPr lang="zh-TW" altLang="en-US" sz="2000" dirty="0" smtClean="0">
                <a:solidFill>
                  <a:schemeClr val="tx1"/>
                </a:solidFill>
              </a:rPr>
              <a:t>潘忠誠</a:t>
            </a:r>
            <a:r>
              <a:rPr lang="en-US" altLang="zh-TW" sz="2000" dirty="0" smtClean="0">
                <a:solidFill>
                  <a:schemeClr val="tx1"/>
                </a:solidFill>
              </a:rPr>
              <a:t>(</a:t>
            </a:r>
            <a:r>
              <a:rPr lang="en-US" altLang="zh-TW" sz="2000" dirty="0">
                <a:solidFill>
                  <a:schemeClr val="tx1"/>
                </a:solidFill>
              </a:rPr>
              <a:t>2005)</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自評輔以外評，促進學校持續發展</a:t>
            </a:r>
            <a:r>
              <a:rPr lang="en-US" altLang="zh-TW" sz="2000" dirty="0" smtClean="0">
                <a:solidFill>
                  <a:schemeClr val="tx1"/>
                </a:solidFill>
              </a:rPr>
              <a:t>》</a:t>
            </a:r>
            <a:r>
              <a:rPr lang="zh-TW" altLang="en-US" sz="2000" dirty="0" smtClean="0">
                <a:solidFill>
                  <a:schemeClr val="tx1"/>
                </a:solidFill>
              </a:rPr>
              <a:t>，教育統籌局。流覽日期：</a:t>
            </a:r>
            <a:r>
              <a:rPr lang="en-US" altLang="zh-TW" sz="2000" dirty="0" smtClean="0">
                <a:solidFill>
                  <a:schemeClr val="tx1"/>
                </a:solidFill>
              </a:rPr>
              <a:t>22-5-2009</a:t>
            </a:r>
            <a:r>
              <a:rPr lang="zh-TW" altLang="en-US" sz="2000" dirty="0">
                <a:solidFill>
                  <a:schemeClr val="tx1"/>
                </a:solidFill>
              </a:rPr>
              <a:t>，</a:t>
            </a:r>
            <a:r>
              <a:rPr lang="en-US" altLang="zh-TW" sz="2000" dirty="0">
                <a:solidFill>
                  <a:schemeClr val="tx1"/>
                </a:solidFill>
              </a:rPr>
              <a:t>http://www.edb.gov.hk/index.aspx?nodeid=4783&amp;langno=2</a:t>
            </a:r>
            <a:r>
              <a:rPr lang="zh-TW" altLang="en-US" sz="2000" dirty="0">
                <a:solidFill>
                  <a:schemeClr val="tx1"/>
                </a:solidFill>
              </a:rPr>
              <a:t>。</a:t>
            </a:r>
          </a:p>
          <a:p>
            <a:pPr>
              <a:spcBef>
                <a:spcPts val="300"/>
              </a:spcBef>
            </a:pPr>
            <a:r>
              <a:rPr lang="zh-TW" altLang="en-US" sz="2000" dirty="0" smtClean="0">
                <a:solidFill>
                  <a:schemeClr val="tx1"/>
                </a:solidFill>
              </a:rPr>
              <a:t>鄭宏宇、司</a:t>
            </a:r>
            <a:r>
              <a:rPr lang="zh-TW" altLang="en-US" sz="2000" dirty="0">
                <a:solidFill>
                  <a:schemeClr val="tx1"/>
                </a:solidFill>
              </a:rPr>
              <a:t>林波、彭建交</a:t>
            </a:r>
            <a:r>
              <a:rPr lang="en-US" altLang="zh-TW" sz="2000" dirty="0">
                <a:solidFill>
                  <a:schemeClr val="tx1"/>
                </a:solidFill>
              </a:rPr>
              <a:t>(2010</a:t>
            </a:r>
            <a:r>
              <a:rPr lang="en-US" altLang="zh-TW" sz="2000" dirty="0" smtClean="0">
                <a:solidFill>
                  <a:schemeClr val="tx1"/>
                </a:solidFill>
              </a:rPr>
              <a:t>)</a:t>
            </a:r>
            <a:r>
              <a:rPr lang="zh-TW" altLang="en-US" sz="2000" dirty="0" smtClean="0">
                <a:solidFill>
                  <a:schemeClr val="tx1"/>
                </a:solidFill>
              </a:rPr>
              <a:t>：香港教育問責制探析，輯錄自</a:t>
            </a:r>
            <a:r>
              <a:rPr lang="en-US" altLang="zh-TW" sz="2000" dirty="0" smtClean="0">
                <a:solidFill>
                  <a:schemeClr val="tx1"/>
                </a:solidFill>
              </a:rPr>
              <a:t>《</a:t>
            </a:r>
            <a:r>
              <a:rPr lang="zh-TW" altLang="en-US" sz="2000" dirty="0" smtClean="0">
                <a:solidFill>
                  <a:schemeClr val="tx1"/>
                </a:solidFill>
              </a:rPr>
              <a:t>教育評論</a:t>
            </a:r>
            <a:r>
              <a:rPr lang="en-US" altLang="zh-TW" sz="2000" dirty="0" smtClean="0">
                <a:solidFill>
                  <a:schemeClr val="tx1"/>
                </a:solidFill>
              </a:rPr>
              <a:t>》</a:t>
            </a:r>
            <a:r>
              <a:rPr lang="zh-TW" altLang="en-US" sz="2000" dirty="0">
                <a:solidFill>
                  <a:schemeClr val="tx1"/>
                </a:solidFill>
              </a:rPr>
              <a:t>，</a:t>
            </a:r>
            <a:r>
              <a:rPr lang="en-US" altLang="zh-TW" sz="2000" dirty="0">
                <a:solidFill>
                  <a:schemeClr val="tx1"/>
                </a:solidFill>
              </a:rPr>
              <a:t>(4)</a:t>
            </a:r>
            <a:r>
              <a:rPr lang="zh-TW" altLang="en-US" sz="2000" dirty="0">
                <a:solidFill>
                  <a:schemeClr val="tx1"/>
                </a:solidFill>
              </a:rPr>
              <a:t>，</a:t>
            </a:r>
            <a:r>
              <a:rPr lang="en-US" altLang="zh-TW" sz="2000" dirty="0">
                <a:solidFill>
                  <a:schemeClr val="tx1"/>
                </a:solidFill>
              </a:rPr>
              <a:t>102-104</a:t>
            </a:r>
            <a:r>
              <a:rPr lang="zh-TW" altLang="en-US" sz="2000" dirty="0">
                <a:solidFill>
                  <a:schemeClr val="tx1"/>
                </a:solidFill>
              </a:rPr>
              <a:t>。</a:t>
            </a:r>
          </a:p>
          <a:p>
            <a:pPr>
              <a:spcBef>
                <a:spcPts val="300"/>
              </a:spcBef>
            </a:pPr>
            <a:r>
              <a:rPr lang="zh-TW" altLang="en-US" sz="2000" dirty="0" smtClean="0">
                <a:solidFill>
                  <a:schemeClr val="tx1"/>
                </a:solidFill>
              </a:rPr>
              <a:t>顧志躍主編</a:t>
            </a:r>
            <a:r>
              <a:rPr lang="en-US" altLang="zh-TW" sz="2000" dirty="0" smtClean="0">
                <a:solidFill>
                  <a:schemeClr val="tx1"/>
                </a:solidFill>
              </a:rPr>
              <a:t>(</a:t>
            </a:r>
            <a:r>
              <a:rPr lang="en-US" altLang="zh-TW" sz="2000" dirty="0">
                <a:solidFill>
                  <a:schemeClr val="tx1"/>
                </a:solidFill>
              </a:rPr>
              <a:t>2005)</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轉型中的教育評價</a:t>
            </a:r>
            <a:r>
              <a:rPr lang="en-US" altLang="zh-TW" sz="2000" dirty="0" smtClean="0">
                <a:solidFill>
                  <a:schemeClr val="tx1"/>
                </a:solidFill>
              </a:rPr>
              <a:t>》</a:t>
            </a:r>
            <a:r>
              <a:rPr lang="zh-TW" altLang="en-US" sz="2000" dirty="0">
                <a:solidFill>
                  <a:schemeClr val="tx1"/>
                </a:solidFill>
              </a:rPr>
              <a:t>，上海：上海科技教育出版社。</a:t>
            </a:r>
          </a:p>
          <a:p>
            <a:pPr>
              <a:spcBef>
                <a:spcPts val="300"/>
              </a:spcBef>
            </a:pPr>
            <a:r>
              <a:rPr lang="en-US" altLang="zh-TW" sz="2000" dirty="0" smtClean="0">
                <a:solidFill>
                  <a:schemeClr val="tx1"/>
                </a:solidFill>
              </a:rPr>
              <a:t>Fischer</a:t>
            </a:r>
            <a:r>
              <a:rPr lang="en-US" altLang="zh-TW" sz="2000" dirty="0">
                <a:solidFill>
                  <a:schemeClr val="tx1"/>
                </a:solidFill>
              </a:rPr>
              <a:t>, J. &amp; Hamer, L.(2010):Professional Development and School Restructuring: Mutual Processes of Reform. Middle School Journal</a:t>
            </a:r>
            <a:r>
              <a:rPr lang="zh-TW" altLang="en-US" sz="2000" dirty="0">
                <a:solidFill>
                  <a:schemeClr val="tx1"/>
                </a:solidFill>
              </a:rPr>
              <a:t>，</a:t>
            </a:r>
            <a:r>
              <a:rPr lang="en-US" altLang="zh-TW" sz="2000" dirty="0">
                <a:solidFill>
                  <a:schemeClr val="tx1"/>
                </a:solidFill>
              </a:rPr>
              <a:t>(41)</a:t>
            </a:r>
            <a:r>
              <a:rPr lang="zh-TW" altLang="en-US" sz="2000" dirty="0">
                <a:solidFill>
                  <a:schemeClr val="tx1"/>
                </a:solidFill>
              </a:rPr>
              <a:t>，</a:t>
            </a:r>
            <a:r>
              <a:rPr lang="en-US" altLang="zh-TW" sz="2000" dirty="0">
                <a:solidFill>
                  <a:schemeClr val="tx1"/>
                </a:solidFill>
              </a:rPr>
              <a:t>12-17.</a:t>
            </a:r>
          </a:p>
          <a:p>
            <a:pPr>
              <a:spcBef>
                <a:spcPts val="300"/>
              </a:spcBef>
            </a:pPr>
            <a:r>
              <a:rPr lang="en-US" altLang="zh-TW" sz="2000" dirty="0" err="1" smtClean="0">
                <a:solidFill>
                  <a:schemeClr val="tx1"/>
                </a:solidFill>
              </a:rPr>
              <a:t>MacBeath</a:t>
            </a:r>
            <a:r>
              <a:rPr lang="en-US" altLang="zh-TW" sz="2000" dirty="0">
                <a:solidFill>
                  <a:schemeClr val="tx1"/>
                </a:solidFill>
              </a:rPr>
              <a:t>, J. (2008)</a:t>
            </a:r>
            <a:r>
              <a:rPr lang="zh-TW" altLang="en-US" sz="2000" dirty="0">
                <a:solidFill>
                  <a:schemeClr val="tx1"/>
                </a:solidFill>
              </a:rPr>
              <a:t>：</a:t>
            </a:r>
            <a:r>
              <a:rPr lang="en-US" altLang="zh-TW" sz="2000" dirty="0" smtClean="0">
                <a:solidFill>
                  <a:schemeClr val="tx1"/>
                </a:solidFill>
              </a:rPr>
              <a:t>《</a:t>
            </a:r>
            <a:r>
              <a:rPr lang="zh-TW" altLang="en-US" sz="2000" dirty="0" smtClean="0">
                <a:solidFill>
                  <a:schemeClr val="tx1"/>
                </a:solidFill>
              </a:rPr>
              <a:t>校外評核對香港學校透過自評促進改善的效能研究</a:t>
            </a:r>
            <a:r>
              <a:rPr lang="en-US" altLang="zh-TW" sz="2000" dirty="0" smtClean="0">
                <a:solidFill>
                  <a:schemeClr val="tx1"/>
                </a:solidFill>
              </a:rPr>
              <a:t>》</a:t>
            </a:r>
            <a:r>
              <a:rPr lang="zh-TW" altLang="en-US" sz="2000" dirty="0" smtClean="0">
                <a:solidFill>
                  <a:schemeClr val="tx1"/>
                </a:solidFill>
              </a:rPr>
              <a:t>終期報告，香港：教育局質素保證分部。</a:t>
            </a:r>
          </a:p>
          <a:p>
            <a:pPr>
              <a:spcBef>
                <a:spcPts val="300"/>
              </a:spcBef>
            </a:pPr>
            <a:r>
              <a:rPr lang="en-US" altLang="zh-TW" sz="2000" dirty="0" err="1" smtClean="0">
                <a:solidFill>
                  <a:schemeClr val="tx1"/>
                </a:solidFill>
              </a:rPr>
              <a:t>MacBeath</a:t>
            </a:r>
            <a:r>
              <a:rPr lang="en-US" altLang="zh-TW" sz="2000" dirty="0">
                <a:solidFill>
                  <a:schemeClr val="tx1"/>
                </a:solidFill>
              </a:rPr>
              <a:t>, J. (2014</a:t>
            </a:r>
            <a:r>
              <a:rPr lang="en-US" altLang="zh-TW" sz="2000" dirty="0" smtClean="0">
                <a:solidFill>
                  <a:schemeClr val="tx1"/>
                </a:solidFill>
              </a:rPr>
              <a:t>)</a:t>
            </a:r>
            <a:r>
              <a:rPr lang="zh-TW" altLang="en-US" sz="2000" dirty="0" smtClean="0">
                <a:solidFill>
                  <a:schemeClr val="tx1"/>
                </a:solidFill>
              </a:rPr>
              <a:t>：學校發展問責架構第二週期的推行情況</a:t>
            </a:r>
            <a:r>
              <a:rPr lang="en-US" altLang="zh-TW" sz="2000" dirty="0" smtClean="0">
                <a:solidFill>
                  <a:schemeClr val="tx1"/>
                </a:solidFill>
              </a:rPr>
              <a:t>《</a:t>
            </a:r>
            <a:r>
              <a:rPr lang="zh-TW" altLang="en-US" sz="2000" dirty="0" smtClean="0">
                <a:solidFill>
                  <a:schemeClr val="tx1"/>
                </a:solidFill>
              </a:rPr>
              <a:t>對促進香港學校發展的效能研究</a:t>
            </a:r>
            <a:r>
              <a:rPr lang="en-US" altLang="zh-TW" sz="2000" dirty="0" smtClean="0">
                <a:solidFill>
                  <a:schemeClr val="tx1"/>
                </a:solidFill>
              </a:rPr>
              <a:t>》</a:t>
            </a:r>
            <a:r>
              <a:rPr lang="zh-TW" altLang="en-US" sz="2000" dirty="0" smtClean="0">
                <a:solidFill>
                  <a:schemeClr val="tx1"/>
                </a:solidFill>
              </a:rPr>
              <a:t>報告摘要，香港：教育局質素保證分部。</a:t>
            </a:r>
          </a:p>
          <a:p>
            <a:pPr>
              <a:spcBef>
                <a:spcPts val="300"/>
              </a:spcBef>
            </a:pPr>
            <a:r>
              <a:rPr lang="en-US" altLang="zh-TW" sz="2000" dirty="0" smtClean="0">
                <a:solidFill>
                  <a:schemeClr val="tx1"/>
                </a:solidFill>
              </a:rPr>
              <a:t>Rogers</a:t>
            </a:r>
            <a:r>
              <a:rPr lang="en-US" altLang="zh-TW" sz="2000" dirty="0">
                <a:solidFill>
                  <a:schemeClr val="tx1"/>
                </a:solidFill>
              </a:rPr>
              <a:t>, B. L.(2007). The Power of Practitioner Expertise: Building and Using Teacher Knowledge in Service of School Reform. The New Educator, 3, 199-220.</a:t>
            </a:r>
          </a:p>
          <a:p>
            <a:pPr>
              <a:spcBef>
                <a:spcPts val="300"/>
              </a:spcBef>
            </a:pPr>
            <a:endParaRPr lang="zh-TW" altLang="en-US" sz="2000" dirty="0">
              <a:solidFill>
                <a:schemeClr val="tx1"/>
              </a:solidFill>
            </a:endParaRPr>
          </a:p>
        </p:txBody>
      </p:sp>
    </p:spTree>
    <p:extLst>
      <p:ext uri="{BB962C8B-B14F-4D97-AF65-F5344CB8AC3E}">
        <p14:creationId xmlns:p14="http://schemas.microsoft.com/office/powerpoint/2010/main" val="158371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556792"/>
            <a:ext cx="8690168" cy="4752528"/>
          </a:xfrm>
        </p:spPr>
        <p:txBody>
          <a:bodyPr>
            <a:noAutofit/>
          </a:bodyPr>
          <a:lstStyle/>
          <a:p>
            <a:pPr algn="just"/>
            <a:r>
              <a:rPr lang="zh-TW" altLang="en-US" sz="3000" dirty="0" smtClean="0">
                <a:solidFill>
                  <a:schemeClr val="tx1"/>
                </a:solidFill>
              </a:rPr>
              <a:t>為了協助學校落實自評的工作，教育署於</a:t>
            </a:r>
            <a:r>
              <a:rPr lang="en-US" altLang="zh-TW" sz="3000" dirty="0" smtClean="0">
                <a:solidFill>
                  <a:schemeClr val="tx1"/>
                </a:solidFill>
              </a:rPr>
              <a:t>2000</a:t>
            </a:r>
            <a:r>
              <a:rPr lang="zh-TW" altLang="en-US" sz="3000" dirty="0">
                <a:solidFill>
                  <a:schemeClr val="tx1"/>
                </a:solidFill>
              </a:rPr>
              <a:t>年出版了</a:t>
            </a:r>
            <a:r>
              <a:rPr lang="en-US" altLang="zh-TW" sz="3000" dirty="0" smtClean="0">
                <a:solidFill>
                  <a:schemeClr val="tx1"/>
                </a:solidFill>
              </a:rPr>
              <a:t>《</a:t>
            </a:r>
            <a:r>
              <a:rPr lang="zh-TW" altLang="en-US" sz="3000" dirty="0" smtClean="0">
                <a:solidFill>
                  <a:schemeClr val="tx1"/>
                </a:solidFill>
              </a:rPr>
              <a:t>實踐教育自我評估</a:t>
            </a:r>
            <a:r>
              <a:rPr lang="en-US" altLang="zh-TW" sz="3000" dirty="0" smtClean="0">
                <a:solidFill>
                  <a:schemeClr val="tx1"/>
                </a:solidFill>
              </a:rPr>
              <a:t>》</a:t>
            </a:r>
            <a:r>
              <a:rPr lang="zh-TW" altLang="en-US" sz="3000" dirty="0" smtClean="0">
                <a:solidFill>
                  <a:schemeClr val="tx1"/>
                </a:solidFill>
              </a:rPr>
              <a:t>，以支援學校落實校本自評的工作；為了更有效推動學校發展自我評估的能力，教統局於</a:t>
            </a:r>
            <a:r>
              <a:rPr lang="en-US" altLang="zh-TW" sz="3000" dirty="0" smtClean="0">
                <a:solidFill>
                  <a:schemeClr val="tx1"/>
                </a:solidFill>
              </a:rPr>
              <a:t>2003</a:t>
            </a:r>
            <a:r>
              <a:rPr lang="zh-TW" altLang="en-US" sz="3000" dirty="0" smtClean="0">
                <a:solidFill>
                  <a:schemeClr val="tx1"/>
                </a:solidFill>
              </a:rPr>
              <a:t>年推出新的學校評核機制，在該份</a:t>
            </a:r>
            <a:r>
              <a:rPr lang="en-US" altLang="zh-TW" sz="3000" dirty="0" smtClean="0">
                <a:solidFill>
                  <a:schemeClr val="tx1"/>
                </a:solidFill>
              </a:rPr>
              <a:t>《</a:t>
            </a:r>
            <a:r>
              <a:rPr lang="zh-TW" altLang="en-US" sz="3000" dirty="0" smtClean="0">
                <a:solidFill>
                  <a:schemeClr val="tx1"/>
                </a:solidFill>
              </a:rPr>
              <a:t>透過學校自我評估及校外評核促進學校發展及問責</a:t>
            </a:r>
            <a:r>
              <a:rPr lang="en-US" altLang="zh-TW" sz="3000" dirty="0" smtClean="0">
                <a:solidFill>
                  <a:schemeClr val="tx1"/>
                </a:solidFill>
              </a:rPr>
              <a:t>》</a:t>
            </a:r>
            <a:r>
              <a:rPr lang="zh-TW" altLang="en-US" sz="3000" dirty="0" smtClean="0">
                <a:solidFill>
                  <a:schemeClr val="tx1"/>
                </a:solidFill>
              </a:rPr>
              <a:t>的檔建議：“學校進行自評和發展策略時，要瞭解學生的需要和特點，以及評核學校的優點和須予改善的地方，然後訂立發展優次和目標，制定達標策略和施行計畫”</a:t>
            </a:r>
            <a:r>
              <a:rPr lang="en-US" altLang="zh-TW" sz="3000" dirty="0" smtClean="0">
                <a:solidFill>
                  <a:schemeClr val="tx1"/>
                </a:solidFill>
              </a:rPr>
              <a:t>(</a:t>
            </a:r>
            <a:r>
              <a:rPr lang="zh-TW" altLang="en-US" sz="3000" dirty="0" smtClean="0">
                <a:solidFill>
                  <a:schemeClr val="tx1"/>
                </a:solidFill>
              </a:rPr>
              <a:t>潘忠誠，</a:t>
            </a:r>
            <a:r>
              <a:rPr lang="en-US" altLang="zh-TW" sz="3000" dirty="0" smtClean="0">
                <a:solidFill>
                  <a:schemeClr val="tx1"/>
                </a:solidFill>
              </a:rPr>
              <a:t>2005</a:t>
            </a:r>
            <a:r>
              <a:rPr lang="en-US" altLang="zh-TW" sz="3000" dirty="0">
                <a:solidFill>
                  <a:schemeClr val="tx1"/>
                </a:solidFill>
              </a:rPr>
              <a:t>)</a:t>
            </a:r>
            <a:r>
              <a:rPr lang="zh-TW" altLang="en-US" sz="3000" dirty="0" smtClean="0">
                <a:solidFill>
                  <a:schemeClr val="tx1"/>
                </a:solidFill>
              </a:rPr>
              <a:t>。</a:t>
            </a:r>
            <a:endParaRPr lang="en-US" altLang="zh-TW" sz="3000" dirty="0" smtClean="0">
              <a:solidFill>
                <a:schemeClr val="tx1"/>
              </a:solidFill>
            </a:endParaRPr>
          </a:p>
        </p:txBody>
      </p:sp>
    </p:spTree>
    <p:extLst>
      <p:ext uri="{BB962C8B-B14F-4D97-AF65-F5344CB8AC3E}">
        <p14:creationId xmlns:p14="http://schemas.microsoft.com/office/powerpoint/2010/main" val="343008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pPr algn="just"/>
            <a:r>
              <a:rPr lang="zh-TW" altLang="en-US" sz="3000" dirty="0" smtClean="0">
                <a:solidFill>
                  <a:schemeClr val="tx1"/>
                </a:solidFill>
              </a:rPr>
              <a:t>這些建議無疑是對學校利用自評作為學校改善的有效策略，但可惜的是當年不少前線同工誤以為評核學校表現的結果，這使不少教師抗拒這個學校評核機制。教統局因而於</a:t>
            </a:r>
            <a:r>
              <a:rPr lang="en-US" altLang="zh-TW" sz="3000" dirty="0" smtClean="0">
                <a:solidFill>
                  <a:schemeClr val="tx1"/>
                </a:solidFill>
              </a:rPr>
              <a:t>2005</a:t>
            </a:r>
            <a:r>
              <a:rPr lang="zh-TW" altLang="en-US" sz="3000" dirty="0">
                <a:solidFill>
                  <a:schemeClr val="tx1"/>
                </a:solidFill>
              </a:rPr>
              <a:t>年</a:t>
            </a:r>
            <a:r>
              <a:rPr lang="en-US" altLang="zh-TW" sz="3000" dirty="0" smtClean="0">
                <a:solidFill>
                  <a:schemeClr val="tx1"/>
                </a:solidFill>
              </a:rPr>
              <a:t>7</a:t>
            </a:r>
            <a:r>
              <a:rPr lang="zh-TW" altLang="en-US" sz="3000" dirty="0" smtClean="0">
                <a:solidFill>
                  <a:schemeClr val="tx1"/>
                </a:solidFill>
              </a:rPr>
              <a:t>月提出了修訂外評推行細則，簡化學校外評工作量的做法，加上視學人員以較為親切的態度進行外評和學校同工對外評有更多的瞭解，這一輪香港的學校評核工作在其後兩年推行得較為暢順，並在</a:t>
            </a:r>
            <a:r>
              <a:rPr lang="en-US" altLang="zh-TW" sz="3000" dirty="0" smtClean="0">
                <a:solidFill>
                  <a:schemeClr val="tx1"/>
                </a:solidFill>
              </a:rPr>
              <a:t>2008</a:t>
            </a:r>
            <a:r>
              <a:rPr lang="zh-TW" altLang="en-US" sz="3000" dirty="0" smtClean="0">
                <a:solidFill>
                  <a:schemeClr val="tx1"/>
                </a:solidFill>
              </a:rPr>
              <a:t>學年得到基本上的完結。</a:t>
            </a:r>
          </a:p>
          <a:p>
            <a:pPr algn="just"/>
            <a:endParaRPr lang="zh-TW" altLang="en-US" sz="3000" dirty="0">
              <a:solidFill>
                <a:schemeClr val="tx1"/>
              </a:solidFill>
            </a:endParaRPr>
          </a:p>
        </p:txBody>
      </p:sp>
    </p:spTree>
    <p:extLst>
      <p:ext uri="{BB962C8B-B14F-4D97-AF65-F5344CB8AC3E}">
        <p14:creationId xmlns:p14="http://schemas.microsoft.com/office/powerpoint/2010/main" val="2108855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a:xfrm>
            <a:off x="274320" y="1484784"/>
            <a:ext cx="8595360" cy="4751424"/>
          </a:xfrm>
        </p:spPr>
        <p:txBody>
          <a:bodyPr>
            <a:noAutofit/>
          </a:bodyPr>
          <a:lstStyle/>
          <a:p>
            <a:r>
              <a:rPr lang="zh-TW" altLang="en-US" sz="3000" dirty="0" smtClean="0">
                <a:solidFill>
                  <a:schemeClr val="tx1"/>
                </a:solidFill>
              </a:rPr>
              <a:t>臺灣學者吳山清</a:t>
            </a:r>
            <a:r>
              <a:rPr lang="en-US" altLang="zh-TW" sz="3000" dirty="0" smtClean="0">
                <a:solidFill>
                  <a:schemeClr val="tx1"/>
                </a:solidFill>
              </a:rPr>
              <a:t>(</a:t>
            </a:r>
            <a:r>
              <a:rPr lang="en-US" altLang="zh-TW" sz="3000" dirty="0">
                <a:solidFill>
                  <a:schemeClr val="tx1"/>
                </a:solidFill>
              </a:rPr>
              <a:t>2007</a:t>
            </a:r>
            <a:r>
              <a:rPr lang="en-US" altLang="zh-TW" sz="3000" dirty="0" smtClean="0">
                <a:solidFill>
                  <a:schemeClr val="tx1"/>
                </a:solidFill>
              </a:rPr>
              <a:t>)</a:t>
            </a:r>
            <a:r>
              <a:rPr lang="zh-TW" altLang="en-US" sz="3000" dirty="0" smtClean="0">
                <a:solidFill>
                  <a:schemeClr val="tx1"/>
                </a:solidFill>
              </a:rPr>
              <a:t>指出改進學校評估的關鍵策略是要有後設評估的回饋，以使評估制度的規劃、設計和實施能與時俱進。按這學術理念，香港的質素保證分部向每所被評學校發出外評後問卷，以瞭解教師和學校人員對外評過程的感受。從首四年外評的調查中，香港學校同工由對外評核實自評政策有疑慮，至及後有超過八成的教師認同自評有助認識學校的運作，並促進教師間的交流和協作；這說明香港學校質素評核政策逐漸得到同工的接受。</a:t>
            </a:r>
            <a:endParaRPr lang="zh-TW" altLang="en-US" sz="3000" dirty="0">
              <a:solidFill>
                <a:schemeClr val="tx1"/>
              </a:solidFill>
            </a:endParaRPr>
          </a:p>
        </p:txBody>
      </p:sp>
    </p:spTree>
    <p:extLst>
      <p:ext uri="{BB962C8B-B14F-4D97-AF65-F5344CB8AC3E}">
        <p14:creationId xmlns:p14="http://schemas.microsoft.com/office/powerpoint/2010/main" val="2570356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r>
              <a:rPr lang="zh-TW" altLang="en-US" sz="3000" dirty="0" smtClean="0">
                <a:solidFill>
                  <a:schemeClr val="tx1"/>
                </a:solidFill>
              </a:rPr>
              <a:t>而由英國著名學校評核學者負責的“校外評核對香港學校透過自評促進改善的效能研究”終期報告亦指出，“從各地推行自評和外評結合的經驗中顯示，政府在培育校本自評機制的同時，應擬訂一個促進性而非強制性的架構，並提供適當的自評工具和策略”</a:t>
            </a:r>
            <a:r>
              <a:rPr lang="en-US" altLang="zh-TW" sz="3000" dirty="0" smtClean="0">
                <a:solidFill>
                  <a:schemeClr val="tx1"/>
                </a:solidFill>
              </a:rPr>
              <a:t>(</a:t>
            </a:r>
            <a:r>
              <a:rPr lang="en-US" altLang="zh-TW" sz="3000" dirty="0">
                <a:solidFill>
                  <a:schemeClr val="tx1"/>
                </a:solidFill>
              </a:rPr>
              <a:t>MacBeath,2008)</a:t>
            </a:r>
            <a:r>
              <a:rPr lang="zh-TW" altLang="en-US" sz="3000" dirty="0">
                <a:solidFill>
                  <a:schemeClr val="tx1"/>
                </a:solidFill>
              </a:rPr>
              <a:t>。</a:t>
            </a:r>
          </a:p>
          <a:p>
            <a:r>
              <a:rPr lang="zh-TW" altLang="en-US" sz="3000" dirty="0" smtClean="0">
                <a:solidFill>
                  <a:schemeClr val="tx1"/>
                </a:solidFill>
              </a:rPr>
              <a:t>經歷十多年來的實踐後，香港政府提供及完善了學校質素評核的工具，使各校教師可透過學校自評去改善學校的發展。</a:t>
            </a:r>
          </a:p>
          <a:p>
            <a:endParaRPr lang="zh-TW" altLang="en-US" sz="3000" dirty="0">
              <a:solidFill>
                <a:schemeClr val="tx1"/>
              </a:solidFill>
            </a:endParaRPr>
          </a:p>
        </p:txBody>
      </p:sp>
    </p:spTree>
    <p:extLst>
      <p:ext uri="{BB962C8B-B14F-4D97-AF65-F5344CB8AC3E}">
        <p14:creationId xmlns:p14="http://schemas.microsoft.com/office/powerpoint/2010/main" val="2582948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126</TotalTime>
  <Words>6660</Words>
  <Application>Microsoft Office PowerPoint</Application>
  <PresentationFormat>如螢幕大小 (4:3)</PresentationFormat>
  <Paragraphs>415</Paragraphs>
  <Slides>57</Slides>
  <Notes>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57</vt:i4>
      </vt:variant>
    </vt:vector>
  </HeadingPairs>
  <TitlesOfParts>
    <vt:vector size="59" baseType="lpstr">
      <vt:lpstr>Soho</vt:lpstr>
      <vt:lpstr>Worksheet</vt:lpstr>
      <vt:lpstr>2015年教師專業交流月 優質教育基金主辦 教育行政經驗的分享</vt:lpstr>
      <vt:lpstr>香港學校質素評核的背景</vt:lpstr>
      <vt:lpstr>PowerPoint 簡報</vt:lpstr>
      <vt:lpstr>PowerPoint 簡報</vt:lpstr>
      <vt:lpstr>外評核實自評的經驗</vt:lpstr>
      <vt:lpstr>PowerPoint 簡報</vt:lpstr>
      <vt:lpstr>PowerPoint 簡報</vt:lpstr>
      <vt:lpstr>PowerPoint 簡報</vt:lpstr>
      <vt:lpstr>PowerPoint 簡報</vt:lpstr>
      <vt:lpstr>PowerPoint 簡報</vt:lpstr>
      <vt:lpstr>學校自評的工具</vt:lpstr>
      <vt:lpstr>PowerPoint 簡報</vt:lpstr>
      <vt:lpstr>PowerPoint 簡報</vt:lpstr>
      <vt:lpstr>校情檢視</vt:lpstr>
      <vt:lpstr>檢討學校整體表現</vt:lpstr>
      <vt:lpstr>PowerPoint 簡報</vt:lpstr>
      <vt:lpstr>PowerPoint 簡報</vt:lpstr>
      <vt:lpstr>PowerPoint 簡報</vt:lpstr>
      <vt:lpstr>PowerPoint 簡報</vt:lpstr>
      <vt:lpstr>教育局提供的持份者問卷「教師」</vt:lpstr>
      <vt:lpstr>PowerPoint 簡報</vt:lpstr>
      <vt:lpstr>PowerPoint 簡報</vt:lpstr>
      <vt:lpstr>教統局提供：情意及社交表現評估套件（中學）</vt:lpstr>
      <vt:lpstr>PowerPoint 簡報</vt:lpstr>
      <vt:lpstr>校外評核的工具和流程</vt:lpstr>
      <vt:lpstr>PowerPoint 簡報</vt:lpstr>
      <vt:lpstr>PowerPoint 簡報</vt:lpstr>
      <vt:lpstr>PowerPoint 簡報</vt:lpstr>
      <vt:lpstr>PowerPoint 簡報</vt:lpstr>
      <vt:lpstr>校情為本，對焦評估</vt:lpstr>
      <vt:lpstr>PowerPoint 簡報</vt:lpstr>
      <vt:lpstr>PowerPoint 簡報</vt:lpstr>
      <vt:lpstr>2008學校表現指標及外評措施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香港學校質素評核的現況</vt:lpstr>
      <vt:lpstr>PowerPoint 簡報</vt:lpstr>
      <vt:lpstr>PowerPoint 簡報</vt:lpstr>
      <vt:lpstr>PowerPoint 簡報</vt:lpstr>
      <vt:lpstr>PowerPoint 簡報</vt:lpstr>
      <vt:lpstr>結語</vt:lpstr>
      <vt:lpstr>PowerPoint 簡報</vt:lpstr>
      <vt:lpstr>PowerPoint 簡報</vt:lpstr>
      <vt:lpstr>PowerPoint 簡報</vt:lpstr>
      <vt:lpstr>PowerPoint 簡報</vt:lpstr>
      <vt:lpstr>參考書目</vt:lpstr>
      <vt:lpstr>PowerPoint 簡報</vt:lpstr>
      <vt:lpstr>PowerPoint 簡報</vt:lpstr>
    </vt:vector>
  </TitlesOfParts>
  <Company>HKIEd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第21屆華夏園丁大聯歡 ——2014陽光海南之旅活動</dc:title>
  <dc:creator>HKIEd</dc:creator>
  <cp:lastModifiedBy>HKIEd</cp:lastModifiedBy>
  <cp:revision>20</cp:revision>
  <cp:lastPrinted>2015-03-12T08:42:34Z</cp:lastPrinted>
  <dcterms:created xsi:type="dcterms:W3CDTF">2014-12-05T03:58:17Z</dcterms:created>
  <dcterms:modified xsi:type="dcterms:W3CDTF">2015-03-13T03:54:37Z</dcterms:modified>
</cp:coreProperties>
</file>