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6" r:id="rId3"/>
    <p:sldId id="267" r:id="rId4"/>
    <p:sldId id="262" r:id="rId5"/>
    <p:sldId id="270" r:id="rId6"/>
    <p:sldId id="271" r:id="rId7"/>
    <p:sldId id="272" r:id="rId8"/>
    <p:sldId id="274" r:id="rId9"/>
    <p:sldId id="264" r:id="rId10"/>
    <p:sldId id="263" r:id="rId11"/>
    <p:sldId id="268" r:id="rId12"/>
    <p:sldId id="259" r:id="rId13"/>
    <p:sldId id="260" r:id="rId14"/>
    <p:sldId id="277" r:id="rId15"/>
    <p:sldId id="257" r:id="rId16"/>
    <p:sldId id="276" r:id="rId17"/>
    <p:sldId id="258" r:id="rId18"/>
    <p:sldId id="261" r:id="rId19"/>
  </p:sldIdLst>
  <p:sldSz cx="9144000" cy="6858000" type="screen4x3"/>
  <p:notesSz cx="6858000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585" autoAdjust="0"/>
  </p:normalViewPr>
  <p:slideViewPr>
    <p:cSldViewPr>
      <p:cViewPr varScale="1">
        <p:scale>
          <a:sx n="71" d="100"/>
          <a:sy n="71" d="100"/>
        </p:scale>
        <p:origin x="-21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F636B-A19F-4750-979A-63E570EE1C6A}" type="datetimeFigureOut">
              <a:rPr lang="zh-TW" altLang="en-US" smtClean="0"/>
              <a:t>2015/3/19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02A75-2107-422B-A1D9-58B91006BAD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234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C25-E25B-423E-9102-9085B618E247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34CF4-361D-4977-B8FA-E3BA550FD88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8623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34CF4-361D-4977-B8FA-E3BA550FD881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7518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FBB0535-5267-448E-B9A9-14D5000F849B}" type="datetimeFigureOut">
              <a:rPr lang="zh-HK" altLang="en-US" smtClean="0"/>
              <a:t>19/3/2015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B2DCE8E-5621-45FB-B962-9CB209EBB1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r>
              <a:rPr lang="zh-TW" altLang="en-US" sz="3600" dirty="0" smtClean="0"/>
              <a:t>葵涌循道中學校長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HK" sz="3600" dirty="0"/>
          </a:p>
          <a:p>
            <a:pPr marL="0" indent="0" algn="r">
              <a:buNone/>
            </a:pPr>
            <a:r>
              <a:rPr lang="zh-TW" altLang="en-US" sz="3600" dirty="0" smtClean="0"/>
              <a:t>黃兆雄博士</a:t>
            </a:r>
            <a:endParaRPr lang="zh-HK" altLang="en-US" sz="36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教育行政經驗分享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4329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39752" y="1988840"/>
            <a:ext cx="5940648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 smtClean="0"/>
              <a:t>紀律</a:t>
            </a:r>
            <a:r>
              <a:rPr lang="en-US" altLang="zh-TW" sz="3600" dirty="0" smtClean="0"/>
              <a:t>:</a:t>
            </a:r>
          </a:p>
          <a:p>
            <a:pPr marL="0" indent="0">
              <a:buNone/>
            </a:pPr>
            <a:r>
              <a:rPr lang="zh-TW" altLang="en-US" sz="3600" dirty="0" smtClean="0"/>
              <a:t>抓住兩頭放中間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 smtClean="0"/>
              <a:t>教學</a:t>
            </a:r>
            <a:r>
              <a:rPr lang="en-US" altLang="zh-TW" sz="3600" dirty="0" smtClean="0"/>
              <a:t>:</a:t>
            </a:r>
          </a:p>
          <a:p>
            <a:pPr marL="0" indent="0">
              <a:buNone/>
            </a:pPr>
            <a:r>
              <a:rPr lang="zh-TW" altLang="en-US" sz="3600" dirty="0" smtClean="0"/>
              <a:t>抓住中間放兩頭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HK" sz="3600" dirty="0" smtClean="0"/>
          </a:p>
          <a:p>
            <a:pPr marL="0" indent="0" algn="r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葉祖賢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課室管理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6669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 smtClean="0"/>
              <a:t>讓學生所學</a:t>
            </a:r>
            <a:r>
              <a:rPr lang="zh-TW" altLang="en-US" sz="4000" dirty="0"/>
              <a:t>的</a:t>
            </a:r>
            <a:r>
              <a:rPr lang="zh-TW" altLang="en-US" sz="4000" dirty="0" smtClean="0"/>
              <a:t>有用和有意義</a:t>
            </a:r>
            <a:r>
              <a:rPr lang="en-US" altLang="zh-TW" sz="4000" dirty="0" smtClean="0"/>
              <a:t>!</a:t>
            </a:r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 algn="r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林瑞芳博士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教與學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620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2276872"/>
            <a:ext cx="6948760" cy="38492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HK" sz="5200" dirty="0" smtClean="0">
                <a:solidFill>
                  <a:srgbClr val="FF0000"/>
                </a:solidFill>
              </a:rPr>
              <a:t>4 S</a:t>
            </a:r>
          </a:p>
          <a:p>
            <a:pPr marL="0" indent="0">
              <a:buNone/>
            </a:pPr>
            <a:endParaRPr lang="en-US" altLang="zh-HK" sz="5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HK" sz="5200" dirty="0" smtClean="0"/>
              <a:t>Spirituality</a:t>
            </a:r>
          </a:p>
          <a:p>
            <a:pPr marL="0" indent="0">
              <a:buNone/>
            </a:pPr>
            <a:r>
              <a:rPr lang="en-US" altLang="zh-HK" sz="5200" dirty="0" smtClean="0"/>
              <a:t>Sports</a:t>
            </a:r>
          </a:p>
          <a:p>
            <a:pPr marL="0" indent="0">
              <a:buNone/>
            </a:pPr>
            <a:r>
              <a:rPr lang="en-US" altLang="zh-HK" sz="5200" dirty="0" smtClean="0"/>
              <a:t>Study</a:t>
            </a:r>
          </a:p>
          <a:p>
            <a:pPr marL="0" indent="0">
              <a:buNone/>
            </a:pPr>
            <a:r>
              <a:rPr lang="en-US" altLang="zh-HK" sz="5200" dirty="0" smtClean="0"/>
              <a:t>Succession</a:t>
            </a:r>
          </a:p>
          <a:p>
            <a:pPr marL="0" indent="0">
              <a:buNone/>
            </a:pPr>
            <a:endParaRPr lang="en-US" altLang="zh-HK" dirty="0"/>
          </a:p>
          <a:p>
            <a:pPr marL="0" indent="0" algn="r">
              <a:buNone/>
            </a:pPr>
            <a:r>
              <a:rPr lang="en-US" altLang="zh-HK" dirty="0" smtClean="0"/>
              <a:t>(S.</a:t>
            </a:r>
            <a:r>
              <a:rPr lang="en-US" altLang="zh-TW" dirty="0" smtClean="0"/>
              <a:t>H.</a:t>
            </a:r>
            <a:r>
              <a:rPr lang="zh-TW" altLang="en-US" dirty="0" smtClean="0"/>
              <a:t> </a:t>
            </a:r>
            <a:r>
              <a:rPr lang="en-US" altLang="zh-TW" dirty="0" smtClean="0"/>
              <a:t>WONG)</a:t>
            </a:r>
            <a:endParaRPr lang="en-US" altLang="zh-HK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4 S MTR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569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2675467"/>
            <a:ext cx="6660728" cy="3450696"/>
          </a:xfrm>
        </p:spPr>
        <p:txBody>
          <a:bodyPr/>
          <a:lstStyle/>
          <a:p>
            <a:pPr marL="0" indent="0">
              <a:buNone/>
            </a:pPr>
            <a:r>
              <a:rPr lang="en-US" altLang="zh-HK" sz="4000" dirty="0" smtClean="0"/>
              <a:t>Multiple Intelligence</a:t>
            </a:r>
          </a:p>
          <a:p>
            <a:pPr marL="0" indent="0">
              <a:buNone/>
            </a:pPr>
            <a:r>
              <a:rPr lang="en-US" altLang="zh-HK" sz="4000" dirty="0" smtClean="0"/>
              <a:t>Team partners</a:t>
            </a:r>
          </a:p>
          <a:p>
            <a:pPr marL="0" indent="0">
              <a:buNone/>
            </a:pPr>
            <a:r>
              <a:rPr lang="en-US" altLang="zh-HK" sz="4000" dirty="0" smtClean="0"/>
              <a:t>Relationship</a:t>
            </a:r>
            <a:endParaRPr lang="zh-HK" altLang="en-US" sz="4000" dirty="0" smtClean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solidFill>
                  <a:srgbClr val="FF0000"/>
                </a:solidFill>
              </a:rPr>
              <a:t>MTR</a:t>
            </a:r>
            <a:endParaRPr lang="zh-HK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58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9" y="2204864"/>
            <a:ext cx="7596832" cy="4320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zh-TW" altLang="en-US" sz="3200" dirty="0"/>
              <a:t>叔叔，我要買一枝雪條。</a:t>
            </a:r>
            <a:endParaRPr lang="en-US" altLang="zh-TW" sz="3200" dirty="0"/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sz="3200" dirty="0"/>
              <a:t>妹妹，現在買一送一，妳可以去拿多一枝，</a:t>
            </a:r>
            <a:endParaRPr lang="en-US" altLang="zh-TW" sz="3200" dirty="0"/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3200" dirty="0"/>
              <a:t>可是我吃一枝已夠了，另外一枝就送給別人啦。</a:t>
            </a:r>
            <a:endParaRPr lang="en-US" altLang="zh-TW" sz="3200" dirty="0"/>
          </a:p>
          <a:p>
            <a:endParaRPr lang="en-US" altLang="zh-HK" sz="3200" dirty="0"/>
          </a:p>
          <a:p>
            <a:pPr>
              <a:buFont typeface="Wingdings" panose="05000000000000000000" pitchFamily="2" charset="2"/>
              <a:buChar char="p"/>
            </a:pPr>
            <a:r>
              <a:rPr lang="zh-TW" altLang="en-US" sz="3200" dirty="0"/>
              <a:t>說完，就開心及揮手的走了</a:t>
            </a:r>
            <a:r>
              <a:rPr lang="en-US" altLang="zh-TW" sz="3200" dirty="0"/>
              <a:t>!</a:t>
            </a:r>
            <a:endParaRPr lang="zh-HK" altLang="en-US" sz="3200" dirty="0"/>
          </a:p>
          <a:p>
            <a:endParaRPr lang="zh-HK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一個</a:t>
            </a:r>
            <a:r>
              <a:rPr lang="zh-TW" altLang="en-US" dirty="0" smtClean="0"/>
              <a:t>故事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57183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dirty="0" smtClean="0"/>
              <a:t>不在意多</a:t>
            </a:r>
            <a:endParaRPr lang="en-US" altLang="zh-TW" sz="6000" dirty="0" smtClean="0"/>
          </a:p>
          <a:p>
            <a:pPr marL="0" indent="0" algn="ctr">
              <a:buNone/>
            </a:pPr>
            <a:r>
              <a:rPr lang="zh-TW" altLang="en-US" sz="6000" dirty="0" smtClean="0"/>
              <a:t>但不貪心</a:t>
            </a:r>
            <a:endParaRPr lang="zh-HK" altLang="en-US" sz="60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665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7" y="2204864"/>
            <a:ext cx="7524824" cy="3921299"/>
          </a:xfrm>
        </p:spPr>
        <p:txBody>
          <a:bodyPr/>
          <a:lstStyle/>
          <a:p>
            <a:pPr lvl="0"/>
            <a:r>
              <a:rPr lang="zh-TW" altLang="zh-HK" sz="3200" dirty="0" smtClean="0"/>
              <a:t>回應</a:t>
            </a:r>
            <a:r>
              <a:rPr lang="zh-TW" altLang="zh-HK" sz="3200" dirty="0"/>
              <a:t>耶穌的話：為首的必作眾人的僕人</a:t>
            </a:r>
          </a:p>
          <a:p>
            <a:pPr lvl="0"/>
            <a:r>
              <a:rPr lang="zh-TW" altLang="zh-HK" sz="3200" dirty="0"/>
              <a:t>權威和洞見</a:t>
            </a:r>
          </a:p>
          <a:p>
            <a:pPr lvl="0"/>
            <a:r>
              <a:rPr lang="zh-TW" altLang="zh-HK" sz="3200" dirty="0"/>
              <a:t>凝聚一個群體</a:t>
            </a:r>
          </a:p>
          <a:p>
            <a:pPr lvl="0"/>
            <a:r>
              <a:rPr lang="zh-TW" altLang="zh-HK" sz="3200" dirty="0"/>
              <a:t>訂立為群體好處的共同理想，並在旁協助，給予鼓勵，一起找出須要作出的改變，一起實行共同的夢想。這便是有僕人心態的領導力。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zh-TW" altLang="zh-HK" dirty="0" smtClean="0"/>
              <a:t>僕人的心態</a:t>
            </a:r>
            <a:br>
              <a:rPr lang="zh-TW" altLang="zh-HK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85311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Integrity</a:t>
            </a:r>
          </a:p>
          <a:p>
            <a:pPr marL="0" indent="0">
              <a:buNone/>
            </a:pPr>
            <a:r>
              <a:rPr lang="en-US" altLang="zh-HK" dirty="0" smtClean="0"/>
              <a:t>Pastoral Care</a:t>
            </a:r>
          </a:p>
          <a:p>
            <a:pPr marL="0" indent="0">
              <a:buNone/>
            </a:pPr>
            <a:r>
              <a:rPr lang="en-US" altLang="zh-HK" dirty="0" smtClean="0"/>
              <a:t>Leadership Strategy</a:t>
            </a:r>
          </a:p>
          <a:p>
            <a:pPr marL="0" indent="0">
              <a:buNone/>
            </a:pPr>
            <a:r>
              <a:rPr lang="en-US" altLang="zh-HK" dirty="0" smtClean="0"/>
              <a:t>To Serve</a:t>
            </a:r>
          </a:p>
          <a:p>
            <a:pPr marL="0" indent="0">
              <a:buNone/>
            </a:pPr>
            <a:r>
              <a:rPr lang="en-US" altLang="zh-HK" dirty="0" smtClean="0"/>
              <a:t>To Sacrifice</a:t>
            </a:r>
          </a:p>
          <a:p>
            <a:pPr marL="0" indent="0">
              <a:buNone/>
            </a:pPr>
            <a:r>
              <a:rPr lang="en-US" altLang="zh-HK" dirty="0" smtClean="0"/>
              <a:t>To Empathize</a:t>
            </a:r>
          </a:p>
          <a:p>
            <a:pPr marL="0" indent="0">
              <a:buNone/>
            </a:pPr>
            <a:r>
              <a:rPr lang="en-US" altLang="zh-HK" dirty="0" smtClean="0"/>
              <a:t>To Act legally, rationally, affectionately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sz="6000" dirty="0"/>
              <a:t>characteristics</a:t>
            </a:r>
            <a:endParaRPr lang="zh-HK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322484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HK" dirty="0" smtClean="0"/>
              <a:t>“We worry too much about something to live on – and too little about something to live for.”</a:t>
            </a:r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r>
              <a:rPr lang="en-US" altLang="zh-TW" dirty="0" smtClean="0"/>
              <a:t>i.e.</a:t>
            </a:r>
            <a:r>
              <a:rPr lang="zh-TW" altLang="en-US" dirty="0" smtClean="0"/>
              <a:t> </a:t>
            </a:r>
            <a:r>
              <a:rPr lang="en-US" altLang="zh-HK" dirty="0" smtClean="0"/>
              <a:t>Meaning of life</a:t>
            </a:r>
            <a:endParaRPr lang="zh-HK" altLang="en-US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r>
              <a:rPr lang="en-US" altLang="zh-HK" dirty="0" smtClean="0"/>
              <a:t> (Virtues of Aging, Carter</a:t>
            </a:r>
            <a:r>
              <a:rPr lang="en-US" altLang="zh-HK" dirty="0"/>
              <a:t>, 1998, p. 1</a:t>
            </a:r>
            <a:r>
              <a:rPr lang="en-US" altLang="zh-HK" dirty="0" smtClean="0"/>
              <a:t>)</a:t>
            </a:r>
            <a:endParaRPr lang="en-US" altLang="zh-HK" dirty="0"/>
          </a:p>
          <a:p>
            <a:pPr marL="0" indent="0">
              <a:buNone/>
            </a:pPr>
            <a:endParaRPr lang="en-US" altLang="zh-HK" dirty="0" smtClean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Concluding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Remarks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122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8052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zh-HK" b="1" dirty="0"/>
              <a:t/>
            </a:r>
            <a:br>
              <a:rPr lang="en-US" altLang="zh-HK" b="1" dirty="0"/>
            </a:br>
            <a:r>
              <a:rPr lang="en-US" altLang="zh-HK" b="1" dirty="0"/>
              <a:t/>
            </a:r>
            <a:br>
              <a:rPr lang="en-US" altLang="zh-HK" b="1" dirty="0"/>
            </a:br>
            <a:r>
              <a:rPr lang="zh-TW" altLang="zh-HK" sz="4500" b="1" dirty="0"/>
              <a:t>老闆： 萬分歡迎，無咗你</a:t>
            </a:r>
            <a:r>
              <a:rPr lang="en-US" altLang="zh-HK" sz="4500" b="1" dirty="0"/>
              <a:t>, </a:t>
            </a:r>
            <a:r>
              <a:rPr lang="zh-TW" altLang="zh-HK" sz="4500" b="1" dirty="0"/>
              <a:t>我地公司肯定好大分別！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如果工作量太多，我會辭職的。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放心，我唔會俾咁樣既事情發生！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</a:t>
            </a:r>
            <a:r>
              <a:rPr lang="en-US" altLang="zh-HK" sz="4500" b="1" dirty="0"/>
              <a:t> : </a:t>
            </a:r>
            <a:r>
              <a:rPr lang="zh-TW" altLang="en-US" sz="4500" b="1" dirty="0" smtClean="0"/>
              <a:t>  </a:t>
            </a:r>
            <a:r>
              <a:rPr lang="zh-TW" altLang="zh-HK" sz="4500" b="1" dirty="0" smtClean="0"/>
              <a:t>我</a:t>
            </a:r>
            <a:r>
              <a:rPr lang="zh-TW" altLang="zh-HK" sz="4500" b="1" dirty="0"/>
              <a:t>逢星期六日可以休息嗎？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當然啦！呢個係底線！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平時會日日</a:t>
            </a:r>
            <a:r>
              <a:rPr lang="en-US" altLang="zh-HK" sz="4500" b="1" dirty="0"/>
              <a:t>OT </a:t>
            </a:r>
            <a:r>
              <a:rPr lang="zh-TW" altLang="zh-HK" sz="4500" b="1" dirty="0"/>
              <a:t>到凌晨嗎？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無可能，邊個話你聽架？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有餐費補貼嗎？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唔使講啦，絕對比同行都高！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有無做死人既風險？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唔會！你點會有咁既念頭？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公司會定期搞旅遊嗎？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呢個係我地明文規定！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那我需要準時返工嗎？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唔會，睇情況啦。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人工呢？會準時出糧嗎？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一定係啦！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所有工作都係新員工做嗎？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邊有可能，你上面仲有好多資深既同事！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如果管理職位有空缺，我可以參與競爭嗎？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老闆： 唔使問啦，呢個一直係我地公司賴以生存既方式！</a:t>
            </a:r>
            <a:r>
              <a:rPr lang="en-US" altLang="zh-HK" sz="4500" b="1" dirty="0"/>
              <a:t/>
            </a:r>
            <a:br>
              <a:rPr lang="en-US" altLang="zh-HK" sz="4500" b="1" dirty="0"/>
            </a:br>
            <a:r>
              <a:rPr lang="zh-TW" altLang="zh-HK" sz="4500" b="1" dirty="0"/>
              <a:t>職員： 你唔會係呃我掛？</a:t>
            </a:r>
            <a:endParaRPr lang="zh-TW" altLang="zh-HK" sz="4500" dirty="0"/>
          </a:p>
          <a:p>
            <a:pPr marL="0" indent="0">
              <a:buNone/>
            </a:pPr>
            <a:endParaRPr lang="zh-HK" altLang="en-US" sz="4500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zh-TW" altLang="zh-HK" b="1" dirty="0" smtClean="0"/>
              <a:t>進入公司前</a:t>
            </a:r>
            <a:r>
              <a:rPr lang="en-US" altLang="zh-HK" b="1" dirty="0" smtClean="0"/>
              <a:t>……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6539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zh-TW" altLang="zh-HK" dirty="0" smtClean="0"/>
              <a:t>反思</a:t>
            </a:r>
            <a:r>
              <a:rPr lang="en-US" altLang="zh-HK" dirty="0" smtClean="0"/>
              <a:t>:</a:t>
            </a:r>
            <a:r>
              <a:rPr lang="zh-TW" altLang="zh-HK" dirty="0" smtClean="0"/>
              <a:t/>
            </a:r>
            <a:br>
              <a:rPr lang="zh-TW" altLang="zh-HK" dirty="0" smtClean="0"/>
            </a:b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1475656" y="2564904"/>
            <a:ext cx="58143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HK" sz="3200" dirty="0" smtClean="0"/>
              <a:t>工作</a:t>
            </a:r>
            <a:r>
              <a:rPr lang="zh-TW" altLang="zh-HK" sz="3200" dirty="0"/>
              <a:t>穩定性</a:t>
            </a:r>
            <a:r>
              <a:rPr lang="en-US" altLang="zh-HK" sz="3200" dirty="0"/>
              <a:t>(</a:t>
            </a:r>
            <a:r>
              <a:rPr lang="zh-TW" altLang="zh-HK" sz="3200" dirty="0"/>
              <a:t>合約、編制</a:t>
            </a:r>
            <a:r>
              <a:rPr lang="en-US" altLang="zh-HK" sz="3200" dirty="0"/>
              <a:t>)</a:t>
            </a:r>
            <a:endParaRPr lang="zh-TW" altLang="zh-HK" sz="3200" dirty="0"/>
          </a:p>
          <a:p>
            <a:pPr lvl="0"/>
            <a:r>
              <a:rPr lang="zh-TW" altLang="zh-HK" sz="3200" dirty="0"/>
              <a:t>升職機會</a:t>
            </a:r>
          </a:p>
          <a:p>
            <a:pPr lvl="0"/>
            <a:r>
              <a:rPr lang="zh-TW" altLang="zh-HK" sz="3200" dirty="0"/>
              <a:t>待遇</a:t>
            </a:r>
          </a:p>
          <a:p>
            <a:pPr lvl="0"/>
            <a:r>
              <a:rPr lang="zh-TW" altLang="zh-HK" sz="3200" dirty="0"/>
              <a:t>福利</a:t>
            </a:r>
          </a:p>
          <a:p>
            <a:pPr lvl="0"/>
            <a:r>
              <a:rPr lang="zh-TW" altLang="zh-HK" sz="3200" dirty="0"/>
              <a:t>工作量</a:t>
            </a:r>
          </a:p>
        </p:txBody>
      </p:sp>
    </p:spTree>
    <p:extLst>
      <p:ext uri="{BB962C8B-B14F-4D97-AF65-F5344CB8AC3E}">
        <p14:creationId xmlns:p14="http://schemas.microsoft.com/office/powerpoint/2010/main" val="237423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1988840"/>
            <a:ext cx="8208911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Past, Present and Future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5553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5" cy="4824536"/>
          </a:xfrm>
        </p:spPr>
        <p:txBody>
          <a:bodyPr>
            <a:normAutofit fontScale="92500"/>
          </a:bodyPr>
          <a:lstStyle/>
          <a:p>
            <a:pPr lvl="0"/>
            <a:r>
              <a:rPr lang="zh-TW" altLang="zh-HK" dirty="0" smtClean="0"/>
              <a:t>民望</a:t>
            </a:r>
            <a:r>
              <a:rPr lang="zh-TW" altLang="zh-HK" dirty="0"/>
              <a:t>低，推行各類政策會不順利</a:t>
            </a:r>
            <a:r>
              <a:rPr lang="en-US" altLang="zh-HK" dirty="0"/>
              <a:t> </a:t>
            </a:r>
            <a:endParaRPr lang="zh-TW" altLang="zh-HK" dirty="0"/>
          </a:p>
          <a:p>
            <a:r>
              <a:rPr lang="en-US" altLang="zh-HK" dirty="0"/>
              <a:t>-(</a:t>
            </a:r>
            <a:r>
              <a:rPr lang="zh-TW" altLang="zh-HK" dirty="0">
                <a:solidFill>
                  <a:srgbClr val="FF0000"/>
                </a:solidFill>
              </a:rPr>
              <a:t>信任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作領導的要懂得如何處理及管理期望（</a:t>
            </a:r>
            <a:r>
              <a:rPr lang="en-US" altLang="zh-HK" dirty="0"/>
              <a:t>management of expectations</a:t>
            </a:r>
            <a:r>
              <a:rPr lang="zh-TW" altLang="zh-HK" dirty="0"/>
              <a:t>）</a:t>
            </a:r>
          </a:p>
          <a:p>
            <a:pPr lvl="0"/>
            <a:r>
              <a:rPr lang="zh-TW" altLang="zh-HK" dirty="0"/>
              <a:t>分享願景（</a:t>
            </a:r>
            <a:r>
              <a:rPr lang="en-US" altLang="zh-HK" dirty="0"/>
              <a:t>vision casting</a:t>
            </a:r>
            <a:r>
              <a:rPr lang="zh-TW" altLang="zh-HK" dirty="0"/>
              <a:t>）是一種製造期望的方法</a:t>
            </a:r>
          </a:p>
          <a:p>
            <a:pPr lvl="0"/>
            <a:r>
              <a:rPr lang="zh-TW" altLang="zh-HK" dirty="0"/>
              <a:t>對遠景及目標的描繪是提昇追隨者向心力，鼓勵各人發揮所長供獻一己能力、時間、資源等的最好方法。</a:t>
            </a:r>
          </a:p>
          <a:p>
            <a:r>
              <a:rPr lang="en-US" altLang="zh-HK" dirty="0"/>
              <a:t>-(</a:t>
            </a:r>
            <a:r>
              <a:rPr lang="zh-TW" altLang="zh-HK" dirty="0">
                <a:solidFill>
                  <a:srgbClr val="FF0000"/>
                </a:solidFill>
              </a:rPr>
              <a:t>承諾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「高目標，高回報」（</a:t>
            </a:r>
            <a:r>
              <a:rPr lang="en-US" altLang="zh-HK" dirty="0"/>
              <a:t>aim high score high</a:t>
            </a:r>
            <a:r>
              <a:rPr lang="zh-TW" altLang="zh-HK" dirty="0"/>
              <a:t>）的策略</a:t>
            </a:r>
          </a:p>
          <a:p>
            <a:pPr lvl="0"/>
            <a:r>
              <a:rPr lang="zh-TW" altLang="zh-HK" dirty="0"/>
              <a:t>一套卡通的主題曲：「人人期望可達到，我的快樂比天高</a:t>
            </a:r>
            <a:r>
              <a:rPr lang="en-US" altLang="zh-HK" dirty="0"/>
              <a:t>……</a:t>
            </a:r>
            <a:r>
              <a:rPr lang="zh-TW" altLang="zh-HK" dirty="0"/>
              <a:t>」</a:t>
            </a:r>
          </a:p>
          <a:p>
            <a:pPr marL="0" indent="0">
              <a:buNone/>
            </a:pPr>
            <a:r>
              <a:rPr lang="zh-TW" altLang="zh-HK" dirty="0" smtClean="0"/>
              <a:t/>
            </a:r>
            <a:br>
              <a:rPr lang="zh-TW" altLang="zh-HK" dirty="0" smtClean="0"/>
            </a:br>
            <a:endParaRPr lang="zh-HK" altLang="en-US" dirty="0" smtClean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zh-TW" altLang="zh-HK" dirty="0" smtClean="0"/>
              <a:t>領導</a:t>
            </a:r>
            <a:r>
              <a:rPr lang="zh-TW" altLang="zh-HK" dirty="0"/>
              <a:t>之難</a:t>
            </a:r>
            <a:r>
              <a:rPr lang="en-US" altLang="zh-HK" dirty="0" smtClean="0"/>
              <a:t>:</a:t>
            </a:r>
            <a:r>
              <a:rPr lang="zh-TW" altLang="zh-HK" dirty="0" smtClean="0"/>
              <a:t>處理期望</a:t>
            </a:r>
            <a:r>
              <a:rPr lang="en-US" altLang="zh-HK" dirty="0" smtClean="0"/>
              <a:t> (expectation)</a:t>
            </a:r>
            <a:br>
              <a:rPr lang="en-US" altLang="zh-HK" dirty="0" smtClean="0"/>
            </a:br>
            <a:r>
              <a:rPr lang="zh-TW" altLang="zh-HK" dirty="0"/>
              <a:t/>
            </a:r>
            <a:br>
              <a:rPr lang="zh-TW" altLang="zh-HK" dirty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1641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8136903" cy="4752528"/>
          </a:xfrm>
        </p:spPr>
        <p:txBody>
          <a:bodyPr>
            <a:normAutofit/>
          </a:bodyPr>
          <a:lstStyle/>
          <a:p>
            <a:pPr lvl="0"/>
            <a:r>
              <a:rPr lang="zh-TW" altLang="zh-HK" dirty="0"/>
              <a:t>破壞性</a:t>
            </a:r>
            <a:r>
              <a:rPr lang="en-US" altLang="zh-HK" dirty="0"/>
              <a:t> (</a:t>
            </a:r>
            <a:r>
              <a:rPr lang="zh-TW" altLang="zh-HK" dirty="0"/>
              <a:t>例子</a:t>
            </a:r>
            <a:r>
              <a:rPr lang="en-US" altLang="zh-HK" dirty="0"/>
              <a:t>: </a:t>
            </a:r>
            <a:r>
              <a:rPr lang="zh-TW" altLang="zh-HK" dirty="0"/>
              <a:t>佔中、家長</a:t>
            </a:r>
            <a:r>
              <a:rPr lang="en-US" altLang="zh-HK" dirty="0"/>
              <a:t>/</a:t>
            </a:r>
            <a:r>
              <a:rPr lang="zh-TW" altLang="zh-HK" dirty="0"/>
              <a:t>老師</a:t>
            </a:r>
            <a:r>
              <a:rPr lang="en-US" altLang="zh-HK" dirty="0"/>
              <a:t>/</a:t>
            </a:r>
            <a:r>
              <a:rPr lang="zh-TW" altLang="zh-HK" dirty="0"/>
              <a:t>傳媒投訴</a:t>
            </a:r>
            <a:r>
              <a:rPr lang="en-US" altLang="zh-HK" dirty="0"/>
              <a:t>—</a:t>
            </a:r>
            <a:r>
              <a:rPr lang="zh-TW" altLang="zh-HK" dirty="0"/>
              <a:t>至高之處</a:t>
            </a:r>
            <a:r>
              <a:rPr lang="en-US" altLang="zh-HK" dirty="0"/>
              <a:t>(ED,SUPERVISOR…)</a:t>
            </a:r>
            <a:endParaRPr lang="zh-TW" altLang="zh-HK" dirty="0"/>
          </a:p>
          <a:p>
            <a:pPr lvl="0"/>
            <a:r>
              <a:rPr lang="zh-TW" altLang="zh-HK" dirty="0"/>
              <a:t>建設性</a:t>
            </a:r>
            <a:r>
              <a:rPr lang="en-US" altLang="zh-HK" dirty="0"/>
              <a:t> (</a:t>
            </a:r>
            <a:r>
              <a:rPr lang="zh-TW" altLang="zh-HK" dirty="0"/>
              <a:t>進步</a:t>
            </a:r>
            <a:r>
              <a:rPr lang="en-US" altLang="zh-HK" dirty="0"/>
              <a:t>/</a:t>
            </a:r>
            <a:r>
              <a:rPr lang="zh-TW" altLang="zh-HK" dirty="0"/>
              <a:t>和諧</a:t>
            </a:r>
            <a:r>
              <a:rPr lang="en-US" altLang="zh-HK" dirty="0"/>
              <a:t>) (PTA, TEACHERS, OUTSIDERS’FEEDBACK)</a:t>
            </a:r>
            <a:endParaRPr lang="zh-TW" altLang="zh-HK" dirty="0"/>
          </a:p>
          <a:p>
            <a:pPr lvl="0"/>
            <a:r>
              <a:rPr lang="zh-TW" altLang="zh-HK" dirty="0"/>
              <a:t>不是爭議的議題決定這是破壞性還是建設性，而是面對爭議的態度</a:t>
            </a:r>
          </a:p>
          <a:p>
            <a:pPr lvl="0"/>
            <a:r>
              <a:rPr lang="zh-TW" altLang="zh-HK" dirty="0"/>
              <a:t>作為領袖，面對爭議，眾人都望你指引</a:t>
            </a:r>
            <a:r>
              <a:rPr lang="en-US" altLang="zh-HK" dirty="0"/>
              <a:t> (</a:t>
            </a:r>
            <a:r>
              <a:rPr lang="zh-TW" altLang="zh-HK" dirty="0"/>
              <a:t>正</a:t>
            </a:r>
            <a:r>
              <a:rPr lang="en-US" altLang="zh-HK" dirty="0"/>
              <a:t>/</a:t>
            </a:r>
            <a:r>
              <a:rPr lang="zh-TW" altLang="zh-HK" dirty="0"/>
              <a:t>反</a:t>
            </a:r>
            <a:r>
              <a:rPr lang="en-US" altLang="zh-HK" dirty="0"/>
              <a:t>; </a:t>
            </a:r>
            <a:r>
              <a:rPr lang="zh-TW" altLang="zh-HK" dirty="0"/>
              <a:t>保持中立或沉默不表態</a:t>
            </a:r>
            <a:r>
              <a:rPr lang="en-US" altLang="zh-HK" dirty="0"/>
              <a:t>—</a:t>
            </a:r>
            <a:r>
              <a:rPr lang="zh-TW" altLang="zh-HK" dirty="0"/>
              <a:t>滿意</a:t>
            </a:r>
            <a:r>
              <a:rPr lang="en-US" altLang="zh-HK" dirty="0"/>
              <a:t>/</a:t>
            </a:r>
            <a:r>
              <a:rPr lang="zh-TW" altLang="zh-HK" dirty="0"/>
              <a:t>不滿意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領導團隊應設定清晰的原則及指引，說明我們重視的是甚麼，面對不同意見時應持甚麼態度等等</a:t>
            </a:r>
          </a:p>
          <a:p>
            <a:pPr lvl="0"/>
            <a:r>
              <a:rPr lang="zh-TW" altLang="zh-HK" dirty="0"/>
              <a:t>調解員</a:t>
            </a:r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投訴文化</a:t>
            </a:r>
            <a:r>
              <a:rPr lang="en-US" altLang="zh-HK" dirty="0" smtClean="0"/>
              <a:t> </a:t>
            </a:r>
            <a:r>
              <a:rPr lang="en-US" altLang="zh-HK" dirty="0"/>
              <a:t>(conflict/complaint)</a:t>
            </a:r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36437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1" cy="4608512"/>
          </a:xfrm>
        </p:spPr>
        <p:txBody>
          <a:bodyPr>
            <a:normAutofit/>
          </a:bodyPr>
          <a:lstStyle/>
          <a:p>
            <a:pPr lvl="0"/>
            <a:r>
              <a:rPr lang="zh-TW" altLang="zh-HK" dirty="0" smtClean="0"/>
              <a:t>對</a:t>
            </a:r>
            <a:r>
              <a:rPr lang="zh-TW" altLang="zh-HK" dirty="0"/>
              <a:t>領袖的期望，不一定會清楚表達。深藏在心，卻以為是合情合理的，不管這位領袖平時有多出色，但與我的期望有落差，便是不合格。</a:t>
            </a:r>
          </a:p>
          <a:p>
            <a:pPr lvl="0"/>
            <a:r>
              <a:rPr lang="zh-TW" altLang="zh-HK" dirty="0"/>
              <a:t>講感情而不講工作果效</a:t>
            </a:r>
          </a:p>
          <a:p>
            <a:pPr lvl="0"/>
            <a:r>
              <a:rPr lang="zh-TW" altLang="zh-HK" dirty="0"/>
              <a:t>下屬犯錯沒有責備</a:t>
            </a:r>
          </a:p>
          <a:p>
            <a:pPr lvl="0"/>
            <a:r>
              <a:rPr lang="zh-TW" altLang="zh-HK" dirty="0"/>
              <a:t>上下班不守時</a:t>
            </a:r>
          </a:p>
          <a:p>
            <a:pPr lvl="0"/>
            <a:r>
              <a:rPr lang="zh-TW" altLang="zh-HK" dirty="0"/>
              <a:t>課堂管理不善</a:t>
            </a:r>
          </a:p>
          <a:p>
            <a:pPr lvl="0"/>
            <a:r>
              <a:rPr lang="en-US" altLang="zh-HK" dirty="0"/>
              <a:t>(</a:t>
            </a:r>
            <a:r>
              <a:rPr lang="zh-TW" altLang="zh-HK" dirty="0"/>
              <a:t>有規矩、有跟進、言行一致</a:t>
            </a:r>
            <a:r>
              <a:rPr lang="en-US" altLang="zh-HK" dirty="0"/>
              <a:t>)</a:t>
            </a:r>
            <a:endParaRPr lang="zh-TW" altLang="zh-HK" dirty="0"/>
          </a:p>
          <a:p>
            <a:pPr lvl="0"/>
            <a:r>
              <a:rPr lang="zh-TW" altLang="zh-HK" dirty="0"/>
              <a:t>默契並非一朝一夕可以建立的，未有「默」契之前，明白清楚的契約便是管理期望的第一要步。</a:t>
            </a:r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dirty="0" smtClean="0"/>
              <a:t>期望管理</a:t>
            </a:r>
            <a:br>
              <a:rPr lang="zh-TW" altLang="zh-HK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1772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132856"/>
            <a:ext cx="8064895" cy="44644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TW" altLang="zh-HK" dirty="0" smtClean="0"/>
              <a:t>領導</a:t>
            </a:r>
            <a:r>
              <a:rPr lang="zh-TW" altLang="zh-HK" dirty="0"/>
              <a:t>更須操練情緒智商</a:t>
            </a:r>
            <a:r>
              <a:rPr lang="en-US" altLang="zh-HK" dirty="0"/>
              <a:t>(EQ) </a:t>
            </a:r>
            <a:r>
              <a:rPr lang="zh-TW" altLang="zh-HK" dirty="0"/>
              <a:t>，控制情緒反應，以免衝突惡化</a:t>
            </a:r>
          </a:p>
          <a:p>
            <a:pPr lvl="0"/>
            <a:r>
              <a:rPr lang="zh-TW" altLang="zh-HK" dirty="0"/>
              <a:t>逃避和抗爭</a:t>
            </a:r>
            <a:r>
              <a:rPr lang="en-US" altLang="zh-HK" dirty="0"/>
              <a:t>(flight and fight)</a:t>
            </a:r>
            <a:endParaRPr lang="zh-TW" altLang="zh-HK" dirty="0"/>
          </a:p>
          <a:p>
            <a:pPr lvl="0"/>
            <a:r>
              <a:rPr lang="zh-TW" altLang="zh-HK" dirty="0"/>
              <a:t>積極面對，要去解決矛盾</a:t>
            </a:r>
          </a:p>
          <a:p>
            <a:pPr lvl="0"/>
            <a:r>
              <a:rPr lang="zh-TW" altLang="zh-HK" dirty="0"/>
              <a:t>妥協和合作</a:t>
            </a:r>
            <a:r>
              <a:rPr lang="en-US" altLang="zh-HK" dirty="0"/>
              <a:t>(compromise and collaborate)</a:t>
            </a:r>
            <a:endParaRPr lang="zh-TW" altLang="zh-HK" dirty="0"/>
          </a:p>
          <a:p>
            <a:pPr lvl="0"/>
            <a:r>
              <a:rPr lang="zh-TW" altLang="zh-HK" dirty="0"/>
              <a:t>「和而不同」、「寬恕復和」的理念</a:t>
            </a:r>
          </a:p>
          <a:p>
            <a:pPr lvl="0"/>
            <a:r>
              <a:rPr lang="zh-TW" altLang="zh-HK" dirty="0"/>
              <a:t>混合式領導</a:t>
            </a:r>
            <a:r>
              <a:rPr lang="en-US" altLang="zh-HK" dirty="0"/>
              <a:t>: </a:t>
            </a:r>
            <a:r>
              <a:rPr lang="zh-TW" altLang="zh-HK" dirty="0"/>
              <a:t>猶豫不決、逃避問題、自由放任式、獨裁兼強勢領導、從上而下命令式</a:t>
            </a:r>
          </a:p>
          <a:p>
            <a:pPr lvl="0"/>
            <a:r>
              <a:rPr lang="zh-TW" altLang="zh-HK" dirty="0"/>
              <a:t>領導人須明白自己能力有限，針對事情的根源，不情緒用事，採用集體商議</a:t>
            </a:r>
          </a:p>
          <a:p>
            <a:pPr lvl="0"/>
            <a:r>
              <a:rPr lang="zh-TW" altLang="zh-HK" dirty="0"/>
              <a:t>親和當中和眾人一同真誠地面對</a:t>
            </a:r>
          </a:p>
          <a:p>
            <a:pPr lvl="0"/>
            <a:r>
              <a:rPr lang="zh-TW" altLang="zh-HK" dirty="0"/>
              <a:t>柔和謙卑地在神面前求憐憫並轉化心思</a:t>
            </a:r>
          </a:p>
          <a:p>
            <a:r>
              <a:rPr lang="en-US" altLang="zh-HK" dirty="0"/>
              <a:t>(</a:t>
            </a:r>
            <a:r>
              <a:rPr lang="zh-TW" altLang="zh-HK" dirty="0"/>
              <a:t>例子</a:t>
            </a:r>
            <a:r>
              <a:rPr lang="en-US" altLang="zh-HK" dirty="0"/>
              <a:t>: </a:t>
            </a:r>
            <a:r>
              <a:rPr lang="zh-TW" altLang="zh-HK" dirty="0"/>
              <a:t>頭髮事件</a:t>
            </a:r>
            <a:r>
              <a:rPr lang="en-US" altLang="zh-HK" dirty="0"/>
              <a:t>, </a:t>
            </a:r>
            <a:r>
              <a:rPr lang="zh-TW" altLang="zh-HK" dirty="0"/>
              <a:t>訓導處理</a:t>
            </a:r>
            <a:r>
              <a:rPr lang="en-US" altLang="zh-HK" dirty="0"/>
              <a:t>SEN </a:t>
            </a:r>
            <a:r>
              <a:rPr lang="zh-TW" altLang="zh-HK" dirty="0"/>
              <a:t>不善</a:t>
            </a:r>
            <a:r>
              <a:rPr lang="en-US" altLang="zh-HK" dirty="0"/>
              <a:t>, </a:t>
            </a:r>
            <a:r>
              <a:rPr lang="zh-TW" altLang="zh-HK" dirty="0"/>
              <a:t>出猫與校規</a:t>
            </a:r>
            <a:r>
              <a:rPr lang="en-US" altLang="zh-HK" dirty="0"/>
              <a:t>)</a:t>
            </a:r>
            <a:endParaRPr lang="zh-TW" altLang="zh-HK" dirty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dirty="0" smtClean="0"/>
              <a:t>衝突和危機管理</a:t>
            </a:r>
            <a:br>
              <a:rPr lang="zh-TW" altLang="zh-HK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8291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71800" y="1916832"/>
            <a:ext cx="4968552" cy="42093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600" dirty="0" smtClean="0"/>
              <a:t>兼聽則明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業精於勤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一合三公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以民為本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低起點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小步子</a:t>
            </a:r>
            <a:endParaRPr lang="en-US" altLang="zh-TW" sz="3600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 algn="r"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湯啟康</a:t>
            </a:r>
            <a:r>
              <a:rPr lang="en-US" altLang="zh-TW" dirty="0" smtClean="0"/>
              <a:t>)</a:t>
            </a:r>
            <a:endParaRPr lang="en-US" altLang="zh-HK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管理秘笈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4063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434</TotalTime>
  <Words>746</Words>
  <Application>Microsoft Office PowerPoint</Application>
  <PresentationFormat>如螢幕大小 (4:3)</PresentationFormat>
  <Paragraphs>114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波形</vt:lpstr>
      <vt:lpstr>教育行政經驗分享</vt:lpstr>
      <vt:lpstr>進入公司前……</vt:lpstr>
      <vt:lpstr>反思: </vt:lpstr>
      <vt:lpstr>Past, Present and Future</vt:lpstr>
      <vt:lpstr>領導之難:處理期望 (expectation)  </vt:lpstr>
      <vt:lpstr>投訴文化 (conflict/complaint)</vt:lpstr>
      <vt:lpstr>期望管理 </vt:lpstr>
      <vt:lpstr>衝突和危機管理 </vt:lpstr>
      <vt:lpstr>管理秘笈</vt:lpstr>
      <vt:lpstr>課室管理</vt:lpstr>
      <vt:lpstr>教與學</vt:lpstr>
      <vt:lpstr>4 S MTR</vt:lpstr>
      <vt:lpstr>MTR</vt:lpstr>
      <vt:lpstr>一個故事</vt:lpstr>
      <vt:lpstr>PowerPoint 簡報</vt:lpstr>
      <vt:lpstr>僕人的心態 </vt:lpstr>
      <vt:lpstr>characteristics</vt:lpstr>
      <vt:lpstr>Concluding Remarks</vt:lpstr>
    </vt:vector>
  </TitlesOfParts>
  <Company>Kwai Chung Methodist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故事:</dc:title>
  <dc:creator>Wong Shiu Hung</dc:creator>
  <cp:lastModifiedBy>HKIEd</cp:lastModifiedBy>
  <cp:revision>16</cp:revision>
  <cp:lastPrinted>2015-03-19T05:11:38Z</cp:lastPrinted>
  <dcterms:created xsi:type="dcterms:W3CDTF">2015-03-04T04:30:22Z</dcterms:created>
  <dcterms:modified xsi:type="dcterms:W3CDTF">2015-03-19T05:11:54Z</dcterms:modified>
</cp:coreProperties>
</file>