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81" r:id="rId6"/>
    <p:sldId id="282" r:id="rId7"/>
    <p:sldId id="283" r:id="rId8"/>
    <p:sldId id="284" r:id="rId9"/>
    <p:sldId id="280" r:id="rId10"/>
    <p:sldId id="260" r:id="rId11"/>
    <p:sldId id="262" r:id="rId12"/>
    <p:sldId id="261" r:id="rId13"/>
    <p:sldId id="259" r:id="rId14"/>
    <p:sldId id="264" r:id="rId15"/>
    <p:sldId id="274" r:id="rId16"/>
    <p:sldId id="265" r:id="rId17"/>
    <p:sldId id="268" r:id="rId18"/>
    <p:sldId id="277" r:id="rId19"/>
    <p:sldId id="266" r:id="rId20"/>
    <p:sldId id="267" r:id="rId21"/>
    <p:sldId id="269" r:id="rId22"/>
    <p:sldId id="272" r:id="rId23"/>
    <p:sldId id="271" r:id="rId24"/>
    <p:sldId id="273" r:id="rId25"/>
    <p:sldId id="270" r:id="rId26"/>
    <p:sldId id="275" r:id="rId27"/>
    <p:sldId id="285" r:id="rId2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4562C14-D741-447F-9AA9-596F80D9082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8AFAA6B-BF0E-4B75-AE03-C70A13F51BFC}" type="datetimeFigureOut">
              <a:rPr lang="zh-HK" altLang="en-US" smtClean="0"/>
              <a:t>30/3/2015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幼稚園</a:t>
            </a:r>
            <a:r>
              <a:rPr lang="zh-TW" altLang="zh-HK" dirty="0" smtClean="0"/>
              <a:t>的</a:t>
            </a:r>
            <a:r>
              <a:rPr lang="zh-TW" altLang="en-US" dirty="0" smtClean="0"/>
              <a:t>發展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315200" cy="1828800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課室管理</a:t>
            </a:r>
            <a:r>
              <a:rPr lang="zh-TW" altLang="zh-HK" sz="3200" b="1" dirty="0" smtClean="0">
                <a:solidFill>
                  <a:schemeClr val="accent2">
                    <a:lumMod val="75000"/>
                  </a:schemeClr>
                </a:solidFill>
              </a:rPr>
              <a:t>經驗分享</a:t>
            </a:r>
            <a:r>
              <a:rPr lang="en-US" altLang="zh-HK" sz="3200" b="1" dirty="0" smtClean="0">
                <a:solidFill>
                  <a:schemeClr val="accent4"/>
                </a:solidFill>
              </a:rPr>
              <a:t> </a:t>
            </a:r>
          </a:p>
          <a:p>
            <a:r>
              <a:rPr lang="zh-TW" altLang="en-US" sz="2800" b="1" dirty="0" smtClean="0">
                <a:solidFill>
                  <a:srgbClr val="7030A0"/>
                </a:solidFill>
              </a:rPr>
              <a:t>唐少勳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</a:rPr>
              <a:t>香港幼稚園協會</a:t>
            </a:r>
            <a:endParaRPr lang="zh-HK" altLang="en-US" sz="2800" b="1" dirty="0" smtClean="0">
              <a:solidFill>
                <a:srgbClr val="7030A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9614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幼兒的小天地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 descr="D:\Mary\ESF\101_63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8715" r="6676" b="13339"/>
          <a:stretch/>
        </p:blipFill>
        <p:spPr bwMode="auto">
          <a:xfrm>
            <a:off x="152400" y="1450670"/>
            <a:ext cx="8153401" cy="54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5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空間的運用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D:\Mary\ESF\101_63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"/>
          <a:stretch/>
        </p:blipFill>
        <p:spPr bwMode="auto">
          <a:xfrm>
            <a:off x="0" y="1447800"/>
            <a:ext cx="848424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8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空間的運用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074" name="Picture 2" descr="D:\Mary\ESF\101_6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382001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3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方案教學</a:t>
            </a:r>
            <a:endParaRPr lang="zh-HK" altLang="en-US" dirty="0"/>
          </a:p>
        </p:txBody>
      </p:sp>
      <p:pic>
        <p:nvPicPr>
          <p:cNvPr id="4" name="Picture 2" descr="D:\Mary\ESF\101_6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600200"/>
            <a:ext cx="4343400" cy="34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ary\ESF\101_64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6654" r="2385" b="8900"/>
          <a:stretch/>
        </p:blipFill>
        <p:spPr bwMode="auto">
          <a:xfrm>
            <a:off x="23149" y="3657600"/>
            <a:ext cx="4191285" cy="30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9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主題展示</a:t>
            </a:r>
            <a:endParaRPr lang="zh-HK" altLang="en-US" dirty="0"/>
          </a:p>
        </p:txBody>
      </p:sp>
      <p:pic>
        <p:nvPicPr>
          <p:cNvPr id="11266" name="Picture 2" descr="D:\Mary\ESF\101_6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" y="1424996"/>
            <a:ext cx="7848600" cy="52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7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創意展示</a:t>
            </a:r>
            <a:endParaRPr lang="zh-HK" altLang="en-US" dirty="0"/>
          </a:p>
        </p:txBody>
      </p:sp>
      <p:pic>
        <p:nvPicPr>
          <p:cNvPr id="4" name="Picture 2" descr="D:\Mary\ESF\101_64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" r="9477" b="9005"/>
          <a:stretch/>
        </p:blipFill>
        <p:spPr bwMode="auto">
          <a:xfrm>
            <a:off x="228600" y="1600200"/>
            <a:ext cx="8077200" cy="51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8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創意角</a:t>
            </a:r>
            <a:endParaRPr lang="zh-HK" altLang="en-US" dirty="0"/>
          </a:p>
        </p:txBody>
      </p:sp>
      <p:pic>
        <p:nvPicPr>
          <p:cNvPr id="4" name="Picture 2" descr="D:\Mary\ESF\101_63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6" t="3709" r="-8869" b="-8048"/>
          <a:stretch/>
        </p:blipFill>
        <p:spPr bwMode="auto">
          <a:xfrm rot="21191940">
            <a:off x="628812" y="1235439"/>
            <a:ext cx="5459314" cy="54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ary\ESF\101_6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823">
            <a:off x="4077213" y="1887753"/>
            <a:ext cx="4750217" cy="35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1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開餐啦！</a:t>
            </a:r>
            <a:endParaRPr lang="zh-HK" altLang="en-US" dirty="0"/>
          </a:p>
        </p:txBody>
      </p:sp>
      <p:pic>
        <p:nvPicPr>
          <p:cNvPr id="5" name="Picture 2" descr="D:\Mary\ESF\101_63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4" b="13608"/>
          <a:stretch/>
        </p:blipFill>
        <p:spPr bwMode="auto">
          <a:xfrm rot="613722">
            <a:off x="2385946" y="1930236"/>
            <a:ext cx="400352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5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模擬野餐地墊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470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美勞角及發現閣</a:t>
            </a:r>
            <a:endParaRPr lang="zh-HK" altLang="en-US" dirty="0"/>
          </a:p>
        </p:txBody>
      </p:sp>
      <p:pic>
        <p:nvPicPr>
          <p:cNvPr id="4" name="Picture 2" descr="D:\Mary\ESF\101_636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19204" r="3359" b="3264"/>
          <a:stretch/>
        </p:blipFill>
        <p:spPr bwMode="auto">
          <a:xfrm>
            <a:off x="51563" y="2209800"/>
            <a:ext cx="5206237" cy="38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ary\ESF\101_63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2" r="13940" b="4673"/>
          <a:stretch/>
        </p:blipFill>
        <p:spPr bwMode="auto">
          <a:xfrm>
            <a:off x="5410200" y="1752600"/>
            <a:ext cx="2997844" cy="43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有效能的管理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HK" sz="3600" dirty="0" smtClean="0"/>
              <a:t>有賴</a:t>
            </a:r>
            <a:r>
              <a:rPr lang="zh-TW" altLang="zh-HK" sz="3600" dirty="0"/>
              <a:t>學校行政人員的認知和</a:t>
            </a:r>
            <a:r>
              <a:rPr lang="zh-TW" altLang="zh-HK" sz="3600" dirty="0" smtClean="0"/>
              <a:t>經驗</a:t>
            </a:r>
            <a:endParaRPr lang="en-US" altLang="zh-TW" sz="3600" dirty="0" smtClean="0"/>
          </a:p>
          <a:p>
            <a:r>
              <a:rPr lang="zh-HK" altLang="en-US" sz="3600" dirty="0"/>
              <a:t>教與學效能</a:t>
            </a:r>
          </a:p>
          <a:p>
            <a:r>
              <a:rPr lang="zh-TW" altLang="en-US" sz="3600" dirty="0"/>
              <a:t>建立正面的學校文化</a:t>
            </a:r>
          </a:p>
          <a:p>
            <a:r>
              <a:rPr lang="zh-TW" altLang="en-US" sz="3600" dirty="0"/>
              <a:t>在各層面監察進展</a:t>
            </a:r>
          </a:p>
          <a:p>
            <a:r>
              <a:rPr lang="zh-HK" altLang="en-US" sz="3600" dirty="0"/>
              <a:t>教職員發展</a:t>
            </a:r>
          </a:p>
          <a:p>
            <a:r>
              <a:rPr lang="zh-HK" altLang="en-US" sz="3600" dirty="0"/>
              <a:t>家長參與</a:t>
            </a:r>
          </a:p>
          <a:p>
            <a:r>
              <a:rPr lang="zh-TW" altLang="en-US" sz="3600" dirty="0"/>
              <a:t>高期望（成就及行為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67025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</a:t>
            </a:r>
            <a:r>
              <a:rPr lang="en-US" altLang="zh-TW" dirty="0" smtClean="0"/>
              <a:t>/</a:t>
            </a:r>
            <a:r>
              <a:rPr lang="zh-TW" altLang="en-US" dirty="0" smtClean="0"/>
              <a:t>閱讀角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0164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戶外遊戲場</a:t>
            </a:r>
            <a:endParaRPr lang="zh-HK" altLang="en-US" dirty="0"/>
          </a:p>
        </p:txBody>
      </p:sp>
      <p:pic>
        <p:nvPicPr>
          <p:cNvPr id="4" name="Picture 2" descr="D:\Mary\ESF\101_6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924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8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室內玩沙場</a:t>
            </a:r>
            <a:endParaRPr lang="zh-HK" altLang="en-US" dirty="0"/>
          </a:p>
        </p:txBody>
      </p:sp>
      <p:pic>
        <p:nvPicPr>
          <p:cNvPr id="4" name="Picture 2" descr="D:\Mary\ESF\101_64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1"/>
          <a:stretch/>
        </p:blipFill>
        <p:spPr bwMode="auto">
          <a:xfrm>
            <a:off x="304800" y="1600200"/>
            <a:ext cx="792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40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描繪活動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759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切合兒童發展的展示區</a:t>
            </a:r>
            <a:endParaRPr lang="zh-HK" altLang="en-US" dirty="0"/>
          </a:p>
        </p:txBody>
      </p:sp>
      <p:pic>
        <p:nvPicPr>
          <p:cNvPr id="4" name="Picture 2" descr="D:\Mary\ESF\101_64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6"/>
          <a:stretch/>
        </p:blipFill>
        <p:spPr bwMode="auto">
          <a:xfrm rot="21013406">
            <a:off x="-140673" y="1904625"/>
            <a:ext cx="4837271" cy="41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ary\ESF\101_6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408">
            <a:off x="4163149" y="3224963"/>
            <a:ext cx="4216374" cy="31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39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自理</a:t>
            </a:r>
            <a:endParaRPr lang="zh-HK" altLang="en-US" dirty="0"/>
          </a:p>
        </p:txBody>
      </p:sp>
      <p:pic>
        <p:nvPicPr>
          <p:cNvPr id="4" name="Picture 2" descr="D:\Mary\ESF\101_63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23515" b="7518"/>
          <a:stretch/>
        </p:blipFill>
        <p:spPr bwMode="auto">
          <a:xfrm rot="21249788">
            <a:off x="304800" y="1219200"/>
            <a:ext cx="4953000" cy="35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ary\ESF\101_64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3642" r="1886"/>
          <a:stretch/>
        </p:blipFill>
        <p:spPr bwMode="auto">
          <a:xfrm>
            <a:off x="3993266" y="3505199"/>
            <a:ext cx="4307373" cy="32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6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自律</a:t>
            </a:r>
            <a:endParaRPr lang="zh-HK" altLang="en-US" dirty="0"/>
          </a:p>
        </p:txBody>
      </p:sp>
      <p:pic>
        <p:nvPicPr>
          <p:cNvPr id="4" name="Picture 2" descr="D:\Mary\ESF\101_64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r="5888"/>
          <a:stretch/>
        </p:blipFill>
        <p:spPr bwMode="auto">
          <a:xfrm rot="629222">
            <a:off x="334766" y="2263552"/>
            <a:ext cx="5005137" cy="41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ary\ESF\101_64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14144"/>
          <a:stretch/>
        </p:blipFill>
        <p:spPr bwMode="auto">
          <a:xfrm rot="1030861">
            <a:off x="3979130" y="702940"/>
            <a:ext cx="4151127" cy="280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4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hardsell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6"/>
          <a:stretch/>
        </p:blipFill>
        <p:spPr bwMode="auto">
          <a:xfrm>
            <a:off x="1940183" y="1145943"/>
            <a:ext cx="5617196" cy="32441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文字方塊 3"/>
          <p:cNvSpPr txBox="1"/>
          <p:nvPr/>
        </p:nvSpPr>
        <p:spPr>
          <a:xfrm>
            <a:off x="2057400" y="4873078"/>
            <a:ext cx="594425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+mn-ea"/>
              </a:rPr>
              <a:t>講完啦</a:t>
            </a:r>
            <a:r>
              <a:rPr lang="en-US" altLang="zh-TW" sz="4400" b="1" dirty="0" smtClean="0">
                <a:latin typeface="+mn-ea"/>
              </a:rPr>
              <a:t>!!</a:t>
            </a:r>
            <a:r>
              <a:rPr lang="zh-TW" altLang="en-US" sz="4400" b="1" dirty="0" smtClean="0">
                <a:latin typeface="+mn-ea"/>
              </a:rPr>
              <a:t> 謝謝你的耐性</a:t>
            </a:r>
            <a:r>
              <a:rPr lang="en-US" altLang="zh-TW" sz="4400" b="1" dirty="0" smtClean="0">
                <a:latin typeface="+mn-ea"/>
              </a:rPr>
              <a:t>!</a:t>
            </a:r>
            <a:endParaRPr lang="zh-HK" altLang="en-US" sz="4400" b="1" dirty="0">
              <a:latin typeface="+mn-ea"/>
            </a:endParaRPr>
          </a:p>
        </p:txBody>
      </p:sp>
      <p:pic>
        <p:nvPicPr>
          <p:cNvPr id="4099" name="Picture 3" descr="C:\Users\user\AppData\Local\Microsoft\Windows\Temporary Internet Files\Content.IE5\84Q2I6KR\MC9003200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3" y="4800600"/>
            <a:ext cx="1262311" cy="13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8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表現指標</a:t>
            </a:r>
            <a:endParaRPr lang="zh-HK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8455" t="11691" r="1190" b="4947"/>
          <a:stretch/>
        </p:blipFill>
        <p:spPr bwMode="auto">
          <a:xfrm>
            <a:off x="1863524" y="2176040"/>
            <a:ext cx="6123008" cy="397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95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課室管理經驗分享</a:t>
            </a:r>
            <a:endParaRPr lang="zh-HK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15500"/>
            <a:ext cx="7620000" cy="47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799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幼師專業進程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HK" dirty="0" smtClean="0"/>
              <a:t>70</a:t>
            </a:r>
            <a:r>
              <a:rPr lang="zh-HK" altLang="en-US" dirty="0"/>
              <a:t>年代</a:t>
            </a:r>
            <a:r>
              <a:rPr lang="zh-HK" altLang="en-US" dirty="0" smtClean="0"/>
              <a:t>末</a:t>
            </a:r>
            <a:r>
              <a:rPr lang="en-US" altLang="zh-TW" dirty="0" smtClean="0"/>
              <a:t>….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1524000"/>
            <a:ext cx="7408333" cy="4876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600" dirty="0"/>
              <a:t>香港自</a:t>
            </a:r>
            <a:r>
              <a:rPr lang="en-US" altLang="zh-TW" sz="3600" dirty="0"/>
              <a:t>70</a:t>
            </a:r>
            <a:r>
              <a:rPr lang="zh-TW" altLang="en-US" sz="3600" dirty="0"/>
              <a:t>年代末實施普及教育以來，經歷從</a:t>
            </a:r>
            <a:r>
              <a:rPr lang="zh-TW" altLang="en-US" sz="3600" u="sng" dirty="0"/>
              <a:t>量到質</a:t>
            </a:r>
            <a:r>
              <a:rPr lang="zh-TW" altLang="en-US" sz="3600" dirty="0"/>
              <a:t>的教育尋索</a:t>
            </a:r>
            <a:r>
              <a:rPr lang="zh-TW" altLang="en-US" sz="3600" dirty="0" smtClean="0"/>
              <a:t>歷程</a:t>
            </a:r>
            <a:endParaRPr lang="en-US" altLang="zh-TW" sz="3600" dirty="0" smtClean="0"/>
          </a:p>
          <a:p>
            <a:pPr algn="just">
              <a:lnSpc>
                <a:spcPct val="150000"/>
              </a:lnSpc>
            </a:pPr>
            <a:r>
              <a:rPr lang="zh-TW" altLang="en-US" sz="3600" dirty="0" smtClean="0"/>
              <a:t>回歸</a:t>
            </a:r>
            <a:r>
              <a:rPr lang="zh-TW" altLang="en-US" sz="3600" dirty="0"/>
              <a:t>以後，當局「從新確認幼兒教育的地位」</a:t>
            </a:r>
            <a:r>
              <a:rPr lang="en-US" altLang="zh-TW" sz="3600" dirty="0"/>
              <a:t>(</a:t>
            </a:r>
            <a:r>
              <a:rPr lang="zh-TW" altLang="en-US" sz="3600" dirty="0"/>
              <a:t>教育統籌委員會，</a:t>
            </a:r>
            <a:r>
              <a:rPr lang="en-US" altLang="zh-TW" sz="3600" dirty="0"/>
              <a:t>1999</a:t>
            </a:r>
            <a:r>
              <a:rPr lang="zh-TW" altLang="en-US" sz="3600" dirty="0"/>
              <a:t>，頁</a:t>
            </a:r>
            <a:r>
              <a:rPr lang="en-US" altLang="zh-TW" sz="3600" dirty="0"/>
              <a:t>3)</a:t>
            </a:r>
            <a:r>
              <a:rPr lang="zh-TW" altLang="en-US" sz="3600" dirty="0"/>
              <a:t>，為幼兒教師制訂一系列指標，以提升其專業</a:t>
            </a:r>
            <a:r>
              <a:rPr lang="zh-TW" altLang="en-US" sz="3600" dirty="0" smtClean="0"/>
              <a:t>水平</a:t>
            </a:r>
            <a:endParaRPr lang="zh-TW" altLang="en-US" sz="3600" dirty="0" smtClean="0">
              <a:effectLst/>
            </a:endParaRPr>
          </a:p>
          <a:p>
            <a:pPr>
              <a:lnSpc>
                <a:spcPct val="150000"/>
              </a:lnSpc>
            </a:pP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717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月的統計</a:t>
            </a:r>
            <a:r>
              <a:rPr lang="en-US" altLang="zh-TW" dirty="0" smtClean="0"/>
              <a:t>…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1524000"/>
            <a:ext cx="7408333" cy="46021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600" dirty="0" smtClean="0"/>
              <a:t>本地</a:t>
            </a:r>
            <a:r>
              <a:rPr lang="zh-TW" altLang="en-US" sz="3600" dirty="0"/>
              <a:t>曾受訓練的幼兒教師達</a:t>
            </a:r>
            <a:r>
              <a:rPr lang="en-US" altLang="zh-TW" sz="3600" dirty="0"/>
              <a:t>96.3</a:t>
            </a:r>
            <a:r>
              <a:rPr lang="en-US" altLang="zh-TW" sz="3600" dirty="0" smtClean="0"/>
              <a:t>%</a:t>
            </a:r>
          </a:p>
          <a:p>
            <a:pPr algn="just">
              <a:lnSpc>
                <a:spcPct val="150000"/>
              </a:lnSpc>
            </a:pPr>
            <a:r>
              <a:rPr lang="zh-TW" altLang="en-US" sz="3600" dirty="0" smtClean="0"/>
              <a:t>大學</a:t>
            </a:r>
            <a:r>
              <a:rPr lang="zh-TW" altLang="en-US" sz="3600" dirty="0"/>
              <a:t>畢業和同等學歷</a:t>
            </a:r>
            <a:r>
              <a:rPr lang="zh-TW" altLang="en-US" sz="3600" dirty="0" smtClean="0"/>
              <a:t>的幼師</a:t>
            </a:r>
            <a:r>
              <a:rPr lang="zh-TW" altLang="en-US" sz="3600" dirty="0"/>
              <a:t>則佔</a:t>
            </a:r>
            <a:r>
              <a:rPr lang="en-US" altLang="zh-TW" sz="3600" dirty="0"/>
              <a:t>12.3%(</a:t>
            </a:r>
            <a:r>
              <a:rPr lang="zh-TW" altLang="en-US" sz="3600" dirty="0"/>
              <a:t>教育局學校統計組，</a:t>
            </a:r>
            <a:r>
              <a:rPr lang="en-US" altLang="zh-TW" sz="3600" dirty="0"/>
              <a:t>2009</a:t>
            </a:r>
            <a:r>
              <a:rPr lang="en-US" altLang="zh-TW" sz="36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zh-TW" altLang="en-US" sz="3600" dirty="0" smtClean="0"/>
              <a:t>受訓</a:t>
            </a:r>
            <a:r>
              <a:rPr lang="zh-TW" altLang="en-US" sz="3600" dirty="0"/>
              <a:t>人數節節上升</a:t>
            </a:r>
            <a:r>
              <a:rPr lang="zh-TW" altLang="en-US" sz="3600" dirty="0" smtClean="0"/>
              <a:t>，等同專業化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583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80</a:t>
            </a:r>
            <a:r>
              <a:rPr lang="zh-HK" altLang="en-US" dirty="0"/>
              <a:t>年代</a:t>
            </a:r>
            <a:r>
              <a:rPr lang="zh-HK" altLang="en-US" dirty="0" smtClean="0"/>
              <a:t>至今</a:t>
            </a:r>
            <a:r>
              <a:rPr lang="en-US" altLang="zh-TW" dirty="0" smtClean="0"/>
              <a:t>….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sz="3600" dirty="0" smtClean="0"/>
              <a:t>逾</a:t>
            </a:r>
            <a:r>
              <a:rPr lang="en-US" altLang="zh-TW" sz="3600" dirty="0" smtClean="0"/>
              <a:t>30</a:t>
            </a:r>
            <a:r>
              <a:rPr lang="zh-TW" altLang="en-US" sz="3600" dirty="0"/>
              <a:t>年的香港幼兒教師</a:t>
            </a:r>
            <a:r>
              <a:rPr lang="zh-TW" altLang="en-US" sz="3600" dirty="0" smtClean="0"/>
              <a:t>專業化，</a:t>
            </a:r>
            <a:r>
              <a:rPr lang="zh-TW" altLang="en-US" sz="3600" dirty="0"/>
              <a:t>由一條主軸貫通：強調教師資歷</a:t>
            </a:r>
            <a:r>
              <a:rPr lang="zh-TW" altLang="en-US" sz="3600" dirty="0" smtClean="0"/>
              <a:t>提升</a:t>
            </a:r>
            <a:endParaRPr lang="en-US" altLang="zh-TW" sz="3600" dirty="0" smtClean="0"/>
          </a:p>
          <a:p>
            <a:pPr algn="just">
              <a:lnSpc>
                <a:spcPct val="150000"/>
              </a:lnSpc>
            </a:pPr>
            <a:r>
              <a:rPr lang="zh-TW" altLang="en-US" sz="3600" dirty="0" smtClean="0"/>
              <a:t>一系列</a:t>
            </a:r>
            <a:r>
              <a:rPr lang="zh-TW" altLang="en-US" sz="3600" dirty="0"/>
              <a:t>措施，包括入職門檻提高、在職進修要求增加</a:t>
            </a:r>
            <a:r>
              <a:rPr lang="zh-TW" altLang="en-US" sz="3600" dirty="0" smtClean="0"/>
              <a:t>等</a:t>
            </a:r>
            <a:endParaRPr lang="en-US" altLang="zh-TW" sz="3600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1111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香港</a:t>
            </a:r>
            <a:r>
              <a:rPr lang="zh-TW" altLang="en-US" dirty="0"/>
              <a:t>幼兒</a:t>
            </a:r>
            <a:r>
              <a:rPr lang="zh-TW" altLang="en-US" dirty="0" smtClean="0"/>
              <a:t>教師邁向專業化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7358"/>
              </p:ext>
            </p:extLst>
          </p:nvPr>
        </p:nvGraphicFramePr>
        <p:xfrm>
          <a:off x="228600" y="1219200"/>
          <a:ext cx="8064896" cy="5410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5805"/>
                <a:gridCol w="2046439"/>
                <a:gridCol w="2540407"/>
                <a:gridCol w="2762245"/>
              </a:tblGrid>
              <a:tr h="398531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年份</a:t>
                      </a:r>
                      <a:endParaRPr lang="zh-HK" altLang="en-US" b="1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ffectLst/>
                        </a:rPr>
                        <a:t>文件</a:t>
                      </a: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目的</a:t>
                      </a:r>
                      <a:endParaRPr lang="zh-HK" altLang="en-US" b="1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itchFamily="34" charset="0"/>
                        <a:buNone/>
                      </a:pPr>
                      <a:r>
                        <a:rPr lang="zh-TW" altLang="en-US" b="1" dirty="0" smtClean="0">
                          <a:effectLst/>
                        </a:rPr>
                        <a:t>要求 </a:t>
                      </a:r>
                      <a:r>
                        <a:rPr lang="en-US" altLang="zh-TW" b="1" dirty="0" smtClean="0">
                          <a:effectLst/>
                        </a:rPr>
                        <a:t>/</a:t>
                      </a:r>
                      <a:r>
                        <a:rPr lang="zh-TW" altLang="en-US" b="1" dirty="0" smtClean="0">
                          <a:effectLst/>
                        </a:rPr>
                        <a:t> 期望</a:t>
                      </a:r>
                    </a:p>
                  </a:txBody>
                  <a:tcPr marL="82321" marR="82321"/>
                </a:tc>
              </a:tr>
              <a:tr h="982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/>
                        <a:t>1981</a:t>
                      </a:r>
                      <a:endParaRPr lang="zh-HK" altLang="en-US" b="1" dirty="0" smtClean="0"/>
                    </a:p>
                    <a:p>
                      <a:pPr algn="just"/>
                      <a:endParaRPr lang="zh-HK" altLang="en-US" b="1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香港政府：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小學教育及學前服務白皮書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effectLst/>
                        </a:rPr>
                        <a:t>增加在職訓練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algn="just"/>
                      <a:endParaRPr lang="zh-HK" altLang="en-US" b="1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en-US" altLang="zh-TW" sz="1800" b="1" kern="1200" dirty="0" smtClean="0">
                          <a:effectLst/>
                        </a:rPr>
                        <a:t>1986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年</a:t>
                      </a:r>
                      <a:r>
                        <a:rPr lang="en-US" altLang="zh-TW" sz="1800" b="1" kern="1200" dirty="0" smtClean="0">
                          <a:effectLst/>
                        </a:rPr>
                        <a:t>9</a:t>
                      </a:r>
                      <a:r>
                        <a:rPr lang="zh-TW" altLang="en-US" sz="1800" b="1" kern="1200" dirty="0" smtClean="0">
                          <a:effectLst/>
                        </a:rPr>
                        <a:t>月每間幼稚園有</a:t>
                      </a:r>
                      <a:r>
                        <a:rPr lang="en-US" altLang="zh-TW" sz="1800" b="1" kern="1200" dirty="0" smtClean="0">
                          <a:effectLst/>
                        </a:rPr>
                        <a:t>45%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受訓教師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zh-TW" altLang="en-US" sz="1800" b="1" kern="1200" dirty="0" smtClean="0">
                          <a:effectLst/>
                        </a:rPr>
                        <a:t> 成立新的訓練學院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</a:tr>
              <a:tr h="687876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1" dirty="0" smtClean="0"/>
                        <a:t>1986</a:t>
                      </a:r>
                      <a:endParaRPr lang="zh-HK" altLang="en-US" b="1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教育統籌委員會：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第二號報告書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effectLst/>
                        </a:rPr>
                        <a:t>擴充在職訓練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algn="just"/>
                      <a:endParaRPr lang="zh-HK" altLang="en-US" b="1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effectLst/>
                        </a:rPr>
                        <a:t>受訓幼師於</a:t>
                      </a:r>
                      <a:r>
                        <a:rPr lang="en-US" altLang="zh-TW" sz="1800" b="1" kern="1200" dirty="0" smtClean="0">
                          <a:effectLst/>
                        </a:rPr>
                        <a:t>1990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年增至</a:t>
                      </a:r>
                      <a:r>
                        <a:rPr lang="en-US" altLang="zh-TW" sz="1800" b="1" kern="1200" dirty="0" smtClean="0">
                          <a:effectLst/>
                        </a:rPr>
                        <a:t>66%</a:t>
                      </a:r>
                      <a:r>
                        <a:rPr lang="zh-TW" altLang="en-US" sz="1800" b="1" kern="1200" dirty="0" smtClean="0">
                          <a:effectLst/>
                        </a:rPr>
                        <a:t>，</a:t>
                      </a:r>
                      <a:r>
                        <a:rPr lang="en-US" altLang="zh-TW" sz="1800" b="1" kern="1200" dirty="0" smtClean="0">
                          <a:effectLst/>
                        </a:rPr>
                        <a:t>1994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年增至</a:t>
                      </a:r>
                      <a:r>
                        <a:rPr lang="en-US" altLang="zh-TW" sz="1800" b="1" kern="1200" dirty="0" smtClean="0">
                          <a:effectLst/>
                        </a:rPr>
                        <a:t>84%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</a:tr>
              <a:tr h="982680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1" dirty="0" smtClean="0"/>
                        <a:t>1995</a:t>
                      </a:r>
                      <a:endParaRPr lang="zh-HK" altLang="en-US" b="1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教育署</a:t>
                      </a:r>
                      <a:r>
                        <a:rPr lang="en-US" altLang="zh-TW" sz="1800" b="1" kern="1200" dirty="0" smtClean="0">
                          <a:effectLst/>
                        </a:rPr>
                        <a:t>(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局</a:t>
                      </a:r>
                      <a:r>
                        <a:rPr lang="en-US" altLang="zh-TW" sz="1800" b="1" kern="1200" dirty="0" smtClean="0">
                          <a:effectLst/>
                        </a:rPr>
                        <a:t>)</a:t>
                      </a:r>
                      <a:r>
                        <a:rPr lang="zh-TW" altLang="en-US" sz="1800" b="1" kern="1200" dirty="0" smtClean="0">
                          <a:effectLst/>
                        </a:rPr>
                        <a:t>：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幼稚園教育工作小組</a:t>
                      </a:r>
                      <a:r>
                        <a:rPr lang="en-US" altLang="zh-TW" sz="1800" b="1" kern="1200" dirty="0" smtClean="0">
                          <a:effectLst/>
                        </a:rPr>
                        <a:t>(</a:t>
                      </a:r>
                      <a:r>
                        <a:rPr lang="zh-TW" altLang="en-US" sz="1800" b="1" kern="1200" dirty="0" smtClean="0">
                          <a:effectLst/>
                        </a:rPr>
                        <a:t>重組</a:t>
                      </a:r>
                      <a:r>
                        <a:rPr lang="en-US" altLang="zh-TW" sz="1800" b="1" kern="1200" dirty="0" smtClean="0">
                          <a:effectLst/>
                        </a:rPr>
                        <a:t>)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報告書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effectLst/>
                        </a:rPr>
                        <a:t>提高入職要求</a:t>
                      </a:r>
                      <a:r>
                        <a:rPr lang="en-US" altLang="zh-TW" sz="1800" b="1" kern="1200" dirty="0" smtClean="0">
                          <a:effectLst/>
                        </a:rPr>
                        <a:t>(</a:t>
                      </a:r>
                      <a:r>
                        <a:rPr lang="zh-TW" altLang="en-US" sz="1800" b="1" kern="1200" dirty="0" smtClean="0">
                          <a:effectLst/>
                        </a:rPr>
                        <a:t>由中三增至中學會考兩科及格</a:t>
                      </a:r>
                      <a:r>
                        <a:rPr lang="en-US" altLang="zh-TW" sz="1800" b="1" kern="1200" dirty="0" smtClean="0">
                          <a:effectLst/>
                        </a:rPr>
                        <a:t>)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effectLst/>
                        </a:rPr>
                        <a:t>為副學士資格舖排</a:t>
                      </a:r>
                    </a:p>
                  </a:txBody>
                  <a:tcPr marL="82321" marR="82321"/>
                </a:tc>
              </a:tr>
              <a:tr h="1277484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1" dirty="0" smtClean="0"/>
                        <a:t>2000</a:t>
                      </a:r>
                      <a:endParaRPr lang="zh-HK" altLang="en-US" b="1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教育統籌委員會：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終身學習</a:t>
                      </a:r>
                      <a:r>
                        <a:rPr lang="zh-TW" altLang="en-US" sz="1800" b="1" kern="1200" dirty="0" smtClean="0">
                          <a:effectLst/>
                          <a:sym typeface="Wingdings"/>
                        </a:rPr>
                        <a:t>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全人發展－香港教育制度改革建議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zh-TW" altLang="en-US" sz="1800" b="1" kern="1200" dirty="0" smtClean="0">
                          <a:effectLst/>
                        </a:rPr>
                        <a:t>提高入職要求</a:t>
                      </a:r>
                      <a:r>
                        <a:rPr lang="en-US" altLang="zh-TW" sz="1800" b="1" kern="1200" dirty="0" smtClean="0">
                          <a:effectLst/>
                        </a:rPr>
                        <a:t>(</a:t>
                      </a:r>
                      <a:r>
                        <a:rPr lang="zh-TW" altLang="en-US" sz="1800" b="1" kern="1200" dirty="0" smtClean="0">
                          <a:effectLst/>
                        </a:rPr>
                        <a:t>由中學會考兩科及格增至五科及格</a:t>
                      </a:r>
                      <a:r>
                        <a:rPr lang="en-US" altLang="zh-TW" sz="1800" b="1" kern="1200" dirty="0" smtClean="0">
                          <a:effectLst/>
                        </a:rPr>
                        <a:t>)</a:t>
                      </a:r>
                    </a:p>
                    <a:p>
                      <a:pPr marL="285750" lvl="0" indent="-285750" algn="just">
                        <a:buFont typeface="Arial" pitchFamily="34" charset="0"/>
                        <a:buChar char="•"/>
                      </a:pPr>
                      <a:r>
                        <a:rPr lang="zh-TW" altLang="en-US" sz="1800" b="1" kern="1200" dirty="0" smtClean="0">
                          <a:effectLst/>
                        </a:rPr>
                        <a:t>確立職前培訓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effectLst/>
                        </a:rPr>
                        <a:t>2000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年</a:t>
                      </a:r>
                      <a:r>
                        <a:rPr lang="en-US" altLang="zh-TW" sz="1800" b="1" kern="1200" dirty="0" smtClean="0">
                          <a:effectLst/>
                        </a:rPr>
                        <a:t>9</a:t>
                      </a:r>
                      <a:r>
                        <a:rPr lang="zh-TW" altLang="en-US" sz="1800" b="1" kern="1200" dirty="0" smtClean="0">
                          <a:effectLst/>
                        </a:rPr>
                        <a:t>月每間幼稚園有</a:t>
                      </a:r>
                      <a:r>
                        <a:rPr lang="en-US" altLang="zh-TW" sz="1800" b="1" kern="1200" dirty="0" smtClean="0">
                          <a:effectLst/>
                        </a:rPr>
                        <a:t>60%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合格幼稚園教師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</a:tr>
              <a:tr h="687876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1" dirty="0" smtClean="0"/>
                        <a:t>2007</a:t>
                      </a:r>
                      <a:endParaRPr lang="zh-HK" altLang="en-US" b="1" dirty="0"/>
                    </a:p>
                  </a:txBody>
                  <a:tcPr marL="82321" marR="82321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教育統籌局：</a:t>
                      </a:r>
                      <a:endParaRPr lang="zh-TW" altLang="en-US" b="1" dirty="0" smtClean="0">
                        <a:effectLst/>
                      </a:endParaRPr>
                    </a:p>
                    <a:p>
                      <a:pPr algn="just"/>
                      <a:r>
                        <a:rPr lang="zh-TW" altLang="en-US" sz="1800" b="1" kern="1200" dirty="0" smtClean="0">
                          <a:effectLst/>
                        </a:rPr>
                        <a:t>學前教育新措施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800" b="1" kern="1200" dirty="0" smtClean="0">
                          <a:effectLst/>
                        </a:rPr>
                        <a:t>提升資歷</a:t>
                      </a:r>
                      <a:endParaRPr lang="zh-HK" altLang="en-US" b="1" dirty="0" smtClean="0">
                        <a:effectLst/>
                      </a:endParaRPr>
                    </a:p>
                    <a:p>
                      <a:pPr lvl="0" algn="just"/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effectLst/>
                        </a:rPr>
                        <a:t>2011-2012</a:t>
                      </a:r>
                      <a:r>
                        <a:rPr lang="zh-TW" altLang="en-US" sz="1800" b="1" kern="1200" dirty="0" smtClean="0">
                          <a:effectLst/>
                        </a:rPr>
                        <a:t>學年完結前，在職幼師須持幼兒教育證書</a:t>
                      </a:r>
                      <a:endParaRPr lang="zh-TW" altLang="en-US" b="1" dirty="0" smtClean="0">
                        <a:effectLst/>
                      </a:endParaRPr>
                    </a:p>
                  </a:txBody>
                  <a:tcPr marL="82321" marR="82321"/>
                </a:tc>
              </a:tr>
              <a:tr h="393072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1" dirty="0" smtClean="0"/>
                        <a:t>2012</a:t>
                      </a:r>
                      <a:endParaRPr lang="zh-HK" altLang="en-US" b="1" dirty="0"/>
                    </a:p>
                  </a:txBody>
                  <a:tcPr marL="82321" marR="82321"/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 smtClean="0">
                        <a:effectLst/>
                      </a:endParaRP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zh-TW" altLang="en-US" b="1" dirty="0" smtClean="0">
                          <a:effectLst/>
                        </a:rPr>
                        <a:t>提升管理層質素</a:t>
                      </a: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effectLst/>
                        </a:rPr>
                        <a:t>入職校長必須持相關學位</a:t>
                      </a:r>
                    </a:p>
                  </a:txBody>
                  <a:tcPr marL="82321" marR="823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23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幼稚園的佈置和展示</a:t>
            </a:r>
            <a:r>
              <a:rPr lang="en-US" altLang="zh-TW" dirty="0" smtClean="0"/>
              <a:t>…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234654"/>
              </p:ext>
            </p:extLst>
          </p:nvPr>
        </p:nvGraphicFramePr>
        <p:xfrm>
          <a:off x="1371600" y="1447800"/>
          <a:ext cx="6324600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多媒體項目" r:id="rId3" imgW="4579545" imgH="3802455" progId="MS_ClipArt_Gallery.2">
                  <p:embed/>
                </p:oleObj>
              </mc:Choice>
              <mc:Fallback>
                <p:oleObj name="多媒體項目" r:id="rId3" imgW="4579545" imgH="3802455" progId="MS_ClipArt_Gallery.2">
                  <p:embed/>
                  <p:pic>
                    <p:nvPicPr>
                      <p:cNvPr id="0" name="內容版面配置區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6324600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325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</TotalTime>
  <Words>451</Words>
  <Application>Microsoft Office PowerPoint</Application>
  <PresentationFormat>如螢幕大小 (4:3)</PresentationFormat>
  <Paragraphs>78</Paragraphs>
  <Slides>27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相鄰</vt:lpstr>
      <vt:lpstr>多媒體項目</vt:lpstr>
      <vt:lpstr>幼稚園的發展</vt:lpstr>
      <vt:lpstr>有效能的管理</vt:lpstr>
      <vt:lpstr>表現指標</vt:lpstr>
      <vt:lpstr>課室管理經驗分享</vt:lpstr>
      <vt:lpstr>幼師專業進程 - 70年代末….</vt:lpstr>
      <vt:lpstr>2009年5月的統計…</vt:lpstr>
      <vt:lpstr>80年代至今….</vt:lpstr>
      <vt:lpstr>香港幼兒教師邁向專業化</vt:lpstr>
      <vt:lpstr>幼稚園的佈置和展示…</vt:lpstr>
      <vt:lpstr>幼兒的小天地</vt:lpstr>
      <vt:lpstr>空間的運用</vt:lpstr>
      <vt:lpstr>空間的運用</vt:lpstr>
      <vt:lpstr>方案教學</vt:lpstr>
      <vt:lpstr>主題展示</vt:lpstr>
      <vt:lpstr>創意展示</vt:lpstr>
      <vt:lpstr>創意角</vt:lpstr>
      <vt:lpstr>開餐啦！</vt:lpstr>
      <vt:lpstr>模擬野餐地墊</vt:lpstr>
      <vt:lpstr>美勞角及發現閣</vt:lpstr>
      <vt:lpstr>故事/閱讀角</vt:lpstr>
      <vt:lpstr>戶外遊戲場</vt:lpstr>
      <vt:lpstr>室內玩沙場</vt:lpstr>
      <vt:lpstr>描繪活動</vt:lpstr>
      <vt:lpstr>切合兒童發展的展示區</vt:lpstr>
      <vt:lpstr>自理</vt:lpstr>
      <vt:lpstr>自律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一所幼稚園的誕生</dc:title>
  <dc:creator>user</dc:creator>
  <cp:lastModifiedBy>LEUNG, Yuen-ping</cp:lastModifiedBy>
  <cp:revision>14</cp:revision>
  <dcterms:created xsi:type="dcterms:W3CDTF">2015-03-05T12:22:38Z</dcterms:created>
  <dcterms:modified xsi:type="dcterms:W3CDTF">2015-03-30T03:16:35Z</dcterms:modified>
</cp:coreProperties>
</file>