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306" r:id="rId2"/>
    <p:sldId id="307" r:id="rId3"/>
    <p:sldId id="309" r:id="rId4"/>
    <p:sldId id="308" r:id="rId5"/>
    <p:sldId id="339" r:id="rId6"/>
    <p:sldId id="340" r:id="rId7"/>
    <p:sldId id="341" r:id="rId8"/>
    <p:sldId id="337" r:id="rId9"/>
    <p:sldId id="344" r:id="rId10"/>
    <p:sldId id="338" r:id="rId11"/>
    <p:sldId id="342" r:id="rId12"/>
    <p:sldId id="343" r:id="rId13"/>
    <p:sldId id="347" r:id="rId14"/>
    <p:sldId id="349" r:id="rId15"/>
    <p:sldId id="350" r:id="rId16"/>
    <p:sldId id="352" r:id="rId17"/>
    <p:sldId id="354" r:id="rId18"/>
    <p:sldId id="355" r:id="rId19"/>
    <p:sldId id="359" r:id="rId20"/>
    <p:sldId id="361" r:id="rId21"/>
    <p:sldId id="362" r:id="rId22"/>
    <p:sldId id="363" r:id="rId23"/>
    <p:sldId id="364" r:id="rId24"/>
    <p:sldId id="365" r:id="rId25"/>
    <p:sldId id="366" r:id="rId26"/>
    <p:sldId id="367" r:id="rId27"/>
    <p:sldId id="369" r:id="rId28"/>
    <p:sldId id="371" r:id="rId29"/>
    <p:sldId id="374" r:id="rId30"/>
    <p:sldId id="377" r:id="rId31"/>
    <p:sldId id="382" r:id="rId32"/>
    <p:sldId id="383" r:id="rId33"/>
    <p:sldId id="386" r:id="rId34"/>
    <p:sldId id="387" r:id="rId35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77501"/>
    <a:srgbClr val="8B0FC3"/>
    <a:srgbClr val="32AA02"/>
    <a:srgbClr val="BD07A7"/>
    <a:srgbClr val="B33C0D"/>
    <a:srgbClr val="AD2D13"/>
    <a:srgbClr val="0AA602"/>
    <a:srgbClr val="690B93"/>
    <a:srgbClr val="206F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66" autoAdjust="0"/>
    <p:restoredTop sz="93209" autoAdjust="0"/>
  </p:normalViewPr>
  <p:slideViewPr>
    <p:cSldViewPr>
      <p:cViewPr varScale="1">
        <p:scale>
          <a:sx n="100" d="100"/>
          <a:sy n="100" d="100"/>
        </p:scale>
        <p:origin x="-114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4E0202-EE50-497B-A8A4-2ABDF39A35C7}" type="datetimeFigureOut">
              <a:rPr lang="zh-HK" altLang="en-US" smtClean="0"/>
              <a:t>27/3/2015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E9C61F-388B-447C-8E0E-E31E2D896D8B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088268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46109787-DBF9-417E-B07E-3834DF061546}" type="datetimeFigureOut">
              <a:rPr lang="zh-TW" altLang="en-US"/>
              <a:pPr>
                <a:defRPr/>
              </a:pPr>
              <a:t>2015/3/27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  <a:endParaRPr lang="zh-TW" altLang="en-US" noProof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A0BAAE4D-76D3-43C5-917F-6C648C70464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089422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8F1485-0844-423F-B035-E965D99F8653}" type="datetimeFigureOut">
              <a:rPr lang="zh-TW" altLang="en-US"/>
              <a:pPr>
                <a:defRPr/>
              </a:pPr>
              <a:t>2015/3/27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C4E773-E486-489E-8C0B-881D7E68141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9702CC-28C4-4964-8BF7-C477B4963155}" type="datetimeFigureOut">
              <a:rPr lang="zh-TW" altLang="en-US"/>
              <a:pPr>
                <a:defRPr/>
              </a:pPr>
              <a:t>2015/3/27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F2702E-D186-4ECB-BEB0-1D5077E46EC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36FE8-E145-4183-8AB1-D8E50E2429C6}" type="datetimeFigureOut">
              <a:rPr lang="zh-TW" altLang="en-US"/>
              <a:pPr>
                <a:defRPr/>
              </a:pPr>
              <a:t>2015/3/27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B0BC24-0BD4-4F30-BEDE-D33243D86DC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B4B4FF-0383-475A-B5AE-E2D6FDBDF3B6}" type="datetimeFigureOut">
              <a:rPr lang="zh-TW" altLang="en-US"/>
              <a:pPr>
                <a:defRPr/>
              </a:pPr>
              <a:t>2015/3/27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9F9435-7186-4263-9BE4-AB0F06A1F43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3791A2-2753-4680-9D97-ACD226DC58B7}" type="datetimeFigureOut">
              <a:rPr lang="zh-TW" altLang="en-US"/>
              <a:pPr>
                <a:defRPr/>
              </a:pPr>
              <a:t>2015/3/27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F9F25C-75E0-41A5-B16F-557E7985C5C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20654A-BF4D-474B-B386-5FA63D3E99A5}" type="datetimeFigureOut">
              <a:rPr lang="zh-TW" altLang="en-US"/>
              <a:pPr>
                <a:defRPr/>
              </a:pPr>
              <a:t>2015/3/27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E68006-562F-4F33-A534-2C8104B8B18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5555A0-2A9F-487C-8945-1B5F091A9CC4}" type="datetimeFigureOut">
              <a:rPr lang="zh-TW" altLang="en-US"/>
              <a:pPr>
                <a:defRPr/>
              </a:pPr>
              <a:t>2015/3/27</a:t>
            </a:fld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D367E5-E73D-48FD-AC53-37BED589532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E75C48-E5EE-4287-83F2-17AF19DB9299}" type="datetimeFigureOut">
              <a:rPr lang="zh-TW" altLang="en-US"/>
              <a:pPr>
                <a:defRPr/>
              </a:pPr>
              <a:t>2015/3/27</a:t>
            </a:fld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4F61EA-FB35-4401-B6A7-833E6B9F51A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E6E4D7-F0F1-43DE-B0FB-AEC077980267}" type="datetimeFigureOut">
              <a:rPr lang="zh-TW" altLang="en-US"/>
              <a:pPr>
                <a:defRPr/>
              </a:pPr>
              <a:t>2015/3/27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6B64DD-E026-4E63-B183-BEE0BAD46DC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A9FB17-29D5-4A4F-A9DE-A5B981EBBF4C}" type="datetimeFigureOut">
              <a:rPr lang="zh-TW" altLang="en-US"/>
              <a:pPr>
                <a:defRPr/>
              </a:pPr>
              <a:t>2015/3/27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5AAA38-7E56-4D9E-8EE4-E4725605EE1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D5530A-3070-4EEA-8666-04B1B7D9A63A}" type="datetimeFigureOut">
              <a:rPr lang="zh-TW" altLang="en-US"/>
              <a:pPr>
                <a:defRPr/>
              </a:pPr>
              <a:t>2015/3/27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B1C905-385F-4447-B9ED-D12649CD176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88E7546D-6024-4F79-A8D1-CB313885864A}" type="datetimeFigureOut">
              <a:rPr lang="zh-TW" altLang="en-US"/>
              <a:pPr>
                <a:defRPr/>
              </a:pPr>
              <a:t>2015/3/27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41F8915B-528B-4CB6-9BE4-7F2B68EE817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&#20108;&#19979;&#31532;13&#35506;_&#20998;&#36776;&#20056;&#38500;&#25033;&#29992;&#38988;/index.htm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hyperlink" Target="&#19977;&#19979;&#31532;1&#35506;_&#25324;&#34399;&#30340;&#35469;&#35672;_&#25945;&#24107;&#29256;/index.htm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&#19977;&#19979;&#31532;3&#35506;_&#20056;&#21152;&#28151;&#21512;&#35336;&#31639;_&#25945;&#24107;&#29256;/index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hyperlink" Target="&#19977;&#19979;&#31532;10&#35506;_&#19977;&#35282;&#24418;&#30340;&#35469;&#35672;_&#25945;&#24107;&#29256;/index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tif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Ch4-&#35299;&#21152;&#28187;&#25033;&#29992;&#38988;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hyperlink" Target="0809&#26041;&#21521;/index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&#31532;14&#35506;_&#20998;&#36776;&#20056;&#38500;&#25033;&#29992;&#38988;.swf" TargetMode="External"/><Relationship Id="rId5" Type="http://schemas.openxmlformats.org/officeDocument/2006/relationships/image" Target="../media/image9.png"/><Relationship Id="rId4" Type="http://schemas.openxmlformats.org/officeDocument/2006/relationships/hyperlink" Target="0809&#26041;&#21521;/&#23567;&#20108;_&#23567;&#20116;/_ma100001/index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1"/>
          <p:cNvSpPr txBox="1">
            <a:spLocks/>
          </p:cNvSpPr>
          <p:nvPr/>
        </p:nvSpPr>
        <p:spPr bwMode="auto">
          <a:xfrm>
            <a:off x="565200" y="72000"/>
            <a:ext cx="8229600" cy="91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-756592" y="527400"/>
            <a:ext cx="784887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68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鳳溪創新小學</a:t>
            </a:r>
            <a:endParaRPr lang="zh-TW" altLang="en-US" sz="6800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467544" y="4134987"/>
            <a:ext cx="79208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zh-TW" altLang="en-US" sz="3600" b="1" dirty="0" smtClean="0">
                <a:solidFill>
                  <a:srgbClr val="077501"/>
                </a:solidFill>
                <a:latin typeface="微軟正黑體" pitchFamily="34" charset="-120"/>
                <a:ea typeface="微軟正黑體" pitchFamily="34" charset="-120"/>
              </a:rPr>
              <a:t> 日期</a:t>
            </a:r>
            <a:r>
              <a:rPr lang="en-US" altLang="zh-TW" sz="3600" b="1" dirty="0" smtClean="0">
                <a:solidFill>
                  <a:srgbClr val="077501"/>
                </a:solidFill>
                <a:latin typeface="微軟正黑體" pitchFamily="34" charset="-120"/>
                <a:ea typeface="微軟正黑體" pitchFamily="34" charset="-120"/>
              </a:rPr>
              <a:t>:</a:t>
            </a:r>
            <a:r>
              <a:rPr lang="zh-TW" altLang="en-US" sz="3600" b="1" dirty="0" smtClean="0">
                <a:solidFill>
                  <a:srgbClr val="077501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3600" b="1" dirty="0" smtClean="0">
                <a:solidFill>
                  <a:srgbClr val="077501"/>
                </a:solidFill>
                <a:latin typeface="微軟正黑體" pitchFamily="34" charset="-120"/>
                <a:ea typeface="微軟正黑體" pitchFamily="34" charset="-120"/>
              </a:rPr>
              <a:t>21-3-2015</a:t>
            </a:r>
          </a:p>
          <a:p>
            <a:pPr>
              <a:buFont typeface="Arial" pitchFamily="34" charset="0"/>
              <a:buChar char="•"/>
            </a:pPr>
            <a:r>
              <a:rPr lang="zh-TW" altLang="en-US" sz="3600" b="1" dirty="0" smtClean="0">
                <a:solidFill>
                  <a:srgbClr val="077501"/>
                </a:solidFill>
                <a:latin typeface="微軟正黑體" pitchFamily="34" charset="-120"/>
                <a:ea typeface="微軟正黑體" pitchFamily="34" charset="-120"/>
              </a:rPr>
              <a:t> 主講</a:t>
            </a:r>
            <a:r>
              <a:rPr lang="en-US" altLang="zh-TW" sz="3600" b="1" dirty="0" smtClean="0">
                <a:solidFill>
                  <a:srgbClr val="077501"/>
                </a:solidFill>
                <a:latin typeface="微軟正黑體" pitchFamily="34" charset="-120"/>
                <a:ea typeface="微軟正黑體" pitchFamily="34" charset="-120"/>
              </a:rPr>
              <a:t>:</a:t>
            </a:r>
            <a:r>
              <a:rPr lang="zh-TW" altLang="en-US" sz="3600" b="1" dirty="0" smtClean="0">
                <a:solidFill>
                  <a:srgbClr val="077501"/>
                </a:solidFill>
                <a:latin typeface="微軟正黑體" pitchFamily="34" charset="-120"/>
                <a:ea typeface="微軟正黑體" pitchFamily="34" charset="-120"/>
              </a:rPr>
              <a:t> 劉麗清副校長、李雅儀主任</a:t>
            </a:r>
            <a:endParaRPr lang="en-US" altLang="zh-TW" sz="3600" b="1" dirty="0" smtClean="0">
              <a:solidFill>
                <a:srgbClr val="077501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TW" sz="3600" b="1" dirty="0">
                <a:solidFill>
                  <a:srgbClr val="077501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3600" b="1" dirty="0" smtClean="0">
                <a:solidFill>
                  <a:srgbClr val="077501"/>
                </a:solidFill>
                <a:latin typeface="微軟正黑體" pitchFamily="34" charset="-120"/>
                <a:ea typeface="微軟正黑體" pitchFamily="34" charset="-120"/>
              </a:rPr>
              <a:t>            </a:t>
            </a:r>
            <a:r>
              <a:rPr lang="zh-TW" altLang="en-US" sz="3600" b="1" dirty="0" smtClean="0">
                <a:solidFill>
                  <a:srgbClr val="077501"/>
                </a:solidFill>
                <a:latin typeface="微軟正黑體" pitchFamily="34" charset="-120"/>
                <a:ea typeface="微軟正黑體" pitchFamily="34" charset="-120"/>
              </a:rPr>
              <a:t>鄧秀琼主任及林婷主任</a:t>
            </a:r>
            <a:endParaRPr lang="en-US" altLang="zh-TW" sz="3600" b="1" dirty="0" smtClean="0">
              <a:solidFill>
                <a:srgbClr val="07750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-108520" y="2060848"/>
            <a:ext cx="76328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800" b="1" dirty="0" smtClean="0">
                <a:solidFill>
                  <a:srgbClr val="8B0FC3"/>
                </a:solidFill>
                <a:latin typeface="微軟正黑體" pitchFamily="34" charset="-120"/>
                <a:ea typeface="微軟正黑體" pitchFamily="34" charset="-120"/>
              </a:rPr>
              <a:t>教師專業交流月</a:t>
            </a:r>
            <a:endParaRPr lang="en-US" altLang="zh-TW" sz="4800" b="1" dirty="0" smtClean="0">
              <a:solidFill>
                <a:srgbClr val="8B0FC3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en-US" altLang="zh-TW" sz="4800" b="1" smtClean="0">
                <a:solidFill>
                  <a:srgbClr val="8B0FC3"/>
                </a:solidFill>
                <a:latin typeface="微軟正黑體" pitchFamily="34" charset="-120"/>
                <a:ea typeface="微軟正黑體" pitchFamily="34" charset="-120"/>
              </a:rPr>
              <a:t>2015</a:t>
            </a:r>
            <a:endParaRPr lang="zh-TW" altLang="en-US" sz="4800" b="1" dirty="0">
              <a:solidFill>
                <a:srgbClr val="8B0FC3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/>
          <p:cNvSpPr txBox="1">
            <a:spLocks/>
          </p:cNvSpPr>
          <p:nvPr/>
        </p:nvSpPr>
        <p:spPr>
          <a:xfrm>
            <a:off x="107504" y="116632"/>
            <a:ext cx="8229600" cy="910800"/>
          </a:xfrm>
          <a:prstGeom prst="rect">
            <a:avLst/>
          </a:prstGeom>
        </p:spPr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l"/>
            <a:r>
              <a:rPr lang="zh-CN" altLang="en-US" sz="4000" b="1" dirty="0">
                <a:solidFill>
                  <a:srgbClr val="077501"/>
                </a:solidFill>
                <a:latin typeface="微軟正黑體" pitchFamily="34" charset="-120"/>
                <a:ea typeface="微軟正黑體" pitchFamily="34" charset="-120"/>
                <a:cs typeface="+mn-cs"/>
              </a:rPr>
              <a:t>小</a:t>
            </a:r>
            <a:r>
              <a:rPr lang="zh-CN" altLang="en-US" sz="4000" b="1" dirty="0" smtClean="0">
                <a:solidFill>
                  <a:srgbClr val="077501"/>
                </a:solidFill>
                <a:latin typeface="微軟正黑體" pitchFamily="34" charset="-120"/>
                <a:ea typeface="微軟正黑體" pitchFamily="34" charset="-120"/>
                <a:cs typeface="+mn-cs"/>
              </a:rPr>
              <a:t>點子匯聚成</a:t>
            </a:r>
            <a:r>
              <a:rPr lang="zh-TW" altLang="en-US" sz="4000" b="1" dirty="0" smtClean="0">
                <a:solidFill>
                  <a:srgbClr val="077501"/>
                </a:solidFill>
                <a:latin typeface="微軟正黑體" pitchFamily="34" charset="-120"/>
                <a:ea typeface="微軟正黑體" pitchFamily="34" charset="-120"/>
                <a:cs typeface="+mn-cs"/>
              </a:rPr>
              <a:t>有趣</a:t>
            </a:r>
            <a:r>
              <a:rPr lang="zh-CN" altLang="en-US" sz="4000" b="1" dirty="0" smtClean="0">
                <a:solidFill>
                  <a:srgbClr val="077501"/>
                </a:solidFill>
                <a:latin typeface="微軟正黑體" pitchFamily="34" charset="-120"/>
                <a:ea typeface="微軟正黑體" pitchFamily="34" charset="-120"/>
                <a:cs typeface="+mn-cs"/>
              </a:rPr>
              <a:t>、有效的課程</a:t>
            </a:r>
            <a:endParaRPr lang="zh-TW" altLang="en-US" sz="4000" b="1" dirty="0" smtClean="0">
              <a:solidFill>
                <a:srgbClr val="077501"/>
              </a:solidFill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  <p:pic>
        <p:nvPicPr>
          <p:cNvPr id="1027" name="Picture 3">
            <a:hlinkClick r:id="rId2" action="ppaction://hlinkfile"/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7504" y="982800"/>
            <a:ext cx="5034600" cy="3022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C:\Users\lynlyn\Desktop\圖片1.png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3968" y="2564904"/>
            <a:ext cx="4608512" cy="3529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1294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>
          <a:xfrm>
            <a:off x="457200" y="71438"/>
            <a:ext cx="8229600" cy="1357298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zh-TW" altLang="en-US" sz="3600" b="1" dirty="0" smtClean="0">
                <a:solidFill>
                  <a:srgbClr val="077501"/>
                </a:solidFill>
                <a:latin typeface="微軟正黑體" pitchFamily="34" charset="-120"/>
                <a:ea typeface="微軟正黑體" pitchFamily="34" charset="-120"/>
              </a:rPr>
              <a:t>協助學生的小提示，</a:t>
            </a:r>
            <a:endParaRPr lang="en-US" altLang="zh-TW" sz="3600" b="1" dirty="0" smtClean="0">
              <a:solidFill>
                <a:srgbClr val="077501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3600" b="1" dirty="0" smtClean="0">
                <a:solidFill>
                  <a:srgbClr val="077501"/>
                </a:solidFill>
                <a:latin typeface="微軟正黑體" pitchFamily="34" charset="-120"/>
                <a:ea typeface="微軟正黑體" pitchFamily="34" charset="-120"/>
              </a:rPr>
              <a:t>成功照顧學生的個別差異</a:t>
            </a:r>
            <a:endParaRPr lang="zh-TW" altLang="en-US" sz="3600" b="1" dirty="0">
              <a:solidFill>
                <a:srgbClr val="07750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026" name="Picture 2" descr="C:\Documents and Settings\mickam\My Documents\My Pictures\數學.JP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2412" y="1428736"/>
            <a:ext cx="6162975" cy="3714776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1027" name="Picture 3" descr="C:\Documents and Settings\mickam\My Documents\My Pictures\數學2.JP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98318" y="3286124"/>
            <a:ext cx="5945682" cy="3571875"/>
          </a:xfrm>
          <a:prstGeom prst="rect">
            <a:avLst/>
          </a:prstGeom>
          <a:noFill/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2015543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96760"/>
          </a:xfrm>
        </p:spPr>
        <p:txBody>
          <a:bodyPr>
            <a:normAutofit/>
          </a:bodyPr>
          <a:lstStyle/>
          <a:p>
            <a:pPr algn="l"/>
            <a:r>
              <a:rPr kumimoji="1" lang="zh-TW" altLang="en-US" sz="3600" b="1" dirty="0" smtClean="0">
                <a:solidFill>
                  <a:srgbClr val="077501"/>
                </a:solidFill>
                <a:latin typeface="微軟正黑體" pitchFamily="34" charset="-120"/>
                <a:ea typeface="微軟正黑體" pitchFamily="34" charset="-120"/>
                <a:cs typeface="+mn-cs"/>
              </a:rPr>
              <a:t>刺激的小遊戲，</a:t>
            </a:r>
            <a:r>
              <a:rPr kumimoji="1" lang="en-US" altLang="zh-TW" sz="3600" b="1" dirty="0" smtClean="0">
                <a:solidFill>
                  <a:srgbClr val="077501"/>
                </a:solidFill>
                <a:latin typeface="微軟正黑體" pitchFamily="34" charset="-120"/>
                <a:ea typeface="微軟正黑體" pitchFamily="34" charset="-120"/>
                <a:cs typeface="+mn-cs"/>
              </a:rPr>
              <a:t/>
            </a:r>
            <a:br>
              <a:rPr kumimoji="1" lang="en-US" altLang="zh-TW" sz="3600" b="1" dirty="0" smtClean="0">
                <a:solidFill>
                  <a:srgbClr val="077501"/>
                </a:solidFill>
                <a:latin typeface="微軟正黑體" pitchFamily="34" charset="-120"/>
                <a:ea typeface="微軟正黑體" pitchFamily="34" charset="-120"/>
                <a:cs typeface="+mn-cs"/>
              </a:rPr>
            </a:br>
            <a:r>
              <a:rPr kumimoji="1" lang="zh-TW" altLang="en-US" sz="3600" b="1" dirty="0" smtClean="0">
                <a:solidFill>
                  <a:srgbClr val="077501"/>
                </a:solidFill>
                <a:latin typeface="微軟正黑體" pitchFamily="34" charset="-120"/>
                <a:ea typeface="微軟正黑體" pitchFamily="34" charset="-120"/>
                <a:cs typeface="+mn-cs"/>
              </a:rPr>
              <a:t>提升學生的學習興趣</a:t>
            </a:r>
            <a:endParaRPr kumimoji="1" lang="zh-TW" altLang="en-US" sz="3600" b="1" dirty="0">
              <a:solidFill>
                <a:srgbClr val="077501"/>
              </a:solidFill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  <p:pic>
        <p:nvPicPr>
          <p:cNvPr id="2050" name="Picture 2" descr="C:\Users\julielpc\Desktop\MathPPT\ppt_p07_1.tif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40768"/>
            <a:ext cx="5783748" cy="3483230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2051" name="Picture 3" descr="C:\Users\julielpc\Desktop\MathPPT\ppt_p07_2.tif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3356992"/>
            <a:ext cx="5785200" cy="3484097"/>
          </a:xfrm>
          <a:prstGeom prst="rect">
            <a:avLst/>
          </a:prstGeom>
          <a:noFill/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1782502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 bwMode="auto">
          <a:xfrm>
            <a:off x="611560" y="332656"/>
            <a:ext cx="8229600" cy="91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zh-TW" altLang="en-US" sz="3600" b="1" dirty="0" smtClean="0">
                <a:solidFill>
                  <a:srgbClr val="077501"/>
                </a:solidFill>
                <a:latin typeface="微軟正黑體" pitchFamily="34" charset="-120"/>
                <a:ea typeface="微軟正黑體" pitchFamily="34" charset="-120"/>
              </a:rPr>
              <a:t>除了不斷</a:t>
            </a:r>
            <a:r>
              <a:rPr lang="zh-TW" altLang="en-US" sz="3600" b="1" dirty="0">
                <a:solidFill>
                  <a:srgbClr val="077501"/>
                </a:solidFill>
                <a:latin typeface="微軟正黑體" pitchFamily="34" charset="-120"/>
                <a:ea typeface="微軟正黑體" pitchFamily="34" charset="-120"/>
              </a:rPr>
              <a:t>重溫</a:t>
            </a:r>
            <a:r>
              <a:rPr lang="zh-TW" altLang="en-US" sz="3600" b="1" dirty="0" smtClean="0">
                <a:solidFill>
                  <a:srgbClr val="077501"/>
                </a:solidFill>
                <a:latin typeface="微軟正黑體" pitchFamily="34" charset="-120"/>
                <a:ea typeface="微軟正黑體" pitchFamily="34" charset="-120"/>
              </a:rPr>
              <a:t>學習</a:t>
            </a:r>
            <a:r>
              <a:rPr lang="zh-TW" altLang="en-US" sz="3600" b="1" dirty="0">
                <a:solidFill>
                  <a:srgbClr val="077501"/>
                </a:solidFill>
                <a:latin typeface="微軟正黑體" pitchFamily="34" charset="-120"/>
                <a:ea typeface="微軟正黑體" pitchFamily="34" charset="-120"/>
              </a:rPr>
              <a:t>的</a:t>
            </a:r>
            <a:r>
              <a:rPr lang="zh-TW" altLang="en-US" sz="3600" b="1" dirty="0" smtClean="0">
                <a:solidFill>
                  <a:srgbClr val="077501"/>
                </a:solidFill>
                <a:latin typeface="微軟正黑體" pitchFamily="34" charset="-120"/>
                <a:ea typeface="微軟正黑體" pitchFamily="34" charset="-120"/>
              </a:rPr>
              <a:t>過程外，</a:t>
            </a:r>
            <a:endParaRPr lang="en-US" altLang="zh-TW" sz="3600" b="1" dirty="0" smtClean="0">
              <a:solidFill>
                <a:srgbClr val="077501"/>
              </a:solidFill>
              <a:latin typeface="微軟正黑體" pitchFamily="34" charset="-120"/>
              <a:ea typeface="微軟正黑體" pitchFamily="34" charset="-120"/>
            </a:endParaRPr>
          </a:p>
          <a:p>
            <a:pPr lvl="0">
              <a:defRPr/>
            </a:pPr>
            <a:r>
              <a:rPr lang="zh-TW" altLang="en-US" sz="3600" b="1" dirty="0" smtClean="0">
                <a:solidFill>
                  <a:srgbClr val="077501"/>
                </a:solidFill>
                <a:latin typeface="微軟正黑體" pitchFamily="34" charset="-120"/>
                <a:ea typeface="微軟正黑體" pitchFamily="34" charset="-120"/>
              </a:rPr>
              <a:t>還可以作為進展性評估的工具。</a:t>
            </a:r>
            <a:endParaRPr lang="zh-TW" altLang="en-US" sz="3600" b="1" dirty="0">
              <a:solidFill>
                <a:srgbClr val="07750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5" name="圖片 4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484784"/>
            <a:ext cx="5256584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21353" y="3185592"/>
            <a:ext cx="5622647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46198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defRPr/>
            </a:pPr>
            <a:r>
              <a:rPr kumimoji="1" lang="zh-TW" altLang="en-US" sz="3600" b="1" smtClean="0">
                <a:solidFill>
                  <a:srgbClr val="077501"/>
                </a:solidFill>
                <a:latin typeface="微軟正黑體" pitchFamily="34" charset="-120"/>
                <a:ea typeface="微軟正黑體" pitchFamily="34" charset="-120"/>
                <a:cs typeface="+mn-cs"/>
              </a:rPr>
              <a:t>滙集成</a:t>
            </a:r>
            <a:r>
              <a:rPr kumimoji="1" lang="zh-TW" altLang="en-US" sz="3600" b="1" dirty="0" smtClean="0">
                <a:solidFill>
                  <a:srgbClr val="077501"/>
                </a:solidFill>
                <a:latin typeface="微軟正黑體" pitchFamily="34" charset="-120"/>
                <a:ea typeface="微軟正黑體" pitchFamily="34" charset="-120"/>
                <a:cs typeface="+mn-cs"/>
              </a:rPr>
              <a:t>學生學習進展報告</a:t>
            </a:r>
            <a:endParaRPr kumimoji="1" lang="zh-TW" altLang="en-US" sz="3600" b="1" dirty="0">
              <a:solidFill>
                <a:srgbClr val="077501"/>
              </a:solidFill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  <p:pic>
        <p:nvPicPr>
          <p:cNvPr id="7" name="Picture 3" descr="C:\Users\mickam.FKIS\Desktop\school logo(color_no BG)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947" y="5089512"/>
            <a:ext cx="1301092" cy="1558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文字方塊 9"/>
          <p:cNvSpPr txBox="1"/>
          <p:nvPr/>
        </p:nvSpPr>
        <p:spPr>
          <a:xfrm>
            <a:off x="5995" y="6516052"/>
            <a:ext cx="3445174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HK" sz="1600" dirty="0" smtClean="0">
                <a:solidFill>
                  <a:schemeClr val="bg1"/>
                </a:solidFill>
              </a:rPr>
              <a:t>FUNG KAI INNOVATIVE SCHOOL</a:t>
            </a:r>
            <a:endParaRPr lang="zh-HK" altLang="en-US" sz="1600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412776"/>
            <a:ext cx="8449497" cy="4330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方塊 6"/>
          <p:cNvSpPr txBox="1"/>
          <p:nvPr/>
        </p:nvSpPr>
        <p:spPr>
          <a:xfrm>
            <a:off x="8744988" y="1308730"/>
            <a:ext cx="184731" cy="553998"/>
          </a:xfrm>
          <a:prstGeom prst="rect">
            <a:avLst/>
          </a:prstGeom>
          <a:solidFill>
            <a:schemeClr val="accent1">
              <a:alpha val="24000"/>
            </a:schemeClr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pic>
        <p:nvPicPr>
          <p:cNvPr id="2056" name="圖片 7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8734" y="1579158"/>
            <a:ext cx="3434450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圖片 1" descr="描述: C:\Users\haucat\Downloads\照片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49393" y="4525614"/>
            <a:ext cx="3213100" cy="207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323528" y="265872"/>
            <a:ext cx="66918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HK" sz="5400" b="1" dirty="0">
                <a:solidFill>
                  <a:srgbClr val="8B0FC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英文科電子課程</a:t>
            </a:r>
            <a:endParaRPr kumimoji="0" lang="zh-TW" altLang="en-US" sz="5400" b="1" dirty="0">
              <a:solidFill>
                <a:srgbClr val="8B0FC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微軟正黑體"/>
            </a:endParaRPr>
          </a:p>
          <a:p>
            <a:endParaRPr lang="zh-HK" altLang="en-US" sz="5400" dirty="0">
              <a:solidFill>
                <a:srgbClr val="8B0FC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8" name="內容版面配置區 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79115" y="1308730"/>
            <a:ext cx="4505846" cy="29347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圖片 8"/>
          <p:cNvPicPr/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27584" y="4489500"/>
            <a:ext cx="3528392" cy="22518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44470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標題 1"/>
          <p:cNvSpPr>
            <a:spLocks noGrp="1"/>
          </p:cNvSpPr>
          <p:nvPr>
            <p:ph type="title"/>
          </p:nvPr>
        </p:nvSpPr>
        <p:spPr>
          <a:xfrm>
            <a:off x="457200" y="527050"/>
            <a:ext cx="8229600" cy="1143000"/>
          </a:xfrm>
        </p:spPr>
        <p:txBody>
          <a:bodyPr/>
          <a:lstStyle/>
          <a:p>
            <a:pPr algn="l" eaLnBrk="1" hangingPunct="1"/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校本</a:t>
            </a:r>
            <a:r>
              <a:rPr lang="zh-TW" altLang="zh-HK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英文科</a:t>
            </a:r>
            <a:r>
              <a:rPr lang="zh-TW" altLang="zh-HK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電子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課本</a:t>
            </a:r>
            <a:endParaRPr lang="zh-HK" altLang="en-US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099" name="內容版面配置區 2"/>
          <p:cNvSpPr>
            <a:spLocks noGrp="1"/>
          </p:cNvSpPr>
          <p:nvPr>
            <p:ph idx="1"/>
          </p:nvPr>
        </p:nvSpPr>
        <p:spPr>
          <a:xfrm>
            <a:off x="895431" y="1916832"/>
            <a:ext cx="8229600" cy="60325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  <a:defRPr/>
            </a:pPr>
            <a:r>
              <a:rPr lang="en-US" altLang="zh-TW" sz="4000" b="1" dirty="0" smtClean="0">
                <a:solidFill>
                  <a:srgbClr val="07750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  <a:r>
              <a:rPr lang="zh-TW" altLang="en-US" sz="4000" b="1" dirty="0" smtClean="0">
                <a:solidFill>
                  <a:srgbClr val="07750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配合</a:t>
            </a:r>
            <a:r>
              <a:rPr lang="zh-TW" altLang="en-US" sz="4000" b="1" dirty="0">
                <a:solidFill>
                  <a:srgbClr val="07750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生活的情境</a:t>
            </a:r>
            <a:r>
              <a:rPr lang="zh-TW" altLang="en-US" sz="4000" b="1" dirty="0" smtClean="0">
                <a:solidFill>
                  <a:srgbClr val="07750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教學</a:t>
            </a:r>
            <a:endParaRPr lang="en-US" altLang="zh-TW" sz="4000" b="1" dirty="0" smtClean="0">
              <a:solidFill>
                <a:srgbClr val="07750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altLang="zh-TW" sz="4000" b="1" dirty="0" smtClean="0">
                <a:solidFill>
                  <a:srgbClr val="07750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  <a:r>
              <a:rPr lang="zh-TW" altLang="en-US" sz="4000" b="1" dirty="0" smtClean="0">
                <a:solidFill>
                  <a:srgbClr val="07750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配合</a:t>
            </a:r>
            <a:r>
              <a:rPr lang="zh-TW" altLang="en-US" sz="4000" b="1" dirty="0">
                <a:solidFill>
                  <a:srgbClr val="07750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教學的</a:t>
            </a:r>
            <a:r>
              <a:rPr lang="zh-TW" altLang="en-US" sz="4000" b="1" dirty="0" smtClean="0">
                <a:solidFill>
                  <a:srgbClr val="07750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影片</a:t>
            </a:r>
            <a:endParaRPr lang="en-US" altLang="zh-TW" sz="4000" b="1" dirty="0" smtClean="0">
              <a:solidFill>
                <a:srgbClr val="07750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altLang="zh-TW" sz="4000" b="1" dirty="0">
                <a:solidFill>
                  <a:srgbClr val="07750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  <a:r>
              <a:rPr lang="zh-TW" altLang="en-US" sz="4000" b="1" dirty="0">
                <a:solidFill>
                  <a:srgbClr val="07750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課文範讀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altLang="zh-TW" sz="4000" b="1" dirty="0" smtClean="0">
                <a:solidFill>
                  <a:srgbClr val="07750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  <a:r>
              <a:rPr lang="zh-TW" altLang="en-US" sz="4000" b="1" dirty="0">
                <a:solidFill>
                  <a:srgbClr val="07750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字詞解釋及</a:t>
            </a:r>
            <a:r>
              <a:rPr lang="zh-TW" altLang="en-US" sz="4000" b="1" dirty="0" smtClean="0">
                <a:solidFill>
                  <a:srgbClr val="07750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例句</a:t>
            </a:r>
            <a:endParaRPr lang="en-US" altLang="zh-TW" sz="4000" b="1" dirty="0" smtClean="0">
              <a:solidFill>
                <a:srgbClr val="07750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altLang="zh-TW" sz="4000" b="1" dirty="0">
                <a:solidFill>
                  <a:srgbClr val="07750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  <a:r>
              <a:rPr lang="zh-TW" altLang="en-US" sz="4000" b="1" dirty="0">
                <a:solidFill>
                  <a:srgbClr val="07750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每課重點學習文法的</a:t>
            </a:r>
            <a:r>
              <a:rPr lang="zh-TW" altLang="en-US" sz="4000" b="1" dirty="0" smtClean="0">
                <a:solidFill>
                  <a:srgbClr val="07750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簡報</a:t>
            </a:r>
            <a:endParaRPr lang="en-US" altLang="zh-TW" sz="4000" b="1" dirty="0" smtClean="0">
              <a:solidFill>
                <a:srgbClr val="07750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altLang="zh-TW" sz="4000" b="1" dirty="0" smtClean="0">
                <a:solidFill>
                  <a:srgbClr val="07750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  <a:r>
              <a:rPr lang="zh-TW" altLang="en-US" sz="4000" b="1" dirty="0" smtClean="0">
                <a:solidFill>
                  <a:srgbClr val="07750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實用</a:t>
            </a:r>
            <a:r>
              <a:rPr lang="zh-TW" altLang="en-US" sz="4000" b="1" dirty="0">
                <a:solidFill>
                  <a:srgbClr val="07750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工具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endParaRPr lang="en-US" altLang="zh-TW" sz="4000" b="1" dirty="0" smtClean="0">
              <a:solidFill>
                <a:srgbClr val="07750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endParaRPr lang="en-US" altLang="zh-TW" sz="4000" b="1" dirty="0" smtClean="0">
              <a:solidFill>
                <a:srgbClr val="07750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endParaRPr lang="en-US" altLang="zh-TW" sz="4000" b="1" dirty="0" smtClean="0">
              <a:solidFill>
                <a:srgbClr val="07750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anose="05000000000000000000" pitchFamily="2" charset="2"/>
              <a:buChar char="ü"/>
              <a:defRPr/>
            </a:pPr>
            <a:endParaRPr lang="en-US" altLang="zh-TW" sz="4000" b="1" dirty="0" smtClean="0">
              <a:solidFill>
                <a:srgbClr val="07750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defRPr/>
            </a:pPr>
            <a:endParaRPr lang="zh-TW" altLang="en-US" sz="4000" b="1" dirty="0">
              <a:solidFill>
                <a:srgbClr val="07750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457200" y="71438"/>
            <a:ext cx="8229600" cy="911225"/>
          </a:xfrm>
          <a:prstGeom prst="rect">
            <a:avLst/>
          </a:prstGeom>
        </p:spPr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l">
              <a:defRPr/>
            </a:pPr>
            <a:endParaRPr lang="zh-TW" altLang="en-US" sz="4000" b="1" dirty="0" smtClean="0">
              <a:solidFill>
                <a:srgbClr val="A12E2B"/>
              </a:solidFill>
              <a:latin typeface="標楷體" pitchFamily="65" charset="-120"/>
              <a:ea typeface="標楷體" pitchFamily="65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5254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圖片 4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892968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3960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圖片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467100" cy="241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圖片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38450" y="2114550"/>
            <a:ext cx="346710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圖片 5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0688" y="4443413"/>
            <a:ext cx="3467100" cy="241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2691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圖片 5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5263" y="620713"/>
            <a:ext cx="8769350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6186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TW" altLang="en-US" sz="5400" b="1" dirty="0" smtClean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我們的理念</a:t>
            </a:r>
            <a:endParaRPr lang="zh-TW" altLang="en-US" sz="5400" b="1" dirty="0">
              <a:solidFill>
                <a:srgbClr val="7030A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40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互動</a:t>
            </a:r>
            <a:r>
              <a:rPr lang="zh-TW" altLang="en-US" sz="4000" b="1" dirty="0" smtClean="0">
                <a:solidFill>
                  <a:srgbClr val="077501"/>
                </a:solidFill>
                <a:latin typeface="微軟正黑體" pitchFamily="34" charset="-120"/>
                <a:ea typeface="微軟正黑體" pitchFamily="34" charset="-120"/>
              </a:rPr>
              <a:t>、互信、</a:t>
            </a:r>
            <a:r>
              <a:rPr lang="zh-TW" altLang="en-US" sz="4000" b="1" dirty="0" smtClean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互持</a:t>
            </a:r>
            <a:endParaRPr lang="en-US" altLang="zh-TW" sz="4000" b="1" dirty="0" smtClean="0">
              <a:solidFill>
                <a:schemeClr val="accent6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40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團隊精神</a:t>
            </a:r>
            <a:endParaRPr lang="en-US" altLang="zh-TW" sz="4000" b="1" dirty="0" smtClean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4000" b="1" dirty="0" smtClean="0">
                <a:solidFill>
                  <a:srgbClr val="B33C0D"/>
                </a:solidFill>
                <a:latin typeface="微軟正黑體" pitchFamily="34" charset="-120"/>
                <a:ea typeface="微軟正黑體" pitchFamily="34" charset="-120"/>
              </a:rPr>
              <a:t>以生為本</a:t>
            </a:r>
            <a:endParaRPr lang="en-US" altLang="zh-TW" sz="4000" b="1" dirty="0" smtClean="0">
              <a:solidFill>
                <a:srgbClr val="B33C0D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4000" b="1" dirty="0" smtClean="0">
                <a:latin typeface="微軟正黑體" pitchFamily="34" charset="-120"/>
                <a:ea typeface="微軟正黑體" pitchFamily="34" charset="-120"/>
              </a:rPr>
              <a:t>教師專業發展</a:t>
            </a:r>
            <a:endParaRPr lang="en-US" altLang="zh-TW" sz="4000" b="1" dirty="0" smtClean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7331" y="3783601"/>
            <a:ext cx="4626669" cy="30743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8064" y="980728"/>
            <a:ext cx="3691834" cy="27195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684584" y="908720"/>
            <a:ext cx="5328592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Arial" pitchFamily="34" charset="0"/>
              <a:buChar char="•"/>
            </a:pPr>
            <a:endParaRPr lang="en-US" altLang="zh-TW" sz="4000" b="1" dirty="0" smtClean="0">
              <a:solidFill>
                <a:srgbClr val="07750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371600" lvl="2" indent="-457200">
              <a:buFont typeface="Wingdings" pitchFamily="2" charset="2"/>
              <a:buChar char="ü"/>
            </a:pPr>
            <a:r>
              <a:rPr lang="zh-TW" altLang="zh-HK" sz="4000" b="1" dirty="0" smtClean="0">
                <a:solidFill>
                  <a:srgbClr val="07750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分享</a:t>
            </a:r>
            <a:endParaRPr lang="en-US" altLang="zh-TW" sz="4000" b="1" dirty="0" smtClean="0">
              <a:solidFill>
                <a:srgbClr val="07750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371600" lvl="2" indent="-457200">
              <a:buFont typeface="Wingdings" pitchFamily="2" charset="2"/>
              <a:buChar char="ü"/>
            </a:pPr>
            <a:r>
              <a:rPr lang="zh-TW" altLang="zh-HK" sz="4000" b="1" dirty="0" smtClean="0">
                <a:solidFill>
                  <a:srgbClr val="07750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交流</a:t>
            </a:r>
            <a:r>
              <a:rPr lang="zh-TW" altLang="en-US" sz="4000" b="1" dirty="0" smtClean="0">
                <a:solidFill>
                  <a:srgbClr val="07750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4000" b="1" dirty="0" smtClean="0">
                <a:solidFill>
                  <a:srgbClr val="07750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+</a:t>
            </a:r>
            <a:r>
              <a:rPr lang="zh-TW" altLang="en-US" sz="4000" b="1" dirty="0" smtClean="0">
                <a:solidFill>
                  <a:srgbClr val="07750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zh-HK" sz="4000" b="1" dirty="0" smtClean="0">
                <a:solidFill>
                  <a:srgbClr val="07750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即時回饋</a:t>
            </a:r>
            <a:endParaRPr lang="en-US" altLang="zh-TW" sz="4000" b="1" dirty="0" smtClean="0">
              <a:solidFill>
                <a:srgbClr val="07750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828800" lvl="3" indent="-457200">
              <a:buFont typeface="Arial" pitchFamily="34" charset="0"/>
              <a:buChar char="•"/>
            </a:pPr>
            <a:r>
              <a:rPr lang="zh-TW" altLang="en-US" sz="4000" b="1" dirty="0">
                <a:solidFill>
                  <a:srgbClr val="07750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問卷調查</a:t>
            </a:r>
            <a:endParaRPr lang="en-US" altLang="zh-TW" sz="4000" b="1" dirty="0">
              <a:solidFill>
                <a:srgbClr val="07750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828800" lvl="3" indent="-457200">
              <a:buFont typeface="Arial" pitchFamily="34" charset="0"/>
              <a:buChar char="•"/>
            </a:pPr>
            <a:r>
              <a:rPr lang="zh-TW" altLang="en-US" sz="4000" b="1" dirty="0">
                <a:solidFill>
                  <a:srgbClr val="07750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小組討論</a:t>
            </a:r>
            <a:endParaRPr lang="en-US" altLang="zh-TW" sz="4000" b="1" dirty="0">
              <a:solidFill>
                <a:srgbClr val="07750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/>
            <a:endParaRPr lang="en-US" altLang="zh-TW" sz="4000" b="1" dirty="0">
              <a:solidFill>
                <a:srgbClr val="07750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371600" lvl="2" indent="-457200">
              <a:buFont typeface="Wingdings" pitchFamily="2" charset="2"/>
              <a:buChar char="ü"/>
            </a:pPr>
            <a:r>
              <a:rPr lang="zh-TW" altLang="zh-HK" sz="4000" b="1" dirty="0" smtClean="0">
                <a:solidFill>
                  <a:srgbClr val="07750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</a:t>
            </a:r>
            <a:r>
              <a:rPr lang="zh-TW" altLang="zh-HK" sz="4000" b="1" dirty="0">
                <a:solidFill>
                  <a:srgbClr val="07750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下載</a:t>
            </a:r>
            <a:r>
              <a:rPr lang="zh-TW" altLang="zh-HK" sz="4000" b="1" dirty="0" smtClean="0">
                <a:solidFill>
                  <a:srgbClr val="07750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功課</a:t>
            </a:r>
            <a:endParaRPr lang="en-US" altLang="zh-TW" sz="4000" b="1" dirty="0" smtClean="0">
              <a:solidFill>
                <a:srgbClr val="07750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828800" lvl="3" indent="-457200">
              <a:buFont typeface="Arial" pitchFamily="34" charset="0"/>
              <a:buChar char="•"/>
            </a:pPr>
            <a:r>
              <a:rPr lang="zh-TW" altLang="en-US" sz="4000" b="1" dirty="0" smtClean="0">
                <a:solidFill>
                  <a:srgbClr val="07750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自動</a:t>
            </a:r>
            <a:r>
              <a:rPr lang="zh-TW" altLang="en-US" sz="4000" b="1" dirty="0">
                <a:solidFill>
                  <a:srgbClr val="07750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批改系統</a:t>
            </a:r>
            <a:endParaRPr lang="en-US" altLang="zh-TW" sz="4000" b="1" dirty="0">
              <a:solidFill>
                <a:srgbClr val="07750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371600" lvl="2" indent="-457200">
              <a:buFont typeface="Wingdings" pitchFamily="2" charset="2"/>
              <a:buChar char="ü"/>
            </a:pPr>
            <a:endParaRPr lang="en-US" altLang="zh-TW" sz="4000" b="1" dirty="0" smtClean="0">
              <a:solidFill>
                <a:srgbClr val="07750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371600" lvl="2" indent="-457200">
              <a:buFont typeface="Wingdings" pitchFamily="2" charset="2"/>
              <a:buChar char="ü"/>
            </a:pPr>
            <a:endParaRPr lang="en-US" altLang="zh-TW" sz="4000" b="1" dirty="0" smtClean="0">
              <a:solidFill>
                <a:srgbClr val="07750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標題 1"/>
          <p:cNvSpPr txBox="1">
            <a:spLocks/>
          </p:cNvSpPr>
          <p:nvPr/>
        </p:nvSpPr>
        <p:spPr bwMode="auto">
          <a:xfrm>
            <a:off x="323528" y="46800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l"/>
            <a:r>
              <a:rPr kumimoji="0" lang="en-US" altLang="zh-TW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SHAREPOINT</a:t>
            </a:r>
            <a:r>
              <a:rPr kumimoji="0" lang="zh-HK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kumimoji="0"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互動學習平台</a:t>
            </a:r>
            <a:endParaRPr kumimoji="0" lang="zh-HK" altLang="en-US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2" name="圖片 11"/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58219" y="2204864"/>
            <a:ext cx="4464496" cy="33123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99798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23528" y="476672"/>
            <a:ext cx="87849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Wingdings" panose="05000000000000000000" pitchFamily="2" charset="2"/>
              <a:buChar char="ü"/>
            </a:pPr>
            <a:r>
              <a:rPr lang="zh-TW" altLang="en-US" sz="3600" b="1" dirty="0" smtClean="0">
                <a:solidFill>
                  <a:srgbClr val="07750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交</a:t>
            </a:r>
            <a:r>
              <a:rPr lang="zh-TW" altLang="zh-HK" sz="3600" b="1" dirty="0" smtClean="0">
                <a:solidFill>
                  <a:srgbClr val="07750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功課</a:t>
            </a:r>
            <a:r>
              <a:rPr lang="zh-TW" altLang="en-US" sz="3600" b="1" dirty="0" smtClean="0">
                <a:solidFill>
                  <a:srgbClr val="07750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3600" b="1" dirty="0" smtClean="0">
                <a:solidFill>
                  <a:srgbClr val="07750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600" b="1" dirty="0" smtClean="0">
                <a:solidFill>
                  <a:srgbClr val="07750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即時批改，顯示整體學習表現</a:t>
            </a:r>
            <a:r>
              <a:rPr lang="en-US" altLang="zh-TW" sz="3600" b="1" dirty="0" smtClean="0">
                <a:solidFill>
                  <a:srgbClr val="07750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en-US" altLang="zh-TW" sz="3600" b="1" dirty="0">
              <a:solidFill>
                <a:srgbClr val="07750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9" name="圖片 8"/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3568" y="1409612"/>
            <a:ext cx="8064896" cy="51157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1" name="直線單箭頭接點 10"/>
          <p:cNvCxnSpPr/>
          <p:nvPr/>
        </p:nvCxnSpPr>
        <p:spPr>
          <a:xfrm flipH="1">
            <a:off x="5432941" y="1114231"/>
            <a:ext cx="4758" cy="332288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" name="直線單箭頭接點 7"/>
          <p:cNvCxnSpPr/>
          <p:nvPr/>
        </p:nvCxnSpPr>
        <p:spPr>
          <a:xfrm>
            <a:off x="6626607" y="1114231"/>
            <a:ext cx="969729" cy="224276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" name="矩形 2"/>
          <p:cNvSpPr/>
          <p:nvPr/>
        </p:nvSpPr>
        <p:spPr>
          <a:xfrm>
            <a:off x="1907704" y="6199885"/>
            <a:ext cx="432048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7" name="矩形 6"/>
          <p:cNvSpPr/>
          <p:nvPr/>
        </p:nvSpPr>
        <p:spPr>
          <a:xfrm>
            <a:off x="1907704" y="5805264"/>
            <a:ext cx="432048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90586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79512" y="478413"/>
            <a:ext cx="87849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>
              <a:buFont typeface="Wingdings" panose="05000000000000000000" pitchFamily="2" charset="2"/>
              <a:buChar char="ü"/>
            </a:pPr>
            <a:r>
              <a:rPr lang="zh-TW" altLang="en-US" sz="3600" b="1" dirty="0" smtClean="0">
                <a:solidFill>
                  <a:srgbClr val="077501"/>
                </a:solidFill>
              </a:rPr>
              <a:t>上下載功課</a:t>
            </a:r>
            <a:r>
              <a:rPr lang="en-US" altLang="zh-TW" sz="3600" b="1" dirty="0" smtClean="0">
                <a:solidFill>
                  <a:srgbClr val="077501"/>
                </a:solidFill>
              </a:rPr>
              <a:t>: </a:t>
            </a:r>
            <a:r>
              <a:rPr lang="zh-TW" altLang="en-US" sz="3600" b="1" dirty="0" smtClean="0">
                <a:solidFill>
                  <a:srgbClr val="077501"/>
                </a:solidFill>
              </a:rPr>
              <a:t>可顯示個別學生答案</a:t>
            </a:r>
            <a:endParaRPr lang="en-US" altLang="zh-TW" sz="3600" b="1" dirty="0">
              <a:solidFill>
                <a:srgbClr val="077501"/>
              </a:solidFill>
            </a:endParaRPr>
          </a:p>
        </p:txBody>
      </p:sp>
      <p:pic>
        <p:nvPicPr>
          <p:cNvPr id="8" name="圖片 7"/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7544" y="1340768"/>
            <a:ext cx="8208912" cy="51125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矩形 2"/>
          <p:cNvSpPr/>
          <p:nvPr/>
        </p:nvSpPr>
        <p:spPr>
          <a:xfrm>
            <a:off x="1691680" y="3128392"/>
            <a:ext cx="504056" cy="33123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99732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83568" y="548680"/>
            <a:ext cx="64807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>
              <a:buFont typeface="Wingdings" panose="05000000000000000000" pitchFamily="2" charset="2"/>
              <a:buChar char="ü"/>
            </a:pPr>
            <a:r>
              <a:rPr lang="zh-TW" altLang="en-US" sz="3600" b="1" dirty="0" smtClean="0">
                <a:solidFill>
                  <a:srgbClr val="07750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問卷調查</a:t>
            </a:r>
            <a:endParaRPr lang="en-US" altLang="zh-TW" sz="3600" b="1" dirty="0">
              <a:solidFill>
                <a:srgbClr val="07750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8" name="圖片 7"/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3568" y="1412776"/>
            <a:ext cx="7776864" cy="51125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17849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39552" y="476672"/>
            <a:ext cx="7272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>
              <a:buFont typeface="Wingdings" panose="05000000000000000000" pitchFamily="2" charset="2"/>
              <a:buChar char="ü"/>
            </a:pPr>
            <a:r>
              <a:rPr lang="zh-TW" altLang="en-US" sz="3600" b="1" dirty="0" smtClean="0">
                <a:solidFill>
                  <a:srgbClr val="07750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網上討論區</a:t>
            </a:r>
            <a:endParaRPr lang="en-US" altLang="zh-TW" sz="3600" b="1" dirty="0">
              <a:solidFill>
                <a:srgbClr val="07750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8" name="圖片 7"/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5536" y="1628800"/>
            <a:ext cx="8208912" cy="45365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87266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59024" y="260648"/>
            <a:ext cx="87849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>
              <a:buFont typeface="Wingdings" panose="05000000000000000000" pitchFamily="2" charset="2"/>
              <a:buChar char="ü"/>
            </a:pPr>
            <a:r>
              <a:rPr lang="zh-TW" altLang="en-US" sz="3600" b="1" dirty="0" smtClean="0">
                <a:solidFill>
                  <a:srgbClr val="07750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學生可在網上分享個人</a:t>
            </a:r>
            <a:r>
              <a:rPr lang="en-US" altLang="zh-TW" sz="3600" b="1" dirty="0" smtClean="0">
                <a:solidFill>
                  <a:srgbClr val="07750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3600" b="1" dirty="0" smtClean="0">
                <a:solidFill>
                  <a:srgbClr val="07750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小組作品</a:t>
            </a:r>
            <a:endParaRPr lang="en-US" altLang="zh-TW" sz="3600" b="1" dirty="0">
              <a:solidFill>
                <a:srgbClr val="07750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7" name="圖片 16"/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1254" y="1124744"/>
            <a:ext cx="5328592" cy="34563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73157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個人化學習評估平台</a:t>
            </a:r>
          </a:p>
        </p:txBody>
      </p:sp>
      <p:pic>
        <p:nvPicPr>
          <p:cNvPr id="20483" name="圖片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150" y="1341438"/>
            <a:ext cx="7848600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4540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 descr="C:\Users\alicefung\AppData\Local\Microsoft\Windows\Temporary Internet Files\Content.IE5\G43ZCU16\MC900437117[1].wmf"/>
          <p:cNvPicPr>
            <a:picLocks noGrp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20975" y="2189956"/>
            <a:ext cx="3702050" cy="334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副標題 2"/>
          <p:cNvSpPr txBox="1">
            <a:spLocks/>
          </p:cNvSpPr>
          <p:nvPr/>
        </p:nvSpPr>
        <p:spPr>
          <a:xfrm>
            <a:off x="5148064" y="2996952"/>
            <a:ext cx="3384376" cy="18722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r">
              <a:spcBef>
                <a:spcPct val="0"/>
              </a:spcBef>
              <a:defRPr/>
            </a:pPr>
            <a:r>
              <a:rPr lang="zh-TW" altLang="en-US" sz="10000" b="1" dirty="0" smtClean="0">
                <a:solidFill>
                  <a:srgbClr val="FF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文鼎古印體" pitchFamily="49" charset="-120"/>
                <a:cs typeface="+mj-cs"/>
              </a:rPr>
              <a:t>現代</a:t>
            </a:r>
            <a:endParaRPr lang="zh-TW" altLang="en-US" sz="10000" b="1" dirty="0">
              <a:solidFill>
                <a:srgbClr val="FF000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文鼎古印體" pitchFamily="49" charset="-120"/>
              <a:cs typeface="+mj-cs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5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中文電子課程</a:t>
            </a:r>
            <a:endParaRPr lang="zh-HK" altLang="en-US" sz="54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標題 1"/>
          <p:cNvSpPr txBox="1">
            <a:spLocks/>
          </p:cNvSpPr>
          <p:nvPr/>
        </p:nvSpPr>
        <p:spPr bwMode="auto">
          <a:xfrm>
            <a:off x="1331640" y="2560413"/>
            <a:ext cx="1080120" cy="2317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r>
              <a:rPr kumimoji="0" lang="zh-TW" altLang="en-US" sz="10000" dirty="0" smtClean="0">
                <a:solidFill>
                  <a:srgbClr val="FF0000"/>
                </a:solidFill>
                <a:latin typeface="華康POP1體W7(P)" pitchFamily="82" charset="-120"/>
                <a:ea typeface="文鼎古印體" pitchFamily="49" charset="-120"/>
              </a:rPr>
              <a:t>創</a:t>
            </a:r>
            <a:r>
              <a:rPr kumimoji="0" lang="en-US" altLang="zh-TW" sz="10000" dirty="0" smtClean="0">
                <a:solidFill>
                  <a:srgbClr val="FF0000"/>
                </a:solidFill>
                <a:latin typeface="華康POP1體W7(P)" pitchFamily="82" charset="-120"/>
                <a:ea typeface="文鼎古印體" pitchFamily="49" charset="-120"/>
              </a:rPr>
              <a:t/>
            </a:r>
            <a:br>
              <a:rPr kumimoji="0" lang="en-US" altLang="zh-TW" sz="10000" dirty="0" smtClean="0">
                <a:solidFill>
                  <a:srgbClr val="FF0000"/>
                </a:solidFill>
                <a:latin typeface="華康POP1體W7(P)" pitchFamily="82" charset="-120"/>
                <a:ea typeface="文鼎古印體" pitchFamily="49" charset="-120"/>
              </a:rPr>
            </a:br>
            <a:r>
              <a:rPr kumimoji="0" lang="zh-TW" altLang="en-US" sz="10000" dirty="0" smtClean="0">
                <a:solidFill>
                  <a:srgbClr val="FF0000"/>
                </a:solidFill>
                <a:latin typeface="華康POP1體W7(P)" pitchFamily="82" charset="-120"/>
                <a:ea typeface="文鼎古印體" pitchFamily="49" charset="-120"/>
              </a:rPr>
              <a:t>新</a:t>
            </a:r>
            <a:endParaRPr kumimoji="0" lang="zh-TW" altLang="en-US" sz="10000" dirty="0">
              <a:solidFill>
                <a:srgbClr val="FF0000"/>
              </a:solidFill>
              <a:latin typeface="華康POP1體W7(P)" pitchFamily="82" charset="-120"/>
              <a:ea typeface="文鼎古印體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67149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>
            <a:spLocks noGrp="1"/>
          </p:cNvSpPr>
          <p:nvPr>
            <p:ph idx="1"/>
          </p:nvPr>
        </p:nvSpPr>
        <p:spPr>
          <a:xfrm>
            <a:off x="206165" y="476672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電子書</a:t>
            </a:r>
            <a:r>
              <a:rPr lang="en-US" altLang="zh-TW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課文</a:t>
            </a:r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動畫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55411" y="227586"/>
            <a:ext cx="2924901" cy="2085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58903" y="2247862"/>
            <a:ext cx="4248472" cy="1143000"/>
          </a:xfrm>
        </p:spPr>
        <p:txBody>
          <a:bodyPr>
            <a:normAutofit/>
          </a:bodyPr>
          <a:lstStyle/>
          <a:p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電子書</a:t>
            </a:r>
            <a:r>
              <a:rPr lang="en-US" altLang="zh-TW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互動</a:t>
            </a:r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練習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3459013"/>
            <a:ext cx="3071691" cy="2407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07375" y="2819362"/>
            <a:ext cx="3384376" cy="2268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57017" y="4662683"/>
            <a:ext cx="2834816" cy="2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0936980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6858000" cy="656822"/>
          </a:xfrm>
        </p:spPr>
        <p:txBody>
          <a:bodyPr>
            <a:normAutofit/>
          </a:bodyPr>
          <a:lstStyle/>
          <a:p>
            <a:pPr algn="l"/>
            <a:r>
              <a:rPr lang="zh-CN" altLang="en-US" sz="3000" b="1" dirty="0" smtClean="0">
                <a:latin typeface="微軟正黑體" pitchFamily="34" charset="-120"/>
                <a:ea typeface="微軟正黑體" pitchFamily="34" charset="-120"/>
              </a:rPr>
              <a:t>中文科圖式</a:t>
            </a:r>
            <a:r>
              <a:rPr lang="zh-CN" altLang="en-US" sz="3000" b="1" dirty="0">
                <a:latin typeface="微軟正黑體" pitchFamily="34" charset="-120"/>
                <a:ea typeface="微軟正黑體" pitchFamily="34" charset="-120"/>
              </a:rPr>
              <a:t>寫作教學歷程</a:t>
            </a:r>
            <a:endParaRPr lang="zh-TW" altLang="en-US" sz="3000" b="1" dirty="0">
              <a:latin typeface="微軟正黑體" pitchFamily="34" charset="-120"/>
              <a:ea typeface="微軟正黑體" pitchFamily="34" charset="-120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/>
          </p:nvPr>
        </p:nvGraphicFramePr>
        <p:xfrm>
          <a:off x="251520" y="1061486"/>
          <a:ext cx="8784975" cy="53918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7683"/>
                <a:gridCol w="1170388"/>
                <a:gridCol w="1013242"/>
                <a:gridCol w="5653662"/>
              </a:tblGrid>
              <a:tr h="735641">
                <a:tc>
                  <a:txBody>
                    <a:bodyPr/>
                    <a:lstStyle/>
                    <a:p>
                      <a:r>
                        <a:rPr lang="zh-CN" altLang="en-US" sz="2100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學年</a:t>
                      </a:r>
                      <a:endParaRPr lang="zh-HK" altLang="en-US" sz="2100" b="1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zh-CN" altLang="en-US" sz="2100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年級</a:t>
                      </a:r>
                      <a:endParaRPr lang="zh-HK" altLang="en-US" sz="2100" b="1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zh-CN" altLang="en-US" sz="2100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單元</a:t>
                      </a:r>
                      <a:endParaRPr lang="zh-HK" altLang="en-US" sz="2100" b="1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zh-CN" altLang="en-US" sz="2100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圖式寫作</a:t>
                      </a:r>
                      <a:endParaRPr lang="zh-HK" altLang="en-US" sz="2100" b="1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34290" marB="34290"/>
                </a:tc>
              </a:tr>
              <a:tr h="1045960">
                <a:tc>
                  <a:txBody>
                    <a:bodyPr/>
                    <a:lstStyle/>
                    <a:p>
                      <a:r>
                        <a:rPr lang="en-US" altLang="zh-CN" sz="2100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2010-2011</a:t>
                      </a:r>
                      <a:endParaRPr lang="zh-HK" altLang="en-US" sz="2100" b="1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zh-CN" altLang="en-US" sz="2100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三年級</a:t>
                      </a:r>
                      <a:endParaRPr lang="zh-HK" altLang="en-US" sz="2100" b="1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zh-CN" altLang="en-US" sz="2100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記事</a:t>
                      </a:r>
                      <a:endParaRPr lang="zh-HK" altLang="en-US" sz="2100" b="1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zh-CN" altLang="en-US" sz="2100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背景段</a:t>
                      </a:r>
                      <a:r>
                        <a:rPr lang="en-US" altLang="zh-CN" sz="2100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sym typeface="Wingdings" panose="05000000000000000000" pitchFamily="2" charset="2"/>
                        </a:rPr>
                        <a:t></a:t>
                      </a:r>
                      <a:r>
                        <a:rPr lang="zh-CN" altLang="en-US" sz="2100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sym typeface="Wingdings" panose="05000000000000000000" pitchFamily="2" charset="2"/>
                        </a:rPr>
                        <a:t>活動（靜態）</a:t>
                      </a:r>
                      <a:r>
                        <a:rPr lang="en-US" altLang="zh-CN" sz="2100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sym typeface="Wingdings" panose="05000000000000000000" pitchFamily="2" charset="2"/>
                        </a:rPr>
                        <a:t></a:t>
                      </a:r>
                      <a:r>
                        <a:rPr lang="zh-CN" altLang="en-US" sz="2100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活動（動態）</a:t>
                      </a:r>
                      <a:endParaRPr lang="en-US" altLang="zh-CN" sz="2100" b="1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r>
                        <a:rPr lang="en-US" altLang="zh-CN" sz="2100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sym typeface="Wingdings" panose="05000000000000000000" pitchFamily="2" charset="2"/>
                        </a:rPr>
                        <a:t></a:t>
                      </a:r>
                      <a:r>
                        <a:rPr lang="zh-CN" altLang="en-US" sz="2100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感受段</a:t>
                      </a:r>
                      <a:endParaRPr lang="zh-HK" altLang="en-US" sz="2100" b="1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34290" marB="34290"/>
                </a:tc>
              </a:tr>
              <a:tr h="1518328">
                <a:tc>
                  <a:txBody>
                    <a:bodyPr/>
                    <a:lstStyle/>
                    <a:p>
                      <a:r>
                        <a:rPr lang="en-US" altLang="zh-CN" sz="2100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2011-2012</a:t>
                      </a:r>
                      <a:endParaRPr lang="zh-HK" altLang="en-US" sz="2100" b="1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zh-CN" altLang="en-US" sz="2100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四年級</a:t>
                      </a:r>
                      <a:endParaRPr lang="zh-HK" altLang="en-US" sz="2100" b="1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zh-CN" altLang="en-US" sz="2100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記遊</a:t>
                      </a:r>
                      <a:endParaRPr lang="en-US" altLang="zh-CN" sz="2100" b="1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r>
                        <a:rPr lang="zh-CN" altLang="en-US" sz="2100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記人</a:t>
                      </a:r>
                      <a:endParaRPr lang="zh-HK" altLang="en-US" sz="2100" b="1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zh-CN" altLang="en-US" sz="2100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背景段</a:t>
                      </a:r>
                      <a:r>
                        <a:rPr lang="en-US" altLang="zh-CN" sz="2100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sym typeface="Wingdings" panose="05000000000000000000" pitchFamily="2" charset="2"/>
                        </a:rPr>
                        <a:t></a:t>
                      </a:r>
                      <a:r>
                        <a:rPr lang="zh-CN" altLang="en-US" sz="2100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景點</a:t>
                      </a:r>
                      <a:r>
                        <a:rPr lang="en-US" altLang="zh-CN" sz="2100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r>
                        <a:rPr lang="en-US" altLang="zh-CN" sz="2100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sym typeface="Wingdings" panose="05000000000000000000" pitchFamily="2" charset="2"/>
                        </a:rPr>
                        <a:t></a:t>
                      </a:r>
                      <a:r>
                        <a:rPr lang="zh-CN" altLang="en-US" sz="2100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景點</a:t>
                      </a:r>
                      <a:r>
                        <a:rPr lang="en-US" altLang="zh-CN" sz="2100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r>
                        <a:rPr lang="en-US" altLang="zh-CN" sz="2100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sym typeface="Wingdings" panose="05000000000000000000" pitchFamily="2" charset="2"/>
                        </a:rPr>
                        <a:t></a:t>
                      </a:r>
                      <a:r>
                        <a:rPr lang="zh-CN" altLang="en-US" sz="2100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感受段</a:t>
                      </a:r>
                      <a:endParaRPr lang="en-US" altLang="zh-CN" sz="2100" b="1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100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背景段</a:t>
                      </a:r>
                      <a:r>
                        <a:rPr lang="en-US" altLang="zh-CN" sz="2100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sym typeface="Wingdings" panose="05000000000000000000" pitchFamily="2" charset="2"/>
                        </a:rPr>
                        <a:t></a:t>
                      </a:r>
                      <a:r>
                        <a:rPr lang="zh-CN" altLang="en-US" sz="2100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sym typeface="Wingdings" panose="05000000000000000000" pitchFamily="2" charset="2"/>
                        </a:rPr>
                        <a:t>外貌</a:t>
                      </a:r>
                      <a:r>
                        <a:rPr lang="en-US" altLang="zh-CN" sz="2100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sym typeface="Wingdings" panose="05000000000000000000" pitchFamily="2" charset="2"/>
                        </a:rPr>
                        <a:t></a:t>
                      </a:r>
                      <a:r>
                        <a:rPr lang="zh-CN" altLang="en-US" sz="2100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性格</a:t>
                      </a:r>
                      <a:r>
                        <a:rPr lang="en-US" altLang="zh-CN" sz="2100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r>
                        <a:rPr lang="en-US" altLang="zh-CN" sz="2100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sym typeface="Wingdings" panose="05000000000000000000" pitchFamily="2" charset="2"/>
                        </a:rPr>
                        <a:t></a:t>
                      </a:r>
                      <a:r>
                        <a:rPr lang="zh-CN" altLang="en-US" sz="2100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性格</a:t>
                      </a:r>
                      <a:r>
                        <a:rPr lang="en-US" altLang="zh-CN" sz="2100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r>
                        <a:rPr lang="en-US" altLang="zh-CN" sz="2100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sym typeface="Wingdings" panose="05000000000000000000" pitchFamily="2" charset="2"/>
                        </a:rPr>
                        <a:t></a:t>
                      </a:r>
                      <a:r>
                        <a:rPr lang="zh-CN" altLang="en-US" sz="2100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感受段</a:t>
                      </a:r>
                      <a:endParaRPr lang="zh-HK" altLang="en-US" sz="2100" b="1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endParaRPr lang="zh-HK" altLang="en-US" sz="2100" b="1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34290" marB="34290"/>
                </a:tc>
              </a:tr>
              <a:tr h="1045960">
                <a:tc>
                  <a:txBody>
                    <a:bodyPr/>
                    <a:lstStyle/>
                    <a:p>
                      <a:r>
                        <a:rPr lang="en-US" altLang="zh-CN" sz="2100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2012-2013</a:t>
                      </a:r>
                      <a:endParaRPr lang="zh-HK" altLang="en-US" sz="2100" b="1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zh-CN" altLang="en-US" sz="2100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五年級</a:t>
                      </a:r>
                      <a:endParaRPr lang="zh-HK" altLang="en-US" sz="2100" b="1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zh-CN" altLang="en-US" sz="2100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説明文</a:t>
                      </a:r>
                      <a:endParaRPr lang="zh-HK" altLang="en-US" sz="2100" b="1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zh-CN" altLang="en-US" sz="2100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背景段</a:t>
                      </a:r>
                      <a:r>
                        <a:rPr lang="en-US" altLang="zh-CN" sz="2100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sym typeface="Wingdings" panose="05000000000000000000" pitchFamily="2" charset="2"/>
                        </a:rPr>
                        <a:t></a:t>
                      </a:r>
                      <a:r>
                        <a:rPr lang="zh-CN" altLang="en-US" sz="2100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舉例説明</a:t>
                      </a:r>
                      <a:r>
                        <a:rPr lang="zh-TW" altLang="en-US" sz="2100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sym typeface="Wingdings" panose="05000000000000000000" pitchFamily="2" charset="2"/>
                        </a:rPr>
                        <a:t>、</a:t>
                      </a:r>
                      <a:r>
                        <a:rPr lang="zh-CN" altLang="en-US" sz="2100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數據説明</a:t>
                      </a:r>
                      <a:r>
                        <a:rPr lang="zh-TW" altLang="en-US" sz="2100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、</a:t>
                      </a:r>
                      <a:r>
                        <a:rPr lang="zh-CN" altLang="en-US" sz="2100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sym typeface="Wingdings" panose="05000000000000000000" pitchFamily="2" charset="2"/>
                        </a:rPr>
                        <a:t>比喻</a:t>
                      </a:r>
                      <a:r>
                        <a:rPr lang="zh-CN" altLang="en-US" sz="2100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説明</a:t>
                      </a:r>
                      <a:r>
                        <a:rPr lang="en-US" altLang="zh-CN" sz="2100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sym typeface="Wingdings" panose="05000000000000000000" pitchFamily="2" charset="2"/>
                        </a:rPr>
                        <a:t></a:t>
                      </a:r>
                      <a:r>
                        <a:rPr lang="zh-CN" altLang="en-US" sz="2100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感受段</a:t>
                      </a:r>
                      <a:endParaRPr lang="zh-HK" altLang="en-US" sz="2100" b="1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34290" marB="34290"/>
                </a:tc>
              </a:tr>
              <a:tr h="1045960">
                <a:tc>
                  <a:txBody>
                    <a:bodyPr/>
                    <a:lstStyle/>
                    <a:p>
                      <a:r>
                        <a:rPr lang="en-US" altLang="zh-CN" sz="2100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2013-2014</a:t>
                      </a:r>
                      <a:endParaRPr lang="zh-HK" altLang="en-US" sz="2100" b="1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zh-CN" altLang="en-US" sz="2100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六年級</a:t>
                      </a:r>
                      <a:endParaRPr lang="zh-HK" altLang="en-US" sz="2100" b="1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zh-CN" altLang="en-US" sz="2100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議論文</a:t>
                      </a:r>
                      <a:endParaRPr lang="zh-HK" altLang="en-US" sz="2100" b="1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zh-CN" altLang="en-US" sz="2100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立論</a:t>
                      </a:r>
                      <a:r>
                        <a:rPr lang="en-US" altLang="zh-CN" sz="2100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sym typeface="Wingdings" panose="05000000000000000000" pitchFamily="2" charset="2"/>
                        </a:rPr>
                        <a:t></a:t>
                      </a:r>
                      <a:r>
                        <a:rPr lang="zh-CN" altLang="en-US" sz="2100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sym typeface="Wingdings" panose="05000000000000000000" pitchFamily="2" charset="2"/>
                        </a:rPr>
                        <a:t>論據（正）</a:t>
                      </a:r>
                      <a:r>
                        <a:rPr lang="en-US" altLang="zh-CN" sz="2100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sym typeface="Wingdings" panose="05000000000000000000" pitchFamily="2" charset="2"/>
                        </a:rPr>
                        <a:t></a:t>
                      </a:r>
                      <a:r>
                        <a:rPr lang="zh-CN" altLang="en-US" sz="2100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論據（正）</a:t>
                      </a:r>
                      <a:r>
                        <a:rPr lang="en-US" altLang="zh-CN" sz="2100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sym typeface="Wingdings" panose="05000000000000000000" pitchFamily="2" charset="2"/>
                        </a:rPr>
                        <a:t></a:t>
                      </a:r>
                      <a:r>
                        <a:rPr lang="zh-CN" altLang="en-US" sz="2100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論據（反）</a:t>
                      </a:r>
                      <a:r>
                        <a:rPr lang="en-US" altLang="zh-CN" sz="2100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sym typeface="Wingdings" panose="05000000000000000000" pitchFamily="2" charset="2"/>
                        </a:rPr>
                        <a:t></a:t>
                      </a:r>
                      <a:r>
                        <a:rPr lang="zh-CN" altLang="en-US" sz="2100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結論</a:t>
                      </a:r>
                      <a:endParaRPr lang="zh-HK" altLang="en-US" sz="2100" b="1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2570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TW" altLang="en-US" sz="5400" b="1" dirty="0" smtClean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課程領導的角色</a:t>
            </a:r>
            <a:r>
              <a:rPr lang="en-US" altLang="zh-TW" sz="5400" b="1" dirty="0" smtClean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…</a:t>
            </a:r>
            <a:endParaRPr lang="zh-TW" altLang="en-US" sz="5400" b="1" dirty="0">
              <a:solidFill>
                <a:srgbClr val="7030A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5069160"/>
          </a:xfrm>
        </p:spPr>
        <p:txBody>
          <a:bodyPr/>
          <a:lstStyle/>
          <a:p>
            <a:r>
              <a:rPr lang="zh-TW" altLang="en-US" sz="40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大小齒輪</a:t>
            </a:r>
            <a:r>
              <a:rPr lang="en-US" altLang="zh-TW" sz="40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? </a:t>
            </a:r>
            <a:r>
              <a:rPr lang="zh-TW" altLang="en-US" sz="40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資源分配</a:t>
            </a:r>
            <a:r>
              <a:rPr lang="en-US" altLang="zh-TW" sz="40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?</a:t>
            </a:r>
            <a:r>
              <a:rPr lang="zh-TW" altLang="en-US" sz="40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1200" b="1" dirty="0" smtClean="0">
                <a:latin typeface="微軟正黑體" pitchFamily="34" charset="-120"/>
                <a:ea typeface="微軟正黑體" pitchFamily="34" charset="-120"/>
              </a:rPr>
              <a:t> </a:t>
            </a:r>
            <a:endParaRPr lang="en-US" altLang="zh-TW" sz="1200" b="1" dirty="0" smtClean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3848" y="3223706"/>
            <a:ext cx="5449416" cy="36211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內容版面配置區 2"/>
          <p:cNvSpPr txBox="1">
            <a:spLocks/>
          </p:cNvSpPr>
          <p:nvPr/>
        </p:nvSpPr>
        <p:spPr bwMode="auto">
          <a:xfrm>
            <a:off x="467544" y="2204864"/>
            <a:ext cx="8229600" cy="5069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altLang="zh-TW" sz="1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marL="3429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zh-TW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步驟</a:t>
            </a:r>
            <a:r>
              <a:rPr kumimoji="0" lang="en-US" altLang="zh-TW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?</a:t>
            </a:r>
            <a:r>
              <a:rPr kumimoji="0" lang="zh-TW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 </a:t>
            </a:r>
            <a:endParaRPr kumimoji="0" lang="zh-TW" altLang="en-US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zh-TW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7750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 策劃</a:t>
            </a:r>
            <a:endParaRPr kumimoji="0" lang="en-US" altLang="zh-TW" sz="3600" b="1" i="0" u="none" strike="noStrike" kern="1200" cap="none" spc="0" normalizeH="0" baseline="0" noProof="0" dirty="0" smtClean="0">
              <a:ln>
                <a:noFill/>
              </a:ln>
              <a:solidFill>
                <a:srgbClr val="077501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zh-TW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7750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 推行</a:t>
            </a:r>
            <a:endParaRPr kumimoji="0" lang="en-US" altLang="zh-TW" sz="3600" b="1" i="0" u="none" strike="noStrike" kern="1200" cap="none" spc="0" normalizeH="0" baseline="0" noProof="0" dirty="0" smtClean="0">
              <a:ln>
                <a:noFill/>
              </a:ln>
              <a:solidFill>
                <a:srgbClr val="077501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zh-TW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7750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 實施</a:t>
            </a:r>
            <a:endParaRPr kumimoji="0" lang="en-US" altLang="zh-TW" sz="3600" b="1" i="0" u="none" strike="noStrike" kern="1200" cap="none" spc="0" normalizeH="0" baseline="0" noProof="0" dirty="0" smtClean="0">
              <a:ln>
                <a:noFill/>
              </a:ln>
              <a:solidFill>
                <a:srgbClr val="077501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zh-TW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7750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 監測</a:t>
            </a:r>
            <a:endParaRPr kumimoji="0" lang="en-US" altLang="zh-TW" sz="3600" b="1" i="0" u="none" strike="noStrike" kern="1200" cap="none" spc="0" normalizeH="0" baseline="0" noProof="0" dirty="0" smtClean="0">
              <a:ln>
                <a:noFill/>
              </a:ln>
              <a:solidFill>
                <a:srgbClr val="077501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zh-TW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7750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 評估</a:t>
            </a:r>
            <a:endParaRPr kumimoji="0" lang="zh-TW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77501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19095" y="1412776"/>
            <a:ext cx="8445393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0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於教師專業發展</a:t>
            </a:r>
            <a:r>
              <a:rPr lang="zh-TW" altLang="en-US" sz="30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方面</a:t>
            </a:r>
            <a:r>
              <a:rPr lang="zh-CN" altLang="en-US" sz="3000" b="1" dirty="0" smtClean="0">
                <a:solidFill>
                  <a:srgbClr val="532476"/>
                </a:solidFill>
                <a:latin typeface="微軟正黑體" pitchFamily="34" charset="-120"/>
                <a:ea typeface="微軟正黑體" pitchFamily="34" charset="-120"/>
              </a:rPr>
              <a:t>：</a:t>
            </a:r>
            <a:r>
              <a:rPr lang="zh-TW" altLang="en-US" sz="3000" b="1" dirty="0" smtClean="0">
                <a:solidFill>
                  <a:srgbClr val="532476"/>
                </a:solidFill>
                <a:latin typeface="微軟正黑體" pitchFamily="34" charset="-120"/>
                <a:ea typeface="微軟正黑體" pitchFamily="34" charset="-120"/>
              </a:rPr>
              <a:t>透過</a:t>
            </a:r>
            <a:r>
              <a:rPr lang="zh-TW" altLang="en-US" sz="3000" b="1" dirty="0">
                <a:solidFill>
                  <a:srgbClr val="532476"/>
                </a:solidFill>
                <a:latin typeface="微軟正黑體" pitchFamily="34" charset="-120"/>
                <a:ea typeface="微軟正黑體" pitchFamily="34" charset="-120"/>
              </a:rPr>
              <a:t>「中文科學習社群」，老師從他校的改革歷程中得到啓發，於發展校本圖式教學中累積經驗，提升個人編寫及安排單元教學的能力。老師把經驗與其他老師分享，更是專業的</a:t>
            </a:r>
            <a:r>
              <a:rPr lang="zh-HK" altLang="en-US" sz="3000" b="1" dirty="0">
                <a:solidFill>
                  <a:srgbClr val="532476"/>
                </a:solidFill>
                <a:latin typeface="微軟正黑體" pitchFamily="34" charset="-120"/>
                <a:ea typeface="微軟正黑體" pitchFamily="34" charset="-120"/>
              </a:rPr>
              <a:t>傳承。</a:t>
            </a:r>
          </a:p>
          <a:p>
            <a:endParaRPr lang="zh-HK" altLang="en-US" sz="3000" b="1" dirty="0">
              <a:solidFill>
                <a:srgbClr val="532476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30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於學生</a:t>
            </a:r>
            <a:r>
              <a:rPr lang="zh-TW" altLang="en-US" sz="30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層面</a:t>
            </a:r>
            <a:r>
              <a:rPr lang="zh-CN" altLang="en-US" sz="3000" b="1" dirty="0" smtClean="0">
                <a:solidFill>
                  <a:srgbClr val="532476"/>
                </a:solidFill>
                <a:latin typeface="微軟正黑體" pitchFamily="34" charset="-120"/>
                <a:ea typeface="微軟正黑體" pitchFamily="34" charset="-120"/>
              </a:rPr>
              <a:t>：</a:t>
            </a:r>
            <a:r>
              <a:rPr lang="zh-TW" altLang="en-US" sz="3000" b="1" dirty="0" smtClean="0">
                <a:solidFill>
                  <a:srgbClr val="532476"/>
                </a:solidFill>
                <a:latin typeface="微軟正黑體" pitchFamily="34" charset="-120"/>
                <a:ea typeface="微軟正黑體" pitchFamily="34" charset="-120"/>
              </a:rPr>
              <a:t>透過</a:t>
            </a:r>
            <a:r>
              <a:rPr lang="zh-TW" altLang="en-US" sz="3000" b="1" dirty="0">
                <a:solidFill>
                  <a:srgbClr val="532476"/>
                </a:solidFill>
                <a:latin typeface="微軟正黑體" pitchFamily="34" charset="-120"/>
                <a:ea typeface="微軟正黑體" pitchFamily="34" charset="-120"/>
              </a:rPr>
              <a:t>「圖式寫作教學」，達至讀寫遷移的效果，讓學生容易掌握不同文體的結構。清晰的圖式結構刺激學生思考，使文章</a:t>
            </a:r>
            <a:r>
              <a:rPr lang="zh-CN" altLang="en-US" sz="3000" b="1" dirty="0">
                <a:solidFill>
                  <a:srgbClr val="532476"/>
                </a:solidFill>
                <a:latin typeface="微軟正黑體" pitchFamily="34" charset="-120"/>
                <a:ea typeface="微軟正黑體" pitchFamily="34" charset="-120"/>
              </a:rPr>
              <a:t>內</a:t>
            </a:r>
            <a:r>
              <a:rPr lang="zh-TW" altLang="en-US" sz="3000" b="1" dirty="0">
                <a:solidFill>
                  <a:srgbClr val="532476"/>
                </a:solidFill>
                <a:latin typeface="微軟正黑體" pitchFamily="34" charset="-120"/>
                <a:ea typeface="微軟正黑體" pitchFamily="34" charset="-120"/>
              </a:rPr>
              <a:t>容更充實</a:t>
            </a:r>
            <a:r>
              <a:rPr lang="zh-CN" altLang="en-US" sz="3000" b="1" dirty="0">
                <a:solidFill>
                  <a:srgbClr val="532476"/>
                </a:solidFill>
                <a:latin typeface="微軟正黑體" pitchFamily="34" charset="-120"/>
                <a:ea typeface="微軟正黑體" pitchFamily="34" charset="-120"/>
              </a:rPr>
              <a:t>，亦提升了學生的學習自信及培養對寫作的興趣。讓小步子的成功，慢慢促進學生自主學習。</a:t>
            </a:r>
            <a:endParaRPr lang="zh-TW" altLang="en-US" sz="3000" b="1" dirty="0">
              <a:solidFill>
                <a:srgbClr val="532476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51520" y="476672"/>
            <a:ext cx="58326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zh-CN" altLang="en-US" sz="4000" b="1" dirty="0">
                <a:solidFill>
                  <a:srgbClr val="077501"/>
                </a:solidFill>
                <a:latin typeface="微軟正黑體" pitchFamily="34" charset="-120"/>
                <a:ea typeface="微軟正黑體" pitchFamily="34" charset="-120"/>
              </a:rPr>
              <a:t>圖式寫作教學的</a:t>
            </a:r>
            <a:r>
              <a:rPr lang="zh-CN" altLang="en-US" sz="4000" b="1" dirty="0" smtClean="0">
                <a:solidFill>
                  <a:srgbClr val="077501"/>
                </a:solidFill>
                <a:latin typeface="微軟正黑體" pitchFamily="34" charset="-120"/>
                <a:ea typeface="微軟正黑體" pitchFamily="34" charset="-120"/>
              </a:rPr>
              <a:t>成效 </a:t>
            </a:r>
            <a:endParaRPr lang="zh-TW" altLang="en-US" sz="4000" b="1" dirty="0">
              <a:solidFill>
                <a:srgbClr val="07750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6635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pPr algn="l"/>
            <a:r>
              <a:rPr lang="zh-TW" altLang="en-US" sz="5400" b="1" dirty="0" smtClean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教師專業發展</a:t>
            </a:r>
            <a:endParaRPr lang="zh-TW" altLang="en-US" sz="5400" b="1" dirty="0">
              <a:solidFill>
                <a:srgbClr val="7030A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5069160"/>
          </a:xfrm>
        </p:spPr>
        <p:txBody>
          <a:bodyPr/>
          <a:lstStyle/>
          <a:p>
            <a:r>
              <a:rPr lang="zh-TW" altLang="en-US" sz="40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如何支援</a:t>
            </a:r>
            <a:r>
              <a:rPr lang="en-US" altLang="zh-TW" sz="40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?</a:t>
            </a:r>
          </a:p>
          <a:p>
            <a:r>
              <a:rPr lang="zh-TW" altLang="en-US" sz="4000" b="1" dirty="0" smtClean="0">
                <a:solidFill>
                  <a:srgbClr val="077501"/>
                </a:solidFill>
                <a:latin typeface="微軟正黑體" pitchFamily="34" charset="-120"/>
                <a:ea typeface="微軟正黑體" pitchFamily="34" charset="-120"/>
              </a:rPr>
              <a:t>如何建立分享型學習社群</a:t>
            </a:r>
            <a:r>
              <a:rPr lang="en-US" altLang="zh-TW" sz="4000" b="1" dirty="0" smtClean="0">
                <a:solidFill>
                  <a:srgbClr val="077501"/>
                </a:solidFill>
                <a:latin typeface="微軟正黑體" pitchFamily="34" charset="-120"/>
                <a:ea typeface="微軟正黑體" pitchFamily="34" charset="-120"/>
              </a:rPr>
              <a:t>?</a:t>
            </a:r>
          </a:p>
          <a:p>
            <a:r>
              <a:rPr lang="zh-TW" altLang="en-US" sz="40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如何建立學校文化</a:t>
            </a:r>
            <a:r>
              <a:rPr lang="en-US" altLang="zh-TW" sz="40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?</a:t>
            </a:r>
          </a:p>
          <a:p>
            <a:pPr lvl="1">
              <a:buNone/>
            </a:pPr>
            <a:endParaRPr lang="en-US" altLang="zh-TW" sz="2000" b="1" dirty="0" smtClean="0">
              <a:latin typeface="微軟正黑體" pitchFamily="34" charset="-120"/>
              <a:ea typeface="微軟正黑體" pitchFamily="34" charset="-120"/>
            </a:endParaRPr>
          </a:p>
          <a:p>
            <a:pPr lvl="1"/>
            <a:endParaRPr lang="en-US" altLang="zh-TW" b="1" dirty="0" smtClean="0">
              <a:solidFill>
                <a:srgbClr val="8B0FC3"/>
              </a:solidFill>
              <a:latin typeface="微軟正黑體" pitchFamily="34" charset="-120"/>
              <a:ea typeface="微軟正黑體" pitchFamily="34" charset="-120"/>
            </a:endParaRPr>
          </a:p>
          <a:p>
            <a:pPr lvl="1">
              <a:buNone/>
            </a:pPr>
            <a:endParaRPr lang="en-US" altLang="zh-TW" sz="1200" b="1" dirty="0" smtClean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29992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TW" altLang="en-US" sz="5400" b="1" dirty="0" smtClean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教師專業發展</a:t>
            </a:r>
            <a:endParaRPr lang="zh-TW" altLang="en-US" sz="5400" b="1" dirty="0">
              <a:solidFill>
                <a:srgbClr val="7030A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069160"/>
          </a:xfrm>
        </p:spPr>
        <p:txBody>
          <a:bodyPr/>
          <a:lstStyle/>
          <a:p>
            <a:r>
              <a:rPr lang="zh-TW" altLang="en-US" b="1" dirty="0" smtClean="0">
                <a:solidFill>
                  <a:srgbClr val="8B0FC3"/>
                </a:solidFill>
                <a:latin typeface="微軟正黑體" pitchFamily="34" charset="-120"/>
                <a:ea typeface="微軟正黑體" pitchFamily="34" charset="-120"/>
              </a:rPr>
              <a:t>校外到校內的交流</a:t>
            </a:r>
            <a:r>
              <a:rPr lang="en-US" altLang="zh-TW" b="1" dirty="0" smtClean="0">
                <a:solidFill>
                  <a:srgbClr val="8B0FC3"/>
                </a:solidFill>
                <a:latin typeface="微軟正黑體" pitchFamily="34" charset="-120"/>
                <a:ea typeface="微軟正黑體" pitchFamily="34" charset="-120"/>
              </a:rPr>
              <a:t>:</a:t>
            </a:r>
            <a:r>
              <a:rPr lang="zh-TW" altLang="en-US" b="1" dirty="0" smtClean="0">
                <a:solidFill>
                  <a:srgbClr val="8B0FC3"/>
                </a:solidFill>
                <a:latin typeface="微軟正黑體" pitchFamily="34" charset="-120"/>
                <a:ea typeface="微軟正黑體" pitchFamily="34" charset="-120"/>
              </a:rPr>
              <a:t> 台南</a:t>
            </a:r>
            <a:r>
              <a:rPr lang="en-US" altLang="zh-TW" b="1" dirty="0" smtClean="0">
                <a:solidFill>
                  <a:srgbClr val="8B0FC3"/>
                </a:solidFill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TW" altLang="en-US" b="1" dirty="0" smtClean="0">
                <a:solidFill>
                  <a:srgbClr val="8B0FC3"/>
                </a:solidFill>
                <a:latin typeface="微軟正黑體" pitchFamily="34" charset="-120"/>
                <a:ea typeface="微軟正黑體" pitchFamily="34" charset="-120"/>
              </a:rPr>
              <a:t>上海交流活動 </a:t>
            </a:r>
            <a:endParaRPr lang="en-US" altLang="zh-TW" b="1" dirty="0" smtClean="0">
              <a:solidFill>
                <a:srgbClr val="8B0FC3"/>
              </a:solidFill>
              <a:latin typeface="微軟正黑體" pitchFamily="34" charset="-120"/>
              <a:ea typeface="微軟正黑體" pitchFamily="34" charset="-120"/>
            </a:endParaRPr>
          </a:p>
          <a:p>
            <a:pPr lvl="1"/>
            <a:r>
              <a:rPr lang="zh-TW" altLang="en-US" sz="2400" b="1" dirty="0" smtClean="0">
                <a:solidFill>
                  <a:srgbClr val="077501"/>
                </a:solidFill>
                <a:latin typeface="微軟正黑體" pitchFamily="34" charset="-120"/>
                <a:ea typeface="微軟正黑體" pitchFamily="34" charset="-120"/>
              </a:rPr>
              <a:t>活動後</a:t>
            </a:r>
            <a:r>
              <a:rPr lang="en-US" altLang="zh-TW" sz="2400" b="1" dirty="0" smtClean="0">
                <a:solidFill>
                  <a:srgbClr val="077501"/>
                </a:solidFill>
                <a:latin typeface="微軟正黑體" pitchFamily="34" charset="-120"/>
                <a:ea typeface="微軟正黑體" pitchFamily="34" charset="-120"/>
              </a:rPr>
              <a:t>..</a:t>
            </a:r>
            <a:r>
              <a:rPr lang="zh-TW" altLang="en-US" sz="2400" b="1" dirty="0" smtClean="0">
                <a:solidFill>
                  <a:srgbClr val="077501"/>
                </a:solidFill>
                <a:latin typeface="微軟正黑體" pitchFamily="34" charset="-120"/>
                <a:ea typeface="微軟正黑體" pitchFamily="34" charset="-120"/>
              </a:rPr>
              <a:t>內化 </a:t>
            </a:r>
            <a:r>
              <a:rPr lang="en-US" altLang="zh-TW" sz="2400" b="1" dirty="0" smtClean="0">
                <a:solidFill>
                  <a:srgbClr val="077501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400" b="1" dirty="0" smtClean="0">
                <a:solidFill>
                  <a:srgbClr val="077501"/>
                </a:solidFill>
                <a:latin typeface="微軟正黑體" pitchFamily="34" charset="-120"/>
                <a:ea typeface="微軟正黑體" pitchFamily="34" charset="-120"/>
              </a:rPr>
              <a:t>校內分享</a:t>
            </a:r>
            <a:r>
              <a:rPr lang="en-US" altLang="zh-TW" sz="2400" b="1" dirty="0" smtClean="0">
                <a:solidFill>
                  <a:srgbClr val="077501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sz="2400" b="1" dirty="0" smtClean="0">
                <a:solidFill>
                  <a:srgbClr val="077501"/>
                </a:solidFill>
                <a:latin typeface="微軟正黑體" pitchFamily="34" charset="-120"/>
                <a:ea typeface="微軟正黑體" pitchFamily="34" charset="-120"/>
              </a:rPr>
              <a:t>，尋找外間支援</a:t>
            </a:r>
            <a:endParaRPr lang="en-US" altLang="zh-TW" sz="2400" b="1" dirty="0" smtClean="0">
              <a:solidFill>
                <a:srgbClr val="077501"/>
              </a:solidFill>
              <a:latin typeface="微軟正黑體" pitchFamily="34" charset="-120"/>
              <a:ea typeface="微軟正黑體" pitchFamily="34" charset="-120"/>
            </a:endParaRPr>
          </a:p>
          <a:p>
            <a:pPr lvl="1"/>
            <a:r>
              <a:rPr lang="zh-TW" altLang="en-US" sz="2400" b="1" dirty="0" smtClean="0">
                <a:solidFill>
                  <a:srgbClr val="077501"/>
                </a:solidFill>
                <a:latin typeface="微軟正黑體" pitchFamily="34" charset="-120"/>
                <a:ea typeface="微軟正黑體" pitchFamily="34" charset="-120"/>
              </a:rPr>
              <a:t>計劃</a:t>
            </a:r>
            <a:r>
              <a:rPr lang="en-US" altLang="zh-TW" sz="2400" b="1" dirty="0" smtClean="0">
                <a:solidFill>
                  <a:srgbClr val="077501"/>
                </a:solidFill>
                <a:latin typeface="微軟正黑體" pitchFamily="34" charset="-120"/>
                <a:ea typeface="微軟正黑體" pitchFamily="34" charset="-120"/>
              </a:rPr>
              <a:t>:</a:t>
            </a:r>
            <a:r>
              <a:rPr lang="zh-TW" altLang="en-US" sz="2400" b="1" dirty="0" smtClean="0">
                <a:solidFill>
                  <a:srgbClr val="077501"/>
                </a:solidFill>
                <a:latin typeface="微軟正黑體" pitchFamily="34" charset="-120"/>
                <a:ea typeface="微軟正黑體" pitchFamily="34" charset="-120"/>
              </a:rPr>
              <a:t> 小點子開始 </a:t>
            </a:r>
            <a:r>
              <a:rPr lang="en-US" altLang="zh-TW" sz="2400" b="1" dirty="0" smtClean="0">
                <a:solidFill>
                  <a:srgbClr val="077501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400" b="1" dirty="0" smtClean="0">
                <a:solidFill>
                  <a:srgbClr val="077501"/>
                </a:solidFill>
                <a:latin typeface="微軟正黑體" pitchFamily="34" charset="-120"/>
                <a:ea typeface="微軟正黑體" pitchFamily="34" charset="-120"/>
              </a:rPr>
              <a:t>同行者</a:t>
            </a:r>
            <a:r>
              <a:rPr lang="en-US" altLang="zh-TW" sz="2400" b="1" dirty="0" smtClean="0">
                <a:solidFill>
                  <a:srgbClr val="077501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sz="2400" b="1" dirty="0" smtClean="0">
                <a:solidFill>
                  <a:srgbClr val="077501"/>
                </a:solidFill>
                <a:latin typeface="微軟正黑體" pitchFamily="34" charset="-120"/>
                <a:ea typeface="微軟正黑體" pitchFamily="34" charset="-120"/>
              </a:rPr>
              <a:t>、推行實踐、檢討回饋</a:t>
            </a:r>
            <a:endParaRPr lang="en-US" altLang="zh-TW" sz="2400" b="1" dirty="0" smtClean="0">
              <a:solidFill>
                <a:srgbClr val="077501"/>
              </a:solidFill>
              <a:latin typeface="微軟正黑體" pitchFamily="34" charset="-120"/>
              <a:ea typeface="微軟正黑體" pitchFamily="34" charset="-120"/>
            </a:endParaRPr>
          </a:p>
          <a:p>
            <a:pPr lvl="1"/>
            <a:r>
              <a:rPr lang="zh-TW" altLang="en-US" sz="2400" b="1" dirty="0" smtClean="0">
                <a:solidFill>
                  <a:srgbClr val="077501"/>
                </a:solidFill>
                <a:latin typeface="微軟正黑體" pitchFamily="34" charset="-120"/>
                <a:ea typeface="微軟正黑體" pitchFamily="34" charset="-120"/>
              </a:rPr>
              <a:t>校內定期分享及修訂，再計劃 ，再檢討 </a:t>
            </a:r>
            <a:r>
              <a:rPr lang="en-US" altLang="zh-TW" sz="2400" b="1" dirty="0" smtClean="0">
                <a:solidFill>
                  <a:srgbClr val="077501"/>
                </a:solidFill>
                <a:latin typeface="微軟正黑體" pitchFamily="34" charset="-120"/>
                <a:ea typeface="微軟正黑體" pitchFamily="34" charset="-120"/>
              </a:rPr>
              <a:t>(KEEP</a:t>
            </a:r>
            <a:r>
              <a:rPr lang="zh-TW" altLang="en-US" sz="2400" b="1" dirty="0" smtClean="0">
                <a:solidFill>
                  <a:srgbClr val="077501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2400" b="1" dirty="0" smtClean="0">
                <a:solidFill>
                  <a:srgbClr val="077501"/>
                </a:solidFill>
                <a:latin typeface="微軟正黑體" pitchFamily="34" charset="-120"/>
                <a:ea typeface="微軟正黑體" pitchFamily="34" charset="-120"/>
              </a:rPr>
              <a:t>OR</a:t>
            </a:r>
            <a:r>
              <a:rPr lang="zh-TW" altLang="en-US" sz="2400" b="1" dirty="0" smtClean="0">
                <a:solidFill>
                  <a:srgbClr val="077501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2400" b="1" dirty="0" smtClean="0">
                <a:solidFill>
                  <a:srgbClr val="077501"/>
                </a:solidFill>
                <a:latin typeface="微軟正黑體" pitchFamily="34" charset="-120"/>
                <a:ea typeface="微軟正黑體" pitchFamily="34" charset="-120"/>
              </a:rPr>
              <a:t>NOT)</a:t>
            </a:r>
            <a:r>
              <a:rPr lang="zh-TW" altLang="en-US" sz="2400" b="1" dirty="0" smtClean="0">
                <a:solidFill>
                  <a:srgbClr val="077501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2400" b="1" dirty="0" smtClean="0">
                <a:solidFill>
                  <a:srgbClr val="077501"/>
                </a:solidFill>
                <a:latin typeface="微軟正黑體" pitchFamily="34" charset="-120"/>
                <a:ea typeface="微軟正黑體" pitchFamily="34" charset="-120"/>
              </a:rPr>
              <a:t>–</a:t>
            </a:r>
            <a:r>
              <a:rPr lang="zh-TW" altLang="en-US" sz="2400" b="1" dirty="0" smtClean="0">
                <a:solidFill>
                  <a:srgbClr val="077501"/>
                </a:solidFill>
                <a:latin typeface="微軟正黑體" pitchFamily="34" charset="-120"/>
                <a:ea typeface="微軟正黑體" pitchFamily="34" charset="-120"/>
              </a:rPr>
              <a:t> 常規</a:t>
            </a:r>
            <a:r>
              <a:rPr lang="en-US" altLang="zh-TW" sz="2400" b="1" dirty="0" smtClean="0">
                <a:solidFill>
                  <a:srgbClr val="077501"/>
                </a:solidFill>
                <a:latin typeface="微軟正黑體" pitchFamily="34" charset="-120"/>
                <a:ea typeface="微軟正黑體" pitchFamily="34" charset="-120"/>
              </a:rPr>
              <a:t>?</a:t>
            </a:r>
          </a:p>
          <a:p>
            <a:pPr lvl="1"/>
            <a:r>
              <a:rPr lang="zh-TW" altLang="en-US" sz="2400" b="1" dirty="0" smtClean="0">
                <a:solidFill>
                  <a:srgbClr val="077501"/>
                </a:solidFill>
                <a:latin typeface="微軟正黑體" pitchFamily="34" charset="-120"/>
                <a:ea typeface="微軟正黑體" pitchFamily="34" charset="-120"/>
              </a:rPr>
              <a:t>教研的重要、反思 </a:t>
            </a:r>
            <a:endParaRPr lang="en-US" altLang="zh-TW" sz="1800" b="1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b="1" dirty="0" smtClean="0">
                <a:solidFill>
                  <a:srgbClr val="8B0FC3"/>
                </a:solidFill>
                <a:latin typeface="微軟正黑體" pitchFamily="34" charset="-120"/>
                <a:ea typeface="微軟正黑體" pitchFamily="34" charset="-120"/>
              </a:rPr>
              <a:t>如何結合分享及社區支援</a:t>
            </a:r>
            <a:r>
              <a:rPr lang="en-US" altLang="zh-TW" b="1" dirty="0" smtClean="0">
                <a:solidFill>
                  <a:srgbClr val="8B0FC3"/>
                </a:solidFill>
                <a:latin typeface="微軟正黑體" pitchFamily="34" charset="-120"/>
                <a:ea typeface="微軟正黑體" pitchFamily="34" charset="-120"/>
              </a:rPr>
              <a:t>?</a:t>
            </a:r>
          </a:p>
          <a:p>
            <a:pPr lvl="1"/>
            <a:r>
              <a:rPr lang="zh-TW" altLang="en-US" b="1" dirty="0" smtClean="0">
                <a:solidFill>
                  <a:srgbClr val="077501"/>
                </a:solidFill>
                <a:latin typeface="微軟正黑體" pitchFamily="34" charset="-120"/>
                <a:ea typeface="微軟正黑體" pitchFamily="34" charset="-120"/>
              </a:rPr>
              <a:t>定期公開課 </a:t>
            </a:r>
            <a:endParaRPr lang="en-US" altLang="zh-TW" sz="1600" b="1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lvl="2"/>
            <a:r>
              <a:rPr lang="zh-TW" altLang="en-US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反思</a:t>
            </a:r>
            <a:endParaRPr lang="en-US" altLang="zh-TW" b="1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lvl="2"/>
            <a:r>
              <a:rPr lang="zh-TW" altLang="en-US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校內分享變成</a:t>
            </a:r>
            <a:r>
              <a:rPr lang="en-US" altLang="zh-TW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『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動力</a:t>
            </a:r>
            <a:r>
              <a:rPr lang="en-US" altLang="zh-TW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』?</a:t>
            </a:r>
          </a:p>
          <a:p>
            <a:pPr lvl="2"/>
            <a:r>
              <a:rPr lang="zh-TW" altLang="en-US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老師的專業成長</a:t>
            </a:r>
            <a:r>
              <a:rPr lang="en-US" altLang="zh-TW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…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endParaRPr lang="en-US" altLang="zh-TW" sz="1000" dirty="0" smtClean="0">
              <a:latin typeface="微軟正黑體" pitchFamily="34" charset="-120"/>
              <a:ea typeface="微軟正黑體" pitchFamily="34" charset="-120"/>
            </a:endParaRPr>
          </a:p>
          <a:p>
            <a:pPr lvl="1"/>
            <a:endParaRPr lang="en-US" altLang="zh-TW" b="1" dirty="0" smtClean="0">
              <a:solidFill>
                <a:srgbClr val="8B0FC3"/>
              </a:solidFill>
              <a:latin typeface="微軟正黑體" pitchFamily="34" charset="-120"/>
              <a:ea typeface="微軟正黑體" pitchFamily="34" charset="-120"/>
            </a:endParaRPr>
          </a:p>
          <a:p>
            <a:pPr lvl="1">
              <a:buNone/>
            </a:pPr>
            <a:endParaRPr lang="en-US" altLang="zh-TW" sz="1200" b="1" dirty="0" smtClean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03418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TW" altLang="en-US" sz="5400" b="1" dirty="0" smtClean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教師專業發展</a:t>
            </a:r>
            <a:endParaRPr lang="zh-TW" altLang="en-US" sz="5400" b="1" dirty="0">
              <a:solidFill>
                <a:srgbClr val="7030A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069160"/>
          </a:xfrm>
        </p:spPr>
        <p:txBody>
          <a:bodyPr/>
          <a:lstStyle/>
          <a:p>
            <a:pPr>
              <a:buNone/>
            </a:pPr>
            <a:r>
              <a:rPr lang="zh-TW" altLang="en-US" sz="40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支援模式</a:t>
            </a:r>
            <a:endParaRPr lang="en-US" altLang="zh-TW" sz="4000" b="1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b="1" dirty="0" smtClean="0">
                <a:solidFill>
                  <a:srgbClr val="8B0FC3"/>
                </a:solidFill>
                <a:latin typeface="微軟正黑體" pitchFamily="34" charset="-120"/>
                <a:ea typeface="微軟正黑體" pitchFamily="34" charset="-120"/>
              </a:rPr>
              <a:t>新入職老師</a:t>
            </a:r>
            <a:endParaRPr lang="en-US" altLang="zh-TW" b="1" dirty="0" smtClean="0">
              <a:solidFill>
                <a:srgbClr val="8B0FC3"/>
              </a:solidFill>
              <a:latin typeface="微軟正黑體" pitchFamily="34" charset="-120"/>
              <a:ea typeface="微軟正黑體" pitchFamily="34" charset="-120"/>
            </a:endParaRPr>
          </a:p>
          <a:p>
            <a:pPr lvl="1"/>
            <a:r>
              <a:rPr lang="zh-TW" altLang="en-US" b="1" dirty="0" smtClean="0">
                <a:solidFill>
                  <a:srgbClr val="077501"/>
                </a:solidFill>
                <a:latin typeface="微軟正黑體" pitchFamily="34" charset="-120"/>
                <a:ea typeface="微軟正黑體" pitchFamily="34" charset="-120"/>
              </a:rPr>
              <a:t>預備、支援</a:t>
            </a:r>
            <a:r>
              <a:rPr lang="en-US" altLang="zh-TW" b="1" dirty="0" smtClean="0">
                <a:solidFill>
                  <a:srgbClr val="077501"/>
                </a:solidFill>
                <a:latin typeface="微軟正黑體" pitchFamily="34" charset="-120"/>
                <a:ea typeface="微軟正黑體" pitchFamily="34" charset="-120"/>
              </a:rPr>
              <a:t>…</a:t>
            </a:r>
            <a:r>
              <a:rPr lang="zh-TW" altLang="en-US" b="1" dirty="0" smtClean="0">
                <a:solidFill>
                  <a:srgbClr val="077501"/>
                </a:solidFill>
                <a:latin typeface="微軟正黑體" pitchFamily="34" charset="-120"/>
                <a:ea typeface="微軟正黑體" pitchFamily="34" charset="-120"/>
              </a:rPr>
              <a:t>成為我們的一份子</a:t>
            </a:r>
            <a:r>
              <a:rPr lang="zh-TW" altLang="en-US" b="1" dirty="0" smtClean="0">
                <a:solidFill>
                  <a:srgbClr val="8B0FC3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1200" b="1" dirty="0" smtClean="0">
                <a:latin typeface="微軟正黑體" pitchFamily="34" charset="-120"/>
                <a:ea typeface="微軟正黑體" pitchFamily="34" charset="-120"/>
              </a:rPr>
              <a:t>(</a:t>
            </a:r>
          </a:p>
          <a:p>
            <a:r>
              <a:rPr lang="zh-TW" altLang="en-US" b="1" dirty="0" smtClean="0">
                <a:solidFill>
                  <a:srgbClr val="8B0FC3"/>
                </a:solidFill>
                <a:latin typeface="微軟正黑體" pitchFamily="34" charset="-120"/>
                <a:ea typeface="微軟正黑體" pitchFamily="34" charset="-120"/>
              </a:rPr>
              <a:t>定期跨科分享</a:t>
            </a:r>
            <a:endParaRPr lang="en-US" altLang="zh-TW" b="1" dirty="0" smtClean="0">
              <a:solidFill>
                <a:srgbClr val="8B0FC3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b="1" dirty="0" smtClean="0">
                <a:solidFill>
                  <a:srgbClr val="8B0FC3"/>
                </a:solidFill>
                <a:latin typeface="微軟正黑體" pitchFamily="34" charset="-120"/>
                <a:ea typeface="微軟正黑體" pitchFamily="34" charset="-120"/>
              </a:rPr>
              <a:t>持份者的支援</a:t>
            </a:r>
            <a:endParaRPr lang="en-US" altLang="zh-TW" b="1" dirty="0" smtClean="0">
              <a:solidFill>
                <a:srgbClr val="8B0FC3"/>
              </a:solidFill>
              <a:latin typeface="微軟正黑體" pitchFamily="34" charset="-120"/>
              <a:ea typeface="微軟正黑體" pitchFamily="34" charset="-120"/>
            </a:endParaRPr>
          </a:p>
          <a:p>
            <a:pPr lvl="1"/>
            <a:r>
              <a:rPr lang="zh-TW" altLang="en-US" b="1" dirty="0" smtClean="0">
                <a:solidFill>
                  <a:srgbClr val="077501"/>
                </a:solidFill>
                <a:latin typeface="微軟正黑體" pitchFamily="34" charset="-120"/>
                <a:ea typeface="微軟正黑體" pitchFamily="34" charset="-120"/>
              </a:rPr>
              <a:t>家長</a:t>
            </a:r>
            <a:endParaRPr lang="en-US" altLang="zh-TW" b="1" dirty="0" smtClean="0">
              <a:latin typeface="微軟正黑體" pitchFamily="34" charset="-120"/>
              <a:ea typeface="微軟正黑體" pitchFamily="34" charset="-120"/>
            </a:endParaRPr>
          </a:p>
          <a:p>
            <a:pPr lvl="1"/>
            <a:r>
              <a:rPr lang="zh-TW" altLang="en-US" b="1" dirty="0" smtClean="0">
                <a:solidFill>
                  <a:srgbClr val="077501"/>
                </a:solidFill>
                <a:latin typeface="微軟正黑體" pitchFamily="34" charset="-120"/>
                <a:ea typeface="微軟正黑體" pitchFamily="34" charset="-120"/>
              </a:rPr>
              <a:t>學生 </a:t>
            </a:r>
            <a:endParaRPr lang="en-US" altLang="zh-TW" b="1" dirty="0" smtClean="0">
              <a:solidFill>
                <a:srgbClr val="077501"/>
              </a:solidFill>
              <a:latin typeface="微軟正黑體" pitchFamily="34" charset="-120"/>
              <a:ea typeface="微軟正黑體" pitchFamily="34" charset="-120"/>
            </a:endParaRPr>
          </a:p>
          <a:p>
            <a:pPr lvl="1"/>
            <a:r>
              <a:rPr lang="zh-TW" altLang="en-US" b="1" dirty="0" smtClean="0">
                <a:solidFill>
                  <a:srgbClr val="077501"/>
                </a:solidFill>
                <a:latin typeface="微軟正黑體" pitchFamily="34" charset="-120"/>
                <a:ea typeface="微軟正黑體" pitchFamily="34" charset="-120"/>
              </a:rPr>
              <a:t>校董</a:t>
            </a:r>
            <a:r>
              <a:rPr lang="en-US" altLang="zh-TW" b="1" dirty="0" smtClean="0">
                <a:solidFill>
                  <a:srgbClr val="077501"/>
                </a:solidFill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TW" altLang="en-US" b="1" dirty="0" smtClean="0">
                <a:solidFill>
                  <a:srgbClr val="077501"/>
                </a:solidFill>
                <a:latin typeface="微軟正黑體" pitchFamily="34" charset="-120"/>
                <a:ea typeface="微軟正黑體" pitchFamily="34" charset="-120"/>
              </a:rPr>
              <a:t> 外間專業機構</a:t>
            </a:r>
            <a:r>
              <a:rPr lang="en-US" altLang="zh-TW" b="1" dirty="0" smtClean="0">
                <a:solidFill>
                  <a:srgbClr val="077501"/>
                </a:solidFill>
                <a:latin typeface="微軟正黑體" pitchFamily="34" charset="-120"/>
                <a:ea typeface="微軟正黑體" pitchFamily="34" charset="-120"/>
              </a:rPr>
              <a:t>/…</a:t>
            </a:r>
          </a:p>
          <a:p>
            <a:pPr lvl="1"/>
            <a:endParaRPr lang="en-US" altLang="zh-TW" sz="1000" dirty="0" smtClean="0">
              <a:latin typeface="微軟正黑體" pitchFamily="34" charset="-120"/>
              <a:ea typeface="微軟正黑體" pitchFamily="34" charset="-120"/>
            </a:endParaRPr>
          </a:p>
          <a:p>
            <a:pPr lvl="1"/>
            <a:endParaRPr lang="en-US" altLang="zh-TW" b="1" dirty="0" smtClean="0">
              <a:solidFill>
                <a:srgbClr val="8B0FC3"/>
              </a:solidFill>
              <a:latin typeface="微軟正黑體" pitchFamily="34" charset="-120"/>
              <a:ea typeface="微軟正黑體" pitchFamily="34" charset="-120"/>
            </a:endParaRPr>
          </a:p>
          <a:p>
            <a:pPr lvl="1">
              <a:buNone/>
            </a:pPr>
            <a:endParaRPr lang="en-US" altLang="zh-TW" sz="1200" b="1" dirty="0" smtClean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56912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/>
          <a:lstStyle/>
          <a:p>
            <a:pPr algn="l"/>
            <a:r>
              <a:rPr lang="zh-TW" altLang="en-US" sz="5400" b="1" dirty="0" smtClean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總結</a:t>
            </a:r>
            <a:endParaRPr lang="zh-TW" altLang="en-US" sz="5400" b="1" dirty="0">
              <a:solidFill>
                <a:srgbClr val="7030A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0100" y="908720"/>
            <a:ext cx="8820472" cy="5256584"/>
          </a:xfrm>
        </p:spPr>
        <p:txBody>
          <a:bodyPr/>
          <a:lstStyle/>
          <a:p>
            <a:pPr lvl="1">
              <a:buNone/>
            </a:pPr>
            <a:endParaRPr lang="en-US" altLang="zh-TW" sz="3600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3600" b="1" dirty="0" smtClean="0">
                <a:solidFill>
                  <a:srgbClr val="077501"/>
                </a:solidFill>
                <a:latin typeface="微軟正黑體" pitchFamily="34" charset="-120"/>
                <a:ea typeface="微軟正黑體" pitchFamily="34" charset="-120"/>
              </a:rPr>
              <a:t>相信</a:t>
            </a:r>
            <a:r>
              <a:rPr lang="zh-TW" altLang="en-US" sz="36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自己</a:t>
            </a:r>
            <a:r>
              <a:rPr lang="zh-TW" altLang="en-US" sz="3600" b="1" dirty="0" smtClean="0">
                <a:solidFill>
                  <a:srgbClr val="077501"/>
                </a:solidFill>
                <a:latin typeface="微軟正黑體" pitchFamily="34" charset="-120"/>
                <a:ea typeface="微軟正黑體" pitchFamily="34" charset="-120"/>
              </a:rPr>
              <a:t>、更要</a:t>
            </a:r>
            <a:r>
              <a:rPr lang="zh-TW" altLang="en-US" sz="36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相信同行者</a:t>
            </a:r>
            <a:endParaRPr lang="en-US" altLang="zh-TW" sz="3600" b="1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3600" b="1" dirty="0" smtClean="0">
                <a:solidFill>
                  <a:srgbClr val="077501"/>
                </a:solidFill>
                <a:latin typeface="微軟正黑體" pitchFamily="34" charset="-120"/>
                <a:ea typeface="微軟正黑體" pitchFamily="34" charset="-120"/>
              </a:rPr>
              <a:t>我們是</a:t>
            </a:r>
            <a:r>
              <a:rPr lang="en-US" altLang="zh-TW" sz="36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『</a:t>
            </a:r>
            <a:r>
              <a:rPr lang="zh-TW" altLang="en-US" sz="36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有心</a:t>
            </a:r>
            <a:r>
              <a:rPr lang="en-US" altLang="zh-TW" sz="36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』</a:t>
            </a:r>
            <a:r>
              <a:rPr lang="zh-TW" altLang="en-US" sz="3600" b="1" dirty="0" smtClean="0">
                <a:solidFill>
                  <a:srgbClr val="077501"/>
                </a:solidFill>
                <a:latin typeface="微軟正黑體" pitchFamily="34" charset="-120"/>
                <a:ea typeface="微軟正黑體" pitchFamily="34" charset="-120"/>
              </a:rPr>
              <a:t>的一群，</a:t>
            </a:r>
            <a:endParaRPr lang="en-US" altLang="zh-TW" sz="3600" b="1" dirty="0" smtClean="0">
              <a:solidFill>
                <a:srgbClr val="077501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3600" b="1" dirty="0" smtClean="0">
                <a:solidFill>
                  <a:srgbClr val="077501"/>
                </a:solidFill>
                <a:latin typeface="微軟正黑體" pitchFamily="34" charset="-120"/>
                <a:ea typeface="微軟正黑體" pitchFamily="34" charset="-120"/>
              </a:rPr>
              <a:t>我們有一個</a:t>
            </a:r>
            <a:r>
              <a:rPr lang="zh-TW" altLang="en-US" sz="36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共同的理念 </a:t>
            </a:r>
            <a:endParaRPr lang="en-US" altLang="zh-TW" sz="3600" b="1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3600" b="1" dirty="0" smtClean="0">
                <a:solidFill>
                  <a:srgbClr val="077501"/>
                </a:solidFill>
                <a:latin typeface="微軟正黑體" pitchFamily="34" charset="-120"/>
                <a:ea typeface="微軟正黑體" pitchFamily="34" charset="-120"/>
              </a:rPr>
              <a:t>我們要知道</a:t>
            </a:r>
            <a:r>
              <a:rPr lang="zh-TW" altLang="en-US" sz="36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學生的需要</a:t>
            </a:r>
            <a:r>
              <a:rPr lang="zh-TW" altLang="en-US" sz="3600" b="1" dirty="0" smtClean="0">
                <a:solidFill>
                  <a:srgbClr val="077501"/>
                </a:solidFill>
                <a:latin typeface="微軟正黑體" pitchFamily="34" charset="-120"/>
                <a:ea typeface="微軟正黑體" pitchFamily="34" charset="-120"/>
              </a:rPr>
              <a:t>、明白</a:t>
            </a:r>
            <a:r>
              <a:rPr lang="zh-TW" altLang="en-US" sz="36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家長的想法</a:t>
            </a:r>
            <a:endParaRPr lang="en-US" altLang="zh-TW" sz="3600" b="1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3600" b="1" dirty="0" smtClean="0">
                <a:solidFill>
                  <a:srgbClr val="077501"/>
                </a:solidFill>
                <a:latin typeface="微軟正黑體" pitchFamily="34" charset="-120"/>
                <a:ea typeface="微軟正黑體" pitchFamily="34" charset="-120"/>
              </a:rPr>
              <a:t>我們要為</a:t>
            </a:r>
            <a:r>
              <a:rPr lang="zh-TW" altLang="en-US" sz="36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老師作好預備</a:t>
            </a:r>
            <a:endParaRPr lang="en-US" altLang="zh-TW" sz="3600" b="1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36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我們不是獨個兒的去做，而是</a:t>
            </a:r>
            <a:r>
              <a:rPr lang="zh-TW" altLang="en-US" sz="3600" b="1" dirty="0" smtClean="0">
                <a:solidFill>
                  <a:srgbClr val="8B0FC3"/>
                </a:solidFill>
                <a:latin typeface="微軟正黑體" pitchFamily="34" charset="-120"/>
                <a:ea typeface="微軟正黑體" pitchFamily="34" charset="-120"/>
              </a:rPr>
              <a:t>互勵互持</a:t>
            </a:r>
            <a:r>
              <a:rPr lang="zh-TW" altLang="en-US" sz="36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的</a:t>
            </a:r>
            <a:endParaRPr lang="en-US" altLang="zh-TW" sz="3600" b="1" dirty="0" smtClean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36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我們要為不同的夥伴提供</a:t>
            </a:r>
            <a:r>
              <a:rPr lang="zh-TW" altLang="en-US" sz="3600" b="1" dirty="0" smtClean="0">
                <a:solidFill>
                  <a:srgbClr val="8B0FC3"/>
                </a:solidFill>
                <a:latin typeface="微軟正黑體" pitchFamily="34" charset="-120"/>
                <a:ea typeface="微軟正黑體" pitchFamily="34" charset="-120"/>
              </a:rPr>
              <a:t>支援</a:t>
            </a:r>
            <a:endParaRPr lang="en-US" altLang="zh-TW" sz="3600" b="1" dirty="0" smtClean="0">
              <a:solidFill>
                <a:srgbClr val="8B0FC3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endParaRPr lang="en-US" altLang="zh-TW" sz="3600" b="1" dirty="0" smtClean="0">
              <a:solidFill>
                <a:srgbClr val="8B0FC3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endParaRPr lang="en-US" altLang="zh-TW" sz="3600" b="1" dirty="0" smtClean="0">
              <a:solidFill>
                <a:srgbClr val="8B0FC3"/>
              </a:solidFill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sz="3600" b="1" dirty="0" smtClean="0">
              <a:solidFill>
                <a:srgbClr val="8B0FC3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77844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TW" altLang="en-US" sz="5400" b="1" dirty="0" smtClean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課程特色</a:t>
            </a:r>
            <a:endParaRPr lang="zh-TW" altLang="en-US" sz="5400" b="1" dirty="0">
              <a:solidFill>
                <a:srgbClr val="7030A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069160"/>
          </a:xfrm>
        </p:spPr>
        <p:txBody>
          <a:bodyPr/>
          <a:lstStyle/>
          <a:p>
            <a:r>
              <a:rPr lang="zh-TW" altLang="en-US" sz="40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校本電子課程</a:t>
            </a:r>
            <a:endParaRPr lang="en-US" altLang="zh-TW" sz="4000" b="1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lvl="1"/>
            <a:r>
              <a:rPr lang="zh-TW" altLang="en-US" b="1" dirty="0" smtClean="0">
                <a:solidFill>
                  <a:srgbClr val="077501"/>
                </a:solidFill>
                <a:latin typeface="微軟正黑體" pitchFamily="34" charset="-120"/>
                <a:ea typeface="微軟正黑體" pitchFamily="34" charset="-120"/>
              </a:rPr>
              <a:t>生本教育</a:t>
            </a:r>
            <a:endParaRPr lang="en-US" altLang="zh-TW" b="1" dirty="0" smtClean="0">
              <a:solidFill>
                <a:srgbClr val="077501"/>
              </a:solidFill>
              <a:latin typeface="微軟正黑體" pitchFamily="34" charset="-120"/>
              <a:ea typeface="微軟正黑體" pitchFamily="34" charset="-120"/>
            </a:endParaRPr>
          </a:p>
          <a:p>
            <a:pPr lvl="1"/>
            <a:r>
              <a:rPr lang="zh-TW" altLang="en-US" b="1" dirty="0" smtClean="0">
                <a:solidFill>
                  <a:srgbClr val="077501"/>
                </a:solidFill>
                <a:latin typeface="微軟正黑體" pitchFamily="34" charset="-120"/>
                <a:ea typeface="微軟正黑體" pitchFamily="34" charset="-120"/>
              </a:rPr>
              <a:t>由小點子出發</a:t>
            </a:r>
            <a:r>
              <a:rPr lang="en-US" altLang="zh-TW" b="1" dirty="0" smtClean="0">
                <a:solidFill>
                  <a:srgbClr val="077501"/>
                </a:solidFill>
                <a:latin typeface="微軟正黑體" pitchFamily="34" charset="-120"/>
                <a:ea typeface="微軟正黑體" pitchFamily="34" charset="-120"/>
              </a:rPr>
              <a:t>…</a:t>
            </a:r>
            <a:endParaRPr lang="en-US" altLang="zh-TW" sz="1200" b="1" dirty="0" smtClean="0">
              <a:solidFill>
                <a:srgbClr val="077501"/>
              </a:solidFill>
              <a:latin typeface="微軟正黑體" pitchFamily="34" charset="-120"/>
              <a:ea typeface="微軟正黑體" pitchFamily="34" charset="-120"/>
            </a:endParaRPr>
          </a:p>
          <a:p>
            <a:pPr lvl="1"/>
            <a:r>
              <a:rPr lang="zh-TW" altLang="en-US" b="1" dirty="0" smtClean="0">
                <a:solidFill>
                  <a:srgbClr val="077501"/>
                </a:solidFill>
                <a:latin typeface="微軟正黑體" pitchFamily="34" charset="-120"/>
                <a:ea typeface="微軟正黑體" pitchFamily="34" charset="-120"/>
              </a:rPr>
              <a:t>定期反思、檢討、計劃、推行、反思</a:t>
            </a:r>
            <a:r>
              <a:rPr lang="en-US" altLang="zh-TW" b="1" dirty="0" smtClean="0">
                <a:solidFill>
                  <a:srgbClr val="077501"/>
                </a:solidFill>
                <a:latin typeface="微軟正黑體" pitchFamily="34" charset="-120"/>
                <a:ea typeface="微軟正黑體" pitchFamily="34" charset="-120"/>
              </a:rPr>
              <a:t>….</a:t>
            </a:r>
          </a:p>
          <a:p>
            <a:r>
              <a:rPr lang="zh-TW" altLang="en-US" sz="40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各科特色課程</a:t>
            </a:r>
            <a:endParaRPr lang="en-US" altLang="zh-TW" sz="4000" b="1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lvl="1"/>
            <a:r>
              <a:rPr lang="zh-TW" altLang="en-US" b="1" dirty="0" smtClean="0">
                <a:solidFill>
                  <a:srgbClr val="077501"/>
                </a:solidFill>
                <a:latin typeface="微軟正黑體" pitchFamily="34" charset="-120"/>
                <a:ea typeface="微軟正黑體" pitchFamily="34" charset="-120"/>
              </a:rPr>
              <a:t>數學科</a:t>
            </a:r>
            <a:r>
              <a:rPr lang="en-US" altLang="zh-TW" b="1" dirty="0" smtClean="0">
                <a:solidFill>
                  <a:srgbClr val="077501"/>
                </a:solidFill>
                <a:latin typeface="微軟正黑體" pitchFamily="34" charset="-120"/>
                <a:ea typeface="微軟正黑體" pitchFamily="34" charset="-120"/>
              </a:rPr>
              <a:t>: </a:t>
            </a:r>
            <a:r>
              <a:rPr lang="zh-TW" altLang="en-US" b="1" dirty="0" smtClean="0">
                <a:solidFill>
                  <a:srgbClr val="077501"/>
                </a:solidFill>
                <a:latin typeface="微軟正黑體" pitchFamily="34" charset="-120"/>
                <a:ea typeface="微軟正黑體" pitchFamily="34" charset="-120"/>
              </a:rPr>
              <a:t>校</a:t>
            </a:r>
            <a:r>
              <a:rPr lang="zh-TW" altLang="en-US" b="1" dirty="0">
                <a:solidFill>
                  <a:srgbClr val="077501"/>
                </a:solidFill>
                <a:latin typeface="微軟正黑體" pitchFamily="34" charset="-120"/>
                <a:ea typeface="微軟正黑體" pitchFamily="34" charset="-120"/>
              </a:rPr>
              <a:t>本課程</a:t>
            </a:r>
            <a:r>
              <a:rPr lang="zh-TW" altLang="en-US" b="1" dirty="0" smtClean="0">
                <a:solidFill>
                  <a:srgbClr val="077501"/>
                </a:solidFill>
                <a:latin typeface="微軟正黑體" pitchFamily="34" charset="-120"/>
                <a:ea typeface="微軟正黑體" pitchFamily="34" charset="-120"/>
              </a:rPr>
              <a:t>的發展經歷</a:t>
            </a:r>
            <a:endParaRPr lang="en-US" altLang="zh-TW" sz="1200" b="1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lvl="1"/>
            <a:r>
              <a:rPr lang="zh-TW" altLang="en-US" b="1" dirty="0" smtClean="0">
                <a:solidFill>
                  <a:srgbClr val="077501"/>
                </a:solidFill>
                <a:latin typeface="微軟正黑體" pitchFamily="34" charset="-120"/>
                <a:ea typeface="微軟正黑體" pitchFamily="34" charset="-120"/>
              </a:rPr>
              <a:t>英文科</a:t>
            </a:r>
            <a:r>
              <a:rPr lang="en-US" altLang="zh-TW" b="1" dirty="0" smtClean="0">
                <a:solidFill>
                  <a:srgbClr val="077501"/>
                </a:solidFill>
                <a:latin typeface="微軟正黑體" pitchFamily="34" charset="-120"/>
                <a:ea typeface="微軟正黑體" pitchFamily="34" charset="-120"/>
              </a:rPr>
              <a:t>: </a:t>
            </a:r>
            <a:r>
              <a:rPr lang="zh-TW" altLang="en-US" b="1" dirty="0" smtClean="0">
                <a:solidFill>
                  <a:srgbClr val="077501"/>
                </a:solidFill>
                <a:latin typeface="微軟正黑體" pitchFamily="34" charset="-120"/>
                <a:ea typeface="微軟正黑體" pitchFamily="34" charset="-120"/>
              </a:rPr>
              <a:t>電子書與互動學習平台</a:t>
            </a:r>
            <a:endParaRPr lang="en-US" altLang="zh-TW" b="1" dirty="0" smtClean="0">
              <a:solidFill>
                <a:srgbClr val="077501"/>
              </a:solidFill>
              <a:latin typeface="微軟正黑體" pitchFamily="34" charset="-120"/>
              <a:ea typeface="微軟正黑體" pitchFamily="34" charset="-120"/>
            </a:endParaRPr>
          </a:p>
          <a:p>
            <a:pPr lvl="1"/>
            <a:r>
              <a:rPr lang="zh-TW" altLang="en-US" b="1" dirty="0" smtClean="0">
                <a:solidFill>
                  <a:srgbClr val="077501"/>
                </a:solidFill>
                <a:latin typeface="微軟正黑體" pitchFamily="34" charset="-120"/>
                <a:ea typeface="微軟正黑體" pitchFamily="34" charset="-120"/>
              </a:rPr>
              <a:t>中文科</a:t>
            </a:r>
            <a:r>
              <a:rPr lang="en-US" altLang="zh-TW" b="1" dirty="0" smtClean="0">
                <a:solidFill>
                  <a:srgbClr val="077501"/>
                </a:solidFill>
                <a:latin typeface="微軟正黑體" pitchFamily="34" charset="-120"/>
                <a:ea typeface="微軟正黑體" pitchFamily="34" charset="-120"/>
              </a:rPr>
              <a:t>: </a:t>
            </a:r>
            <a:r>
              <a:rPr lang="zh-TW" altLang="en-US" b="1" dirty="0" smtClean="0">
                <a:solidFill>
                  <a:srgbClr val="077501"/>
                </a:solidFill>
                <a:latin typeface="微軟正黑體" pitchFamily="34" charset="-120"/>
                <a:ea typeface="微軟正黑體" pitchFamily="34" charset="-120"/>
              </a:rPr>
              <a:t>如何運用電子書及其他特色課程</a:t>
            </a:r>
            <a:endParaRPr lang="en-US" altLang="zh-TW" b="1" dirty="0" smtClean="0">
              <a:solidFill>
                <a:srgbClr val="077501"/>
              </a:solidFill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sz="4000" b="1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17032"/>
          </a:xfrm>
        </p:spPr>
        <p:txBody>
          <a:bodyPr/>
          <a:lstStyle/>
          <a:p>
            <a:r>
              <a:rPr lang="zh-TW" altLang="zh-HK" sz="4000" b="1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  <a:cs typeface="微軟正黑體 Light" panose="020B0304030504040204" pitchFamily="34" charset="-120"/>
              </a:rPr>
              <a:t>掌握</a:t>
            </a:r>
            <a:r>
              <a:rPr lang="zh-TW" altLang="zh-HK" sz="4000" b="1" dirty="0">
                <a:latin typeface="微軟正黑體 Light" panose="020B0304030504040204" pitchFamily="34" charset="-120"/>
                <a:ea typeface="微軟正黑體 Light" panose="020B0304030504040204" pitchFamily="34" charset="-120"/>
                <a:cs typeface="微軟正黑體 Light" panose="020B0304030504040204" pitchFamily="34" charset="-120"/>
              </a:rPr>
              <a:t>數學的</a:t>
            </a:r>
            <a:r>
              <a:rPr lang="zh-TW" altLang="zh-HK" sz="4000" b="1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  <a:cs typeface="微軟正黑體 Light" panose="020B0304030504040204" pitchFamily="34" charset="-120"/>
              </a:rPr>
              <a:t>概念</a:t>
            </a:r>
            <a:r>
              <a:rPr lang="zh-TW" altLang="en-US" sz="4000" b="1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  <a:cs typeface="微軟正黑體 Light" panose="020B0304030504040204" pitchFamily="34" charset="-120"/>
              </a:rPr>
              <a:t>；</a:t>
            </a:r>
            <a:endParaRPr lang="en-US" altLang="zh-TW" sz="4000" b="1" dirty="0" smtClean="0">
              <a:latin typeface="微軟正黑體 Light" panose="020B0304030504040204" pitchFamily="34" charset="-120"/>
              <a:ea typeface="微軟正黑體 Light" panose="020B0304030504040204" pitchFamily="34" charset="-120"/>
              <a:cs typeface="微軟正黑體 Light" panose="020B0304030504040204" pitchFamily="34" charset="-120"/>
            </a:endParaRPr>
          </a:p>
          <a:p>
            <a:r>
              <a:rPr lang="zh-TW" altLang="zh-HK" sz="4000" b="1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  <a:cs typeface="微軟正黑體 Light" panose="020B0304030504040204" pitchFamily="34" charset="-120"/>
              </a:rPr>
              <a:t>熟習</a:t>
            </a:r>
            <a:r>
              <a:rPr lang="zh-TW" altLang="zh-HK" sz="4000" b="1" dirty="0">
                <a:latin typeface="微軟正黑體 Light" panose="020B0304030504040204" pitchFamily="34" charset="-120"/>
                <a:ea typeface="微軟正黑體 Light" panose="020B0304030504040204" pitchFamily="34" charset="-120"/>
                <a:cs typeface="微軟正黑體 Light" panose="020B0304030504040204" pitchFamily="34" charset="-120"/>
              </a:rPr>
              <a:t>其運算</a:t>
            </a:r>
            <a:r>
              <a:rPr lang="zh-TW" altLang="zh-HK" sz="4000" b="1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  <a:cs typeface="微軟正黑體 Light" panose="020B0304030504040204" pitchFamily="34" charset="-120"/>
              </a:rPr>
              <a:t>技巧</a:t>
            </a:r>
            <a:r>
              <a:rPr lang="zh-TW" altLang="en-US" sz="4000" b="1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  <a:cs typeface="微軟正黑體 Light" panose="020B0304030504040204" pitchFamily="34" charset="-120"/>
              </a:rPr>
              <a:t>；</a:t>
            </a:r>
            <a:endParaRPr lang="zh-TW" altLang="zh-HK" sz="4000" b="1" dirty="0">
              <a:latin typeface="微軟正黑體 Light" panose="020B0304030504040204" pitchFamily="34" charset="-120"/>
              <a:ea typeface="微軟正黑體 Light" panose="020B0304030504040204" pitchFamily="34" charset="-120"/>
              <a:cs typeface="微軟正黑體 Light" panose="020B0304030504040204" pitchFamily="34" charset="-120"/>
            </a:endParaRPr>
          </a:p>
          <a:p>
            <a:r>
              <a:rPr lang="zh-TW" altLang="zh-HK" sz="4000" b="1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  <a:cs typeface="微軟正黑體 Light" panose="020B0304030504040204" pitchFamily="34" charset="-120"/>
              </a:rPr>
              <a:t>應用</a:t>
            </a:r>
            <a:r>
              <a:rPr lang="zh-TW" altLang="zh-HK" sz="4000" b="1" dirty="0">
                <a:latin typeface="微軟正黑體 Light" panose="020B0304030504040204" pitchFamily="34" charset="-120"/>
                <a:ea typeface="微軟正黑體 Light" panose="020B0304030504040204" pitchFamily="34" charset="-120"/>
                <a:cs typeface="微軟正黑體 Light" panose="020B0304030504040204" pitchFamily="34" charset="-120"/>
              </a:rPr>
              <a:t>這些知識和技能來解決</a:t>
            </a:r>
            <a:r>
              <a:rPr lang="zh-TW" altLang="zh-HK" sz="4000" b="1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  <a:cs typeface="微軟正黑體 Light" panose="020B0304030504040204" pitchFamily="34" charset="-120"/>
              </a:rPr>
              <a:t>問題</a:t>
            </a:r>
            <a:r>
              <a:rPr lang="zh-TW" altLang="en-US" sz="4000" b="1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  <a:cs typeface="微軟正黑體 Light" panose="020B0304030504040204" pitchFamily="34" charset="-120"/>
              </a:rPr>
              <a:t>；</a:t>
            </a:r>
            <a:endParaRPr lang="zh-TW" altLang="zh-HK" sz="4000" b="1" dirty="0">
              <a:latin typeface="微軟正黑體 Light" panose="020B0304030504040204" pitchFamily="34" charset="-120"/>
              <a:ea typeface="微軟正黑體 Light" panose="020B0304030504040204" pitchFamily="34" charset="-120"/>
              <a:cs typeface="微軟正黑體 Light" panose="020B0304030504040204" pitchFamily="34" charset="-120"/>
            </a:endParaRPr>
          </a:p>
          <a:p>
            <a:r>
              <a:rPr lang="zh-TW" altLang="zh-HK" sz="4000" b="1" u="sng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  <a:cs typeface="微軟正黑體 Light" panose="020B0304030504040204" pitchFamily="34" charset="-120"/>
              </a:rPr>
              <a:t>培養</a:t>
            </a:r>
            <a:r>
              <a:rPr lang="zh-TW" altLang="zh-HK" sz="4000" b="1" u="sng" dirty="0">
                <a:latin typeface="微軟正黑體 Light" panose="020B0304030504040204" pitchFamily="34" charset="-120"/>
                <a:ea typeface="微軟正黑體 Light" panose="020B0304030504040204" pitchFamily="34" charset="-120"/>
                <a:cs typeface="微軟正黑體 Light" panose="020B0304030504040204" pitchFamily="34" charset="-120"/>
              </a:rPr>
              <a:t>思維能力</a:t>
            </a:r>
            <a:r>
              <a:rPr lang="zh-TW" altLang="zh-HK" sz="4000" b="1" dirty="0">
                <a:latin typeface="微軟正黑體 Light" panose="020B0304030504040204" pitchFamily="34" charset="-120"/>
                <a:ea typeface="微軟正黑體 Light" panose="020B0304030504040204" pitchFamily="34" charset="-120"/>
                <a:cs typeface="微軟正黑體 Light" panose="020B0304030504040204" pitchFamily="34" charset="-120"/>
              </a:rPr>
              <a:t>。</a:t>
            </a:r>
          </a:p>
          <a:p>
            <a:endParaRPr lang="zh-HK" altLang="en-US" b="1" dirty="0">
              <a:latin typeface="微軟正黑體 Light" panose="020B0304030504040204" pitchFamily="34" charset="-120"/>
              <a:ea typeface="微軟正黑體 Light" panose="020B0304030504040204" pitchFamily="34" charset="-120"/>
              <a:cs typeface="微軟正黑體 Light" panose="020B0304030504040204" pitchFamily="34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5493296" cy="1296144"/>
          </a:xfrm>
        </p:spPr>
        <p:txBody>
          <a:bodyPr/>
          <a:lstStyle/>
          <a:p>
            <a:pPr algn="l"/>
            <a:r>
              <a:rPr lang="zh-TW" altLang="zh-HK" sz="4800" b="1" dirty="0" smtClean="0">
                <a:solidFill>
                  <a:srgbClr val="8B0FC3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學習</a:t>
            </a:r>
            <a:r>
              <a:rPr lang="zh-TW" altLang="zh-HK" sz="4800" b="1" dirty="0">
                <a:solidFill>
                  <a:srgbClr val="8B0FC3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數學</a:t>
            </a:r>
            <a:endParaRPr lang="zh-HK" altLang="en-US" sz="4800" b="1" dirty="0">
              <a:solidFill>
                <a:srgbClr val="8B0FC3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6300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9552" y="1844825"/>
            <a:ext cx="8229600" cy="3528392"/>
          </a:xfrm>
        </p:spPr>
        <p:txBody>
          <a:bodyPr/>
          <a:lstStyle/>
          <a:p>
            <a:pPr lvl="0"/>
            <a:r>
              <a:rPr lang="zh-TW" altLang="zh-HK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好奇心　─　尋幽探奇</a:t>
            </a:r>
          </a:p>
          <a:p>
            <a:pPr lvl="0"/>
            <a:r>
              <a:rPr lang="zh-TW" altLang="zh-HK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好勝心　－　尋求讚賞</a:t>
            </a:r>
          </a:p>
          <a:p>
            <a:pPr lvl="0"/>
            <a:r>
              <a:rPr lang="zh-TW" altLang="zh-HK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好玩心　－　尋求樂趣</a:t>
            </a:r>
          </a:p>
          <a:p>
            <a:pPr lvl="0"/>
            <a:r>
              <a:rPr lang="zh-TW" altLang="zh-HK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好學心　－　尋求實用</a:t>
            </a:r>
          </a:p>
          <a:p>
            <a:pPr marL="0" indent="0">
              <a:buNone/>
            </a:pPr>
            <a:endParaRPr lang="zh-HK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1703" y="260648"/>
            <a:ext cx="8229600" cy="1143000"/>
          </a:xfrm>
        </p:spPr>
        <p:txBody>
          <a:bodyPr/>
          <a:lstStyle/>
          <a:p>
            <a:pPr algn="l"/>
            <a:r>
              <a:rPr lang="zh-TW" altLang="en-US" sz="4800" b="1" dirty="0">
                <a:solidFill>
                  <a:srgbClr val="FF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小學生學習</a:t>
            </a:r>
            <a:r>
              <a:rPr lang="zh-TW" altLang="en-US" sz="4800" b="1" dirty="0" smtClean="0">
                <a:solidFill>
                  <a:srgbClr val="FF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數學的動機</a:t>
            </a:r>
            <a:endParaRPr lang="zh-HK" altLang="en-US" sz="4800" b="1" dirty="0">
              <a:solidFill>
                <a:srgbClr val="FF0000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81940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896544"/>
          </a:xfrm>
        </p:spPr>
        <p:txBody>
          <a:bodyPr>
            <a:normAutofit fontScale="92500" lnSpcReduction="10000"/>
          </a:bodyPr>
          <a:lstStyle/>
          <a:p>
            <a:r>
              <a:rPr lang="zh-TW" altLang="zh-HK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電子</a:t>
            </a:r>
            <a:r>
              <a:rPr lang="zh-TW" altLang="zh-HK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課本</a:t>
            </a:r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、電子課業</a:t>
            </a:r>
            <a:endParaRPr lang="en-US" altLang="zh-TW" sz="40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zh-HK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紙本</a:t>
            </a:r>
            <a:endParaRPr lang="en-US" altLang="zh-TW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zh-HK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筆記</a:t>
            </a:r>
            <a:endParaRPr lang="en-US" altLang="zh-TW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zh-HK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課業</a:t>
            </a:r>
            <a:endParaRPr lang="en-US" altLang="zh-TW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zh-HK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補充</a:t>
            </a:r>
            <a:endParaRPr lang="en-US" altLang="zh-TW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zh-HK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學習日誌</a:t>
            </a:r>
            <a:endParaRPr lang="en-US" altLang="zh-TW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lvl="1" indent="0">
              <a:buNone/>
            </a:pPr>
            <a:r>
              <a:rPr lang="en-US" altLang="zh-HK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……</a:t>
            </a:r>
            <a:endParaRPr lang="en-US" altLang="zh-TW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lvl="1" indent="-342900">
              <a:buFont typeface="Arial" charset="0"/>
              <a:buChar char="•"/>
            </a:pPr>
            <a:r>
              <a:rPr lang="zh-TW" altLang="zh-HK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學習網站</a:t>
            </a:r>
            <a:endParaRPr lang="en-US" altLang="zh-TW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40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HK" altLang="en-US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pPr algn="l"/>
            <a:r>
              <a:rPr lang="zh-TW" altLang="zh-HK" sz="4800" b="1" dirty="0">
                <a:solidFill>
                  <a:srgbClr val="FF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學習</a:t>
            </a:r>
            <a:r>
              <a:rPr lang="zh-TW" altLang="zh-HK" sz="4800" b="1" dirty="0" smtClean="0">
                <a:solidFill>
                  <a:srgbClr val="FF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資源</a:t>
            </a:r>
            <a:endParaRPr lang="zh-HK" altLang="en-US" sz="4800" b="1" dirty="0">
              <a:solidFill>
                <a:srgbClr val="FF0000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4" y="2276872"/>
            <a:ext cx="3699086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3782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julielpc\Desktop\ppt_p04_1.tif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484748"/>
            <a:ext cx="5796135" cy="3600472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2051" name="Picture 3" descr="C:\Users\julielpc\Desktop\ppt_p04_2.tif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5856" y="3284984"/>
            <a:ext cx="5760640" cy="3550045"/>
          </a:xfrm>
          <a:prstGeom prst="rect">
            <a:avLst/>
          </a:prstGeom>
          <a:noFill/>
          <a:effectLst>
            <a:softEdge rad="31750"/>
          </a:effectLst>
        </p:spPr>
      </p:pic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434120"/>
          </a:xfrm>
        </p:spPr>
        <p:txBody>
          <a:bodyPr>
            <a:normAutofit fontScale="90000"/>
          </a:bodyPr>
          <a:lstStyle/>
          <a:p>
            <a:pPr algn="l">
              <a:buFont typeface="Arial" pitchFamily="34" charset="0"/>
              <a:buChar char="•"/>
            </a:pPr>
            <a:r>
              <a:rPr lang="zh-CN" altLang="en-US" sz="48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+mn-cs"/>
              </a:rPr>
              <a:t>生本教育：從小點子出發</a:t>
            </a:r>
            <a:r>
              <a:rPr lang="en-US" altLang="zh-CN" sz="48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+mn-cs"/>
              </a:rPr>
              <a:t/>
            </a:r>
            <a:br>
              <a:rPr lang="en-US" altLang="zh-CN" sz="48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+mn-cs"/>
              </a:rPr>
            </a:br>
            <a:r>
              <a:rPr lang="en-US" altLang="zh-CN" sz="48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+mn-cs"/>
              </a:rPr>
              <a:t>   </a:t>
            </a:r>
            <a:r>
              <a:rPr lang="zh-CN" altLang="en-US" sz="4000" b="1" dirty="0" smtClean="0">
                <a:solidFill>
                  <a:srgbClr val="077501"/>
                </a:solidFill>
                <a:latin typeface="微軟正黑體" pitchFamily="34" charset="-120"/>
                <a:ea typeface="微軟正黑體" pitchFamily="34" charset="-120"/>
                <a:cs typeface="+mn-cs"/>
              </a:rPr>
              <a:t>數學科</a:t>
            </a:r>
            <a:r>
              <a:rPr lang="zh-TW" altLang="en-US" sz="4000" b="1" dirty="0" smtClean="0">
                <a:solidFill>
                  <a:srgbClr val="077501"/>
                </a:solidFill>
                <a:effectLst/>
                <a:latin typeface="微軟正黑體" pitchFamily="34" charset="-120"/>
                <a:ea typeface="微軟正黑體" pitchFamily="34" charset="-120"/>
                <a:cs typeface="+mn-cs"/>
              </a:rPr>
              <a:t>電子課程</a:t>
            </a:r>
            <a:r>
              <a:rPr lang="en-US" altLang="zh-TW" sz="4000" b="1" dirty="0" smtClean="0">
                <a:solidFill>
                  <a:srgbClr val="077501"/>
                </a:solidFill>
                <a:effectLst/>
                <a:latin typeface="微軟正黑體" pitchFamily="34" charset="-120"/>
                <a:ea typeface="微軟正黑體" pitchFamily="34" charset="-120"/>
                <a:cs typeface="+mn-cs"/>
              </a:rPr>
              <a:t>---</a:t>
            </a:r>
            <a:r>
              <a:rPr lang="zh-TW" altLang="en-US" sz="4000" b="1" dirty="0" smtClean="0">
                <a:solidFill>
                  <a:srgbClr val="077501"/>
                </a:solidFill>
                <a:effectLst/>
                <a:latin typeface="微軟正黑體" pitchFamily="34" charset="-120"/>
                <a:ea typeface="微軟正黑體" pitchFamily="34" charset="-120"/>
                <a:cs typeface="+mn-cs"/>
              </a:rPr>
              <a:t>故事本</a:t>
            </a:r>
          </a:p>
        </p:txBody>
      </p:sp>
    </p:spTree>
    <p:extLst>
      <p:ext uri="{BB962C8B-B14F-4D97-AF65-F5344CB8AC3E}">
        <p14:creationId xmlns:p14="http://schemas.microsoft.com/office/powerpoint/2010/main" val="2834385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TW" altLang="en-US" sz="4000" b="1" dirty="0" smtClean="0">
                <a:solidFill>
                  <a:srgbClr val="077501"/>
                </a:solidFill>
                <a:latin typeface="微軟正黑體" pitchFamily="34" charset="-120"/>
                <a:ea typeface="微軟正黑體" pitchFamily="34" charset="-120"/>
                <a:cs typeface="+mn-cs"/>
              </a:rPr>
              <a:t>早期的電子書由校方自行製作</a:t>
            </a:r>
            <a:r>
              <a:rPr lang="en-US" altLang="zh-TW" sz="4000" b="1" dirty="0" smtClean="0">
                <a:solidFill>
                  <a:srgbClr val="077501"/>
                </a:solidFill>
                <a:latin typeface="微軟正黑體" pitchFamily="34" charset="-120"/>
                <a:ea typeface="微軟正黑體" pitchFamily="34" charset="-120"/>
                <a:cs typeface="+mn-cs"/>
              </a:rPr>
              <a:t>:</a:t>
            </a:r>
            <a:br>
              <a:rPr lang="en-US" altLang="zh-TW" sz="4000" b="1" dirty="0" smtClean="0">
                <a:solidFill>
                  <a:srgbClr val="077501"/>
                </a:solidFill>
                <a:latin typeface="微軟正黑體" pitchFamily="34" charset="-120"/>
                <a:ea typeface="微軟正黑體" pitchFamily="34" charset="-120"/>
                <a:cs typeface="+mn-cs"/>
              </a:rPr>
            </a:br>
            <a:r>
              <a:rPr lang="zh-TW" altLang="en-US" sz="4000" b="1" dirty="0" smtClean="0">
                <a:solidFill>
                  <a:srgbClr val="077501"/>
                </a:solidFill>
                <a:latin typeface="微軟正黑體" pitchFamily="34" charset="-120"/>
                <a:ea typeface="微軟正黑體" pitchFamily="34" charset="-120"/>
              </a:rPr>
              <a:t>第</a:t>
            </a:r>
            <a:r>
              <a:rPr lang="zh-TW" altLang="en-US" sz="4000" b="1" dirty="0">
                <a:solidFill>
                  <a:srgbClr val="077501"/>
                </a:solidFill>
                <a:latin typeface="微軟正黑體" pitchFamily="34" charset="-120"/>
                <a:ea typeface="微軟正黑體" pitchFamily="34" charset="-120"/>
              </a:rPr>
              <a:t>一代的電子書</a:t>
            </a:r>
            <a:endParaRPr lang="zh-HK" altLang="en-US" sz="4000" b="1" dirty="0">
              <a:solidFill>
                <a:srgbClr val="077501"/>
              </a:solidFill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  <p:pic>
        <p:nvPicPr>
          <p:cNvPr id="6" name="內容版面配置區 5">
            <a:hlinkClick r:id="rId2" action="ppaction://hlinkfile"/>
          </p:cNvPr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407" y="1377903"/>
            <a:ext cx="3781522" cy="2646512"/>
          </a:xfrm>
          <a:prstGeom prst="rect">
            <a:avLst/>
          </a:prstGeom>
        </p:spPr>
      </p:pic>
      <p:pic>
        <p:nvPicPr>
          <p:cNvPr id="7" name="圖片 6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7711" y="3645024"/>
            <a:ext cx="4125688" cy="3030598"/>
          </a:xfrm>
          <a:prstGeom prst="rect">
            <a:avLst/>
          </a:prstGeom>
        </p:spPr>
      </p:pic>
      <p:pic>
        <p:nvPicPr>
          <p:cNvPr id="5" name="圖片 4">
            <a:hlinkClick r:id="rId6" action="ppaction://hlinkfile"/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407" y="4135991"/>
            <a:ext cx="4152752" cy="2539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529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2171</TotalTime>
  <Words>780</Words>
  <Application>Microsoft Office PowerPoint</Application>
  <PresentationFormat>如螢幕大小 (4:3)</PresentationFormat>
  <Paragraphs>153</Paragraphs>
  <Slides>34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34</vt:i4>
      </vt:variant>
    </vt:vector>
  </HeadingPairs>
  <TitlesOfParts>
    <vt:vector size="35" baseType="lpstr">
      <vt:lpstr>Office 佈景主題</vt:lpstr>
      <vt:lpstr>PowerPoint 簡報</vt:lpstr>
      <vt:lpstr>我們的理念</vt:lpstr>
      <vt:lpstr>課程領導的角色…</vt:lpstr>
      <vt:lpstr>課程特色</vt:lpstr>
      <vt:lpstr>學習數學</vt:lpstr>
      <vt:lpstr>小學生學習數學的動機</vt:lpstr>
      <vt:lpstr>學習資源</vt:lpstr>
      <vt:lpstr>生本教育：從小點子出發    數學科電子課程---故事本</vt:lpstr>
      <vt:lpstr>早期的電子書由校方自行製作: 第一代的電子書</vt:lpstr>
      <vt:lpstr>PowerPoint 簡報</vt:lpstr>
      <vt:lpstr>PowerPoint 簡報</vt:lpstr>
      <vt:lpstr>刺激的小遊戲， 提升學生的學習興趣</vt:lpstr>
      <vt:lpstr>PowerPoint 簡報</vt:lpstr>
      <vt:lpstr>滙集成學生學習進展報告</vt:lpstr>
      <vt:lpstr>PowerPoint 簡報</vt:lpstr>
      <vt:lpstr>校本英文科電子課本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個人化學習評估平台</vt:lpstr>
      <vt:lpstr>中文電子課程</vt:lpstr>
      <vt:lpstr>電子書-互動練習</vt:lpstr>
      <vt:lpstr>中文科圖式寫作教學歷程</vt:lpstr>
      <vt:lpstr>PowerPoint 簡報</vt:lpstr>
      <vt:lpstr>教師專業發展</vt:lpstr>
      <vt:lpstr>教師專業發展</vt:lpstr>
      <vt:lpstr>教師專業發展</vt:lpstr>
      <vt:lpstr>總結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劉麗清</dc:creator>
  <cp:lastModifiedBy>LEUNG, Yuen-ping</cp:lastModifiedBy>
  <cp:revision>273</cp:revision>
  <dcterms:modified xsi:type="dcterms:W3CDTF">2015-03-27T09:57:51Z</dcterms:modified>
</cp:coreProperties>
</file>