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7"/>
  </p:handoutMasterIdLst>
  <p:sldIdLst>
    <p:sldId id="256" r:id="rId2"/>
    <p:sldId id="258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7" r:id="rId28"/>
    <p:sldId id="286" r:id="rId29"/>
    <p:sldId id="288" r:id="rId30"/>
    <p:sldId id="289" r:id="rId31"/>
    <p:sldId id="290" r:id="rId32"/>
    <p:sldId id="291" r:id="rId33"/>
    <p:sldId id="292" r:id="rId34"/>
    <p:sldId id="293" r:id="rId35"/>
    <p:sldId id="294" r:id="rId36"/>
  </p:sldIdLst>
  <p:sldSz cx="9144000" cy="6858000" type="screen4x3"/>
  <p:notesSz cx="6735763" cy="9866313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13275-7B65-434B-8280-F58DCBE869EA}" type="datetimeFigureOut">
              <a:rPr lang="zh-HK" altLang="en-US" smtClean="0"/>
              <a:t>27/3/2015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5500-BCEC-4407-9DE6-A0C5322EE0B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91822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3FA0-6448-40FB-9402-58F1093ACCE5}" type="datetimeFigureOut">
              <a:rPr lang="zh-HK" altLang="en-US" smtClean="0"/>
              <a:t>27/3/2015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DAAC-3E67-45F8-9D20-C6C8C9913D6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5056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3FA0-6448-40FB-9402-58F1093ACCE5}" type="datetimeFigureOut">
              <a:rPr lang="zh-HK" altLang="en-US" smtClean="0"/>
              <a:t>27/3/2015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DAAC-3E67-45F8-9D20-C6C8C9913D6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5371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3FA0-6448-40FB-9402-58F1093ACCE5}" type="datetimeFigureOut">
              <a:rPr lang="zh-HK" altLang="en-US" smtClean="0"/>
              <a:t>27/3/2015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DAAC-3E67-45F8-9D20-C6C8C9913D6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56091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3FA0-6448-40FB-9402-58F1093ACCE5}" type="datetimeFigureOut">
              <a:rPr lang="zh-HK" altLang="en-US" smtClean="0"/>
              <a:t>27/3/2015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DAAC-3E67-45F8-9D20-C6C8C9913D6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35724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3FA0-6448-40FB-9402-58F1093ACCE5}" type="datetimeFigureOut">
              <a:rPr lang="zh-HK" altLang="en-US" smtClean="0"/>
              <a:t>27/3/2015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DAAC-3E67-45F8-9D20-C6C8C9913D6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72488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3FA0-6448-40FB-9402-58F1093ACCE5}" type="datetimeFigureOut">
              <a:rPr lang="zh-HK" altLang="en-US" smtClean="0"/>
              <a:t>27/3/2015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DAAC-3E67-45F8-9D20-C6C8C9913D6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56471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3FA0-6448-40FB-9402-58F1093ACCE5}" type="datetimeFigureOut">
              <a:rPr lang="zh-HK" altLang="en-US" smtClean="0"/>
              <a:t>27/3/2015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DAAC-3E67-45F8-9D20-C6C8C9913D6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42680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3FA0-6448-40FB-9402-58F1093ACCE5}" type="datetimeFigureOut">
              <a:rPr lang="zh-HK" altLang="en-US" smtClean="0"/>
              <a:t>27/3/2015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DAAC-3E67-45F8-9D20-C6C8C9913D6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8641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3FA0-6448-40FB-9402-58F1093ACCE5}" type="datetimeFigureOut">
              <a:rPr lang="zh-HK" altLang="en-US" smtClean="0"/>
              <a:t>27/3/2015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DAAC-3E67-45F8-9D20-C6C8C9913D6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88946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3FA0-6448-40FB-9402-58F1093ACCE5}" type="datetimeFigureOut">
              <a:rPr lang="zh-HK" altLang="en-US" smtClean="0"/>
              <a:t>27/3/2015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DAAC-3E67-45F8-9D20-C6C8C9913D6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365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3FA0-6448-40FB-9402-58F1093ACCE5}" type="datetimeFigureOut">
              <a:rPr lang="zh-HK" altLang="en-US" smtClean="0"/>
              <a:t>27/3/2015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6DAAC-3E67-45F8-9D20-C6C8C9913D6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02611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7000"/>
            <a:lum/>
          </a:blip>
          <a:srcRect/>
          <a:stretch>
            <a:fillRect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D3FA0-6448-40FB-9402-58F1093ACCE5}" type="datetimeFigureOut">
              <a:rPr lang="zh-HK" altLang="en-US" smtClean="0"/>
              <a:t>27/3/2015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6DAAC-3E67-45F8-9D20-C6C8C9913D6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88174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kfyg.org.hk/chi/ycs/InternetAddiction.html" TargetMode="External"/><Relationship Id="rId2" Type="http://schemas.openxmlformats.org/officeDocument/2006/relationships/hyperlink" Target="http://cyberaddiction.nzdemo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etopia.hk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63588" y="764704"/>
            <a:ext cx="7416824" cy="1728192"/>
          </a:xfrm>
        </p:spPr>
        <p:txBody>
          <a:bodyPr>
            <a:normAutofit fontScale="90000"/>
          </a:bodyPr>
          <a:lstStyle/>
          <a:p>
            <a:r>
              <a:rPr lang="en-US" altLang="zh-TW" sz="3600" b="1" dirty="0">
                <a:solidFill>
                  <a:srgbClr val="FF0000"/>
                </a:solidFill>
                <a:latin typeface="+mj-ea"/>
              </a:rPr>
              <a:t/>
            </a:r>
            <a:br>
              <a:rPr lang="en-US" altLang="zh-TW" sz="3600" b="1" dirty="0">
                <a:solidFill>
                  <a:srgbClr val="FF0000"/>
                </a:solidFill>
                <a:latin typeface="+mj-ea"/>
              </a:rPr>
            </a:br>
            <a:r>
              <a:rPr lang="en-US" altLang="zh-TW" sz="3600" b="1" dirty="0" smtClean="0">
                <a:solidFill>
                  <a:srgbClr val="FF0000"/>
                </a:solidFill>
                <a:latin typeface="+mj-ea"/>
              </a:rPr>
              <a:t/>
            </a:r>
            <a:br>
              <a:rPr lang="en-US" altLang="zh-TW" sz="3600" b="1" dirty="0" smtClean="0">
                <a:solidFill>
                  <a:srgbClr val="FF0000"/>
                </a:solidFill>
                <a:latin typeface="+mj-ea"/>
              </a:rPr>
            </a:br>
            <a:r>
              <a:rPr lang="en-US" altLang="zh-TW" sz="3600" b="1" dirty="0">
                <a:solidFill>
                  <a:srgbClr val="FF0000"/>
                </a:solidFill>
                <a:latin typeface="+mj-ea"/>
              </a:rPr>
              <a:t/>
            </a:r>
            <a:br>
              <a:rPr lang="en-US" altLang="zh-TW" sz="3600" b="1" dirty="0">
                <a:solidFill>
                  <a:srgbClr val="FF0000"/>
                </a:solidFill>
                <a:latin typeface="+mj-ea"/>
              </a:rPr>
            </a:br>
            <a:r>
              <a:rPr lang="en-US" altLang="zh-TW" sz="3600" b="1" dirty="0" smtClean="0">
                <a:solidFill>
                  <a:srgbClr val="FF0000"/>
                </a:solidFill>
                <a:latin typeface="+mj-ea"/>
              </a:rPr>
              <a:t/>
            </a:r>
            <a:br>
              <a:rPr lang="en-US" altLang="zh-TW" sz="3600" b="1" dirty="0" smtClean="0">
                <a:solidFill>
                  <a:srgbClr val="FF0000"/>
                </a:solidFill>
                <a:latin typeface="+mj-ea"/>
              </a:rPr>
            </a:br>
            <a:r>
              <a:rPr lang="zh-TW" altLang="en-US" sz="4000" b="1" dirty="0" smtClean="0">
                <a:solidFill>
                  <a:srgbClr val="FF0000"/>
                </a:solidFill>
                <a:latin typeface="+mj-ea"/>
              </a:rPr>
              <a:t>優質</a:t>
            </a:r>
            <a:r>
              <a:rPr lang="zh-TW" altLang="en-US" sz="4000" b="1" dirty="0">
                <a:solidFill>
                  <a:srgbClr val="FF0000"/>
                </a:solidFill>
                <a:latin typeface="+mj-ea"/>
              </a:rPr>
              <a:t>教育</a:t>
            </a:r>
            <a:r>
              <a:rPr lang="zh-TW" altLang="en-US" sz="4000" b="1" dirty="0" smtClean="0">
                <a:solidFill>
                  <a:srgbClr val="FF0000"/>
                </a:solidFill>
                <a:latin typeface="+mj-ea"/>
              </a:rPr>
              <a:t>基金</a:t>
            </a:r>
            <a:r>
              <a:rPr lang="en-US" altLang="zh-TW" sz="4000" b="1" dirty="0" smtClean="0">
                <a:solidFill>
                  <a:srgbClr val="FF0000"/>
                </a:solidFill>
                <a:latin typeface="+mj-ea"/>
              </a:rPr>
              <a:t/>
            </a:r>
            <a:br>
              <a:rPr lang="en-US" altLang="zh-TW" sz="4000" b="1" dirty="0" smtClean="0">
                <a:solidFill>
                  <a:srgbClr val="FF0000"/>
                </a:solidFill>
                <a:latin typeface="+mj-ea"/>
              </a:rPr>
            </a:br>
            <a:r>
              <a:rPr lang="zh-TW" altLang="zh-HK" sz="3600" b="1" dirty="0" smtClean="0">
                <a:solidFill>
                  <a:srgbClr val="FF0000"/>
                </a:solidFill>
                <a:latin typeface="+mj-ea"/>
              </a:rPr>
              <a:t>「</a:t>
            </a:r>
            <a:r>
              <a:rPr lang="zh-TW" altLang="en-US" sz="3600" b="1" dirty="0" smtClean="0">
                <a:solidFill>
                  <a:srgbClr val="FF0000"/>
                </a:solidFill>
                <a:latin typeface="+mj-ea"/>
              </a:rPr>
              <a:t>教師</a:t>
            </a:r>
            <a:r>
              <a:rPr lang="zh-TW" altLang="en-US" sz="3600" b="1" dirty="0">
                <a:solidFill>
                  <a:srgbClr val="FF0000"/>
                </a:solidFill>
                <a:latin typeface="+mj-ea"/>
              </a:rPr>
              <a:t>專業交流月</a:t>
            </a:r>
            <a:r>
              <a:rPr lang="zh-TW" altLang="zh-HK" sz="3600" b="1" dirty="0" smtClean="0">
                <a:solidFill>
                  <a:srgbClr val="FF0000"/>
                </a:solidFill>
                <a:latin typeface="+mj-ea"/>
              </a:rPr>
              <a:t>」</a:t>
            </a:r>
            <a:r>
              <a:rPr lang="en-US" altLang="zh-TW" sz="3600" b="1" dirty="0" smtClean="0">
                <a:solidFill>
                  <a:srgbClr val="FF0000"/>
                </a:solidFill>
                <a:latin typeface="+mj-ea"/>
              </a:rPr>
              <a:t/>
            </a:r>
            <a:br>
              <a:rPr lang="en-US" altLang="zh-TW" sz="3600" b="1" dirty="0" smtClean="0">
                <a:solidFill>
                  <a:srgbClr val="FF0000"/>
                </a:solidFill>
                <a:latin typeface="+mj-ea"/>
              </a:rPr>
            </a:br>
            <a:r>
              <a:rPr lang="en-US" altLang="zh-TW" sz="3600" b="1" dirty="0" smtClean="0">
                <a:solidFill>
                  <a:srgbClr val="FF0000"/>
                </a:solidFill>
                <a:latin typeface="+mj-ea"/>
              </a:rPr>
              <a:t>2015</a:t>
            </a:r>
            <a:r>
              <a:rPr lang="zh-TW" altLang="en-US" sz="3600" b="1" dirty="0" smtClean="0">
                <a:solidFill>
                  <a:srgbClr val="FF0000"/>
                </a:solidFill>
                <a:latin typeface="+mj-ea"/>
              </a:rPr>
              <a:t>年</a:t>
            </a:r>
            <a:r>
              <a:rPr lang="en-US" altLang="zh-TW" sz="3600" b="1" dirty="0" smtClean="0">
                <a:solidFill>
                  <a:srgbClr val="FF0000"/>
                </a:solidFill>
                <a:latin typeface="+mj-ea"/>
              </a:rPr>
              <a:t>3</a:t>
            </a:r>
            <a:r>
              <a:rPr lang="zh-TW" altLang="en-US" sz="3600" b="1" dirty="0" smtClean="0">
                <a:solidFill>
                  <a:srgbClr val="FF0000"/>
                </a:solidFill>
                <a:latin typeface="+mj-ea"/>
              </a:rPr>
              <a:t>月</a:t>
            </a:r>
            <a:r>
              <a:rPr lang="en-US" altLang="zh-TW" sz="3600" b="1" dirty="0" smtClean="0">
                <a:solidFill>
                  <a:srgbClr val="FF0000"/>
                </a:solidFill>
                <a:latin typeface="+mj-ea"/>
              </a:rPr>
              <a:t>21</a:t>
            </a:r>
            <a:r>
              <a:rPr lang="zh-TW" altLang="en-US" sz="3600" b="1" dirty="0" smtClean="0">
                <a:solidFill>
                  <a:srgbClr val="FF0000"/>
                </a:solidFill>
                <a:latin typeface="+mj-ea"/>
              </a:rPr>
              <a:t>日</a:t>
            </a:r>
            <a:r>
              <a:rPr lang="en-US" altLang="zh-TW" sz="3600" b="1" dirty="0" smtClean="0">
                <a:solidFill>
                  <a:srgbClr val="FF0000"/>
                </a:solidFill>
                <a:latin typeface="+mj-ea"/>
              </a:rPr>
              <a:t>(</a:t>
            </a:r>
            <a:r>
              <a:rPr lang="zh-TW" altLang="en-US" sz="3600" b="1" dirty="0" smtClean="0">
                <a:solidFill>
                  <a:srgbClr val="FF0000"/>
                </a:solidFill>
                <a:latin typeface="+mj-ea"/>
              </a:rPr>
              <a:t>六</a:t>
            </a:r>
            <a:r>
              <a:rPr lang="en-US" altLang="zh-TW" sz="2800" b="1" dirty="0" smtClean="0">
                <a:solidFill>
                  <a:srgbClr val="FF0000"/>
                </a:solidFill>
                <a:latin typeface="+mj-ea"/>
              </a:rPr>
              <a:t>)</a:t>
            </a:r>
            <a:br>
              <a:rPr lang="en-US" altLang="zh-TW" sz="2800" b="1" dirty="0" smtClean="0">
                <a:solidFill>
                  <a:srgbClr val="FF0000"/>
                </a:solidFill>
                <a:latin typeface="+mj-ea"/>
              </a:rPr>
            </a:br>
            <a:r>
              <a:rPr lang="en-US" altLang="zh-TW" sz="2800" dirty="0" smtClean="0">
                <a:latin typeface="+mj-ea"/>
              </a:rPr>
              <a:t/>
            </a:r>
            <a:br>
              <a:rPr lang="en-US" altLang="zh-TW" sz="2800" dirty="0" smtClean="0">
                <a:latin typeface="+mj-ea"/>
              </a:rPr>
            </a:br>
            <a:r>
              <a:rPr lang="zh-TW" altLang="en-US" sz="4000" b="1" dirty="0" smtClean="0">
                <a:solidFill>
                  <a:srgbClr val="7030A0"/>
                </a:solidFill>
                <a:latin typeface="+mj-ea"/>
              </a:rPr>
              <a:t>講題</a:t>
            </a:r>
            <a:r>
              <a:rPr lang="en-US" altLang="zh-TW" sz="4000" b="1" dirty="0" smtClean="0">
                <a:solidFill>
                  <a:srgbClr val="7030A0"/>
                </a:solidFill>
                <a:latin typeface="+mj-ea"/>
              </a:rPr>
              <a:t>: </a:t>
            </a:r>
            <a:r>
              <a:rPr lang="zh-TW" altLang="en-US" sz="4000" b="1" dirty="0" smtClean="0">
                <a:solidFill>
                  <a:srgbClr val="7030A0"/>
                </a:solidFill>
                <a:latin typeface="+mj-ea"/>
              </a:rPr>
              <a:t>認識</a:t>
            </a:r>
            <a:r>
              <a:rPr lang="zh-TW" altLang="en-US" sz="4000" b="1" dirty="0">
                <a:solidFill>
                  <a:srgbClr val="7030A0"/>
                </a:solidFill>
                <a:latin typeface="+mj-ea"/>
              </a:rPr>
              <a:t>網絡</a:t>
            </a:r>
            <a:r>
              <a:rPr lang="zh-TW" altLang="en-US" sz="4000" b="1" dirty="0" smtClean="0">
                <a:solidFill>
                  <a:srgbClr val="7030A0"/>
                </a:solidFill>
                <a:latin typeface="+mj-ea"/>
              </a:rPr>
              <a:t>行為，</a:t>
            </a:r>
            <a:r>
              <a:rPr lang="zh-TW" altLang="en-US" sz="4000" b="1" dirty="0">
                <a:solidFill>
                  <a:srgbClr val="7030A0"/>
                </a:solidFill>
                <a:latin typeface="+mj-ea"/>
              </a:rPr>
              <a:t>培養正確</a:t>
            </a:r>
            <a:r>
              <a:rPr lang="zh-TW" altLang="en-US" sz="4000" b="1" dirty="0" smtClean="0">
                <a:solidFill>
                  <a:srgbClr val="7030A0"/>
                </a:solidFill>
                <a:latin typeface="+mj-ea"/>
              </a:rPr>
              <a:t>態度</a:t>
            </a:r>
            <a:br>
              <a:rPr lang="zh-TW" altLang="en-US" sz="4000" b="1" dirty="0" smtClean="0">
                <a:solidFill>
                  <a:srgbClr val="7030A0"/>
                </a:solidFill>
                <a:latin typeface="+mj-ea"/>
              </a:rPr>
            </a:br>
            <a:r>
              <a:rPr lang="zh-TW" altLang="en-US" sz="4000" dirty="0" smtClean="0">
                <a:solidFill>
                  <a:srgbClr val="0070C0"/>
                </a:solidFill>
              </a:rPr>
              <a:t/>
            </a:r>
            <a:br>
              <a:rPr lang="zh-TW" altLang="en-US" sz="4000" dirty="0" smtClean="0">
                <a:solidFill>
                  <a:srgbClr val="0070C0"/>
                </a:solidFill>
              </a:rPr>
            </a:br>
            <a:endParaRPr lang="zh-HK" altLang="en-US" sz="4000" dirty="0">
              <a:solidFill>
                <a:srgbClr val="0070C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640" y="4077072"/>
            <a:ext cx="6264696" cy="2492896"/>
          </a:xfrm>
        </p:spPr>
        <p:txBody>
          <a:bodyPr>
            <a:noAutofit/>
          </a:bodyPr>
          <a:lstStyle/>
          <a:p>
            <a:pPr algn="l"/>
            <a:r>
              <a:rPr lang="zh-TW" altLang="en-US" dirty="0" smtClean="0"/>
              <a:t>   </a:t>
            </a:r>
            <a:endParaRPr lang="en-US" altLang="zh-TW" dirty="0" smtClean="0"/>
          </a:p>
          <a:p>
            <a:r>
              <a:rPr lang="zh-HK" alt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ngsuhChe" panose="02030609000101010101" pitchFamily="49" charset="-127"/>
                <a:ea typeface="GungsuhChe" panose="02030609000101010101" pitchFamily="49" charset="-127"/>
              </a:rPr>
              <a:t> </a:t>
            </a:r>
            <a:r>
              <a:rPr lang="zh-HK" altLang="en-US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廠商</a:t>
            </a:r>
            <a:r>
              <a:rPr lang="zh-HK" altLang="en-US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會中學</a:t>
            </a:r>
          </a:p>
          <a:p>
            <a:r>
              <a:rPr lang="en-US" altLang="zh-TW" sz="2800" dirty="0" smtClean="0">
                <a:solidFill>
                  <a:srgbClr val="7030A0"/>
                </a:solidFill>
                <a:latin typeface="+mn-ea"/>
              </a:rPr>
              <a:t>    </a:t>
            </a:r>
            <a:r>
              <a:rPr lang="zh-TW" altLang="en-US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健康管理與社會關懷科</a:t>
            </a:r>
            <a:endParaRPr lang="en-US" altLang="zh-TW" sz="28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r>
              <a:rPr lang="zh-TW" altLang="en-US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 王頌華主任</a:t>
            </a:r>
            <a:endParaRPr lang="en-US" altLang="zh-TW" sz="28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2676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5691982"/>
          </a:xfrm>
        </p:spPr>
        <p:txBody>
          <a:bodyPr>
            <a:normAutofit fontScale="92500"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u"/>
            </a:pPr>
            <a:r>
              <a:rPr lang="zh-TW" altLang="en-US" dirty="0" smtClean="0"/>
              <a:t>經濟環境對健康的影響</a:t>
            </a:r>
          </a:p>
          <a:p>
            <a:pPr>
              <a:lnSpc>
                <a:spcPct val="200000"/>
              </a:lnSpc>
              <a:buFont typeface="Wingdings" pitchFamily="2" charset="2"/>
              <a:buChar char="u"/>
            </a:pPr>
            <a:r>
              <a:rPr lang="zh-TW" altLang="en-US" dirty="0" smtClean="0"/>
              <a:t>社區和人際網絡支援</a:t>
            </a:r>
          </a:p>
          <a:p>
            <a:pPr>
              <a:lnSpc>
                <a:spcPct val="200000"/>
              </a:lnSpc>
              <a:buFont typeface="Wingdings" pitchFamily="2" charset="2"/>
              <a:buChar char="u"/>
            </a:pPr>
            <a:r>
              <a:rPr lang="zh-TW" altLang="en-US" dirty="0" smtClean="0"/>
              <a:t>對家庭</a:t>
            </a:r>
            <a:r>
              <a:rPr lang="zh-TW" altLang="zh-HK" dirty="0" smtClean="0"/>
              <a:t>、</a:t>
            </a:r>
            <a:r>
              <a:rPr lang="zh-TW" altLang="en-US" dirty="0" smtClean="0"/>
              <a:t>社區和群體的承擔</a:t>
            </a:r>
            <a:endParaRPr lang="en-US" altLang="zh-TW" dirty="0" smtClean="0"/>
          </a:p>
          <a:p>
            <a:pPr>
              <a:lnSpc>
                <a:spcPct val="200000"/>
              </a:lnSpc>
              <a:buFont typeface="Wingdings" pitchFamily="2" charset="2"/>
              <a:buChar char="u"/>
            </a:pPr>
            <a:r>
              <a:rPr lang="zh-TW" altLang="en-US" dirty="0"/>
              <a:t>社區的五種功能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zh-TW" altLang="en-US" dirty="0">
                <a:latin typeface="+mn-ea"/>
              </a:rPr>
              <a:t>剖析</a:t>
            </a:r>
            <a:r>
              <a:rPr lang="zh-TW" altLang="en-US" dirty="0" smtClean="0"/>
              <a:t>網</a:t>
            </a:r>
            <a:r>
              <a:rPr lang="zh-TW" altLang="en-US" dirty="0"/>
              <a:t>絡社會如何促進或破壞以上的社區功能</a:t>
            </a:r>
            <a:endParaRPr lang="en-US" altLang="zh-TW" dirty="0" smtClean="0"/>
          </a:p>
          <a:p>
            <a:pPr>
              <a:lnSpc>
                <a:spcPct val="200000"/>
              </a:lnSpc>
              <a:buFont typeface="Wingdings" pitchFamily="2" charset="2"/>
              <a:buChar char="u"/>
            </a:pPr>
            <a:endParaRPr lang="zh-TW" altLang="en-US" dirty="0" smtClean="0"/>
          </a:p>
          <a:p>
            <a:pPr>
              <a:lnSpc>
                <a:spcPct val="250000"/>
              </a:lnSpc>
            </a:pPr>
            <a:endParaRPr lang="zh-HK" altLang="en-US" dirty="0"/>
          </a:p>
        </p:txBody>
      </p:sp>
      <p:sp>
        <p:nvSpPr>
          <p:cNvPr id="4" name="矩形 3"/>
          <p:cNvSpPr/>
          <p:nvPr/>
        </p:nvSpPr>
        <p:spPr>
          <a:xfrm>
            <a:off x="2527584" y="404664"/>
            <a:ext cx="45576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600" b="1" dirty="0" smtClean="0">
                <a:solidFill>
                  <a:srgbClr val="7030A0"/>
                </a:solidFill>
                <a:latin typeface="+mn-ea"/>
              </a:rPr>
              <a:t>主題冊</a:t>
            </a:r>
            <a:r>
              <a:rPr lang="en-US" altLang="zh-TW" sz="3600" b="1" dirty="0" smtClean="0">
                <a:solidFill>
                  <a:srgbClr val="7030A0"/>
                </a:solidFill>
                <a:latin typeface="+mn-ea"/>
              </a:rPr>
              <a:t>7</a:t>
            </a:r>
            <a:r>
              <a:rPr lang="zh-TW" altLang="en-US" sz="3600" b="1" dirty="0" smtClean="0">
                <a:solidFill>
                  <a:srgbClr val="7030A0"/>
                </a:solidFill>
                <a:latin typeface="+mn-ea"/>
              </a:rPr>
              <a:t>：關愛</a:t>
            </a:r>
            <a:r>
              <a:rPr lang="zh-TW" altLang="en-US" sz="3600" b="1" dirty="0">
                <a:solidFill>
                  <a:srgbClr val="7030A0"/>
                </a:solidFill>
              </a:rPr>
              <a:t>的</a:t>
            </a:r>
            <a:r>
              <a:rPr lang="zh-TW" altLang="en-US" sz="3600" b="1" dirty="0" smtClean="0">
                <a:solidFill>
                  <a:srgbClr val="7030A0"/>
                </a:solidFill>
                <a:latin typeface="+mn-ea"/>
              </a:rPr>
              <a:t>社區</a:t>
            </a:r>
            <a:endParaRPr lang="zh-TW" altLang="en-US" sz="3600" b="1" dirty="0">
              <a:solidFill>
                <a:srgbClr val="7030A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9686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72061"/>
            <a:ext cx="8363272" cy="4525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u"/>
            </a:pPr>
            <a:r>
              <a:rPr lang="zh-TW" altLang="en-US" dirty="0" smtClean="0">
                <a:latin typeface="+mn-ea"/>
              </a:rPr>
              <a:t>成癮的種類：吸毒</a:t>
            </a:r>
            <a:r>
              <a:rPr lang="zh-TW" altLang="zh-HK" dirty="0" smtClean="0">
                <a:latin typeface="+mn-ea"/>
              </a:rPr>
              <a:t>、</a:t>
            </a:r>
            <a:r>
              <a:rPr lang="zh-TW" altLang="en-US" dirty="0" smtClean="0">
                <a:latin typeface="+mn-ea"/>
              </a:rPr>
              <a:t>酗酒</a:t>
            </a:r>
            <a:r>
              <a:rPr lang="zh-TW" altLang="zh-HK" dirty="0" smtClean="0">
                <a:latin typeface="+mn-ea"/>
              </a:rPr>
              <a:t>、</a:t>
            </a:r>
            <a:r>
              <a:rPr lang="zh-TW" altLang="en-US" dirty="0" smtClean="0">
                <a:latin typeface="+mn-ea"/>
              </a:rPr>
              <a:t>吸煙</a:t>
            </a:r>
            <a:r>
              <a:rPr lang="zh-TW" altLang="zh-HK" dirty="0" smtClean="0">
                <a:latin typeface="+mn-ea"/>
              </a:rPr>
              <a:t>、</a:t>
            </a:r>
            <a:r>
              <a:rPr lang="zh-TW" altLang="en-US" dirty="0" smtClean="0">
                <a:latin typeface="+mn-ea"/>
              </a:rPr>
              <a:t>賭博</a:t>
            </a:r>
            <a:r>
              <a:rPr lang="zh-TW" altLang="zh-HK" dirty="0" smtClean="0">
                <a:latin typeface="+mn-ea"/>
              </a:rPr>
              <a:t>、</a:t>
            </a:r>
            <a:r>
              <a:rPr lang="zh-TW" altLang="en-US" dirty="0" smtClean="0">
                <a:latin typeface="+mn-ea"/>
              </a:rPr>
              <a:t>沉迷上網</a:t>
            </a:r>
          </a:p>
          <a:p>
            <a:pPr>
              <a:lnSpc>
                <a:spcPct val="200000"/>
              </a:lnSpc>
              <a:buFont typeface="Wingdings" pitchFamily="2" charset="2"/>
              <a:buChar char="u"/>
            </a:pPr>
            <a:r>
              <a:rPr lang="zh-TW" altLang="en-US" dirty="0" smtClean="0">
                <a:latin typeface="+mn-ea"/>
              </a:rPr>
              <a:t>沉迷上網成癮的原因</a:t>
            </a:r>
            <a:r>
              <a:rPr lang="en-US" altLang="zh-TW" dirty="0" smtClean="0">
                <a:latin typeface="+mn-ea"/>
              </a:rPr>
              <a:t>(</a:t>
            </a:r>
            <a:r>
              <a:rPr lang="zh-TW" altLang="en-US" dirty="0" smtClean="0">
                <a:latin typeface="+mn-ea"/>
              </a:rPr>
              <a:t>吸煙因素</a:t>
            </a:r>
            <a:r>
              <a:rPr lang="zh-TW" altLang="zh-HK" dirty="0" smtClean="0">
                <a:latin typeface="+mn-ea"/>
              </a:rPr>
              <a:t>、</a:t>
            </a:r>
            <a:r>
              <a:rPr lang="zh-TW" altLang="en-US" dirty="0" smtClean="0">
                <a:latin typeface="+mn-ea"/>
              </a:rPr>
              <a:t>心理社會因素</a:t>
            </a:r>
            <a:r>
              <a:rPr lang="en-US" altLang="zh-TW" dirty="0" smtClean="0">
                <a:latin typeface="+mn-ea"/>
              </a:rPr>
              <a:t>)</a:t>
            </a:r>
            <a:endParaRPr lang="zh-TW" altLang="en-US" dirty="0" smtClean="0">
              <a:latin typeface="+mn-ea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u"/>
            </a:pPr>
            <a:r>
              <a:rPr lang="zh-TW" altLang="en-US" dirty="0" smtClean="0">
                <a:latin typeface="+mn-ea"/>
              </a:rPr>
              <a:t>沉迷上網帶來的問題</a:t>
            </a:r>
            <a:r>
              <a:rPr lang="en-US" altLang="zh-TW" dirty="0" smtClean="0">
                <a:latin typeface="+mn-ea"/>
              </a:rPr>
              <a:t>(</a:t>
            </a:r>
            <a:r>
              <a:rPr lang="zh-TW" altLang="en-US" dirty="0" smtClean="0">
                <a:latin typeface="+mn-ea"/>
              </a:rPr>
              <a:t>生理</a:t>
            </a:r>
            <a:r>
              <a:rPr lang="zh-TW" altLang="zh-HK" dirty="0" smtClean="0">
                <a:latin typeface="+mn-ea"/>
              </a:rPr>
              <a:t>、</a:t>
            </a:r>
            <a:r>
              <a:rPr lang="zh-TW" altLang="en-US" dirty="0" smtClean="0">
                <a:latin typeface="+mn-ea"/>
              </a:rPr>
              <a:t>心理</a:t>
            </a:r>
            <a:r>
              <a:rPr lang="zh-TW" altLang="zh-HK" dirty="0" smtClean="0">
                <a:latin typeface="+mn-ea"/>
              </a:rPr>
              <a:t>、</a:t>
            </a:r>
            <a:r>
              <a:rPr lang="zh-TW" altLang="en-US" dirty="0" smtClean="0">
                <a:latin typeface="+mn-ea"/>
              </a:rPr>
              <a:t>社交</a:t>
            </a:r>
            <a:r>
              <a:rPr lang="en-US" altLang="zh-TW" dirty="0" smtClean="0">
                <a:latin typeface="+mn-ea"/>
              </a:rPr>
              <a:t>)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zh-TW" altLang="en-US" dirty="0">
                <a:latin typeface="+mn-ea"/>
              </a:rPr>
              <a:t>探討</a:t>
            </a:r>
            <a:r>
              <a:rPr lang="zh-TW" altLang="en-US" dirty="0" smtClean="0">
                <a:latin typeface="+mn-ea"/>
              </a:rPr>
              <a:t>及</a:t>
            </a:r>
            <a:r>
              <a:rPr lang="zh-TW" altLang="en-US" dirty="0">
                <a:latin typeface="+mn-ea"/>
              </a:rPr>
              <a:t>剖析</a:t>
            </a:r>
            <a:r>
              <a:rPr lang="zh-TW" altLang="en-US" dirty="0" smtClean="0">
                <a:latin typeface="+mn-ea"/>
              </a:rPr>
              <a:t>沉迷</a:t>
            </a:r>
            <a:r>
              <a:rPr lang="zh-TW" altLang="en-US" dirty="0">
                <a:latin typeface="+mn-ea"/>
              </a:rPr>
              <a:t>網絡世界的前因後果</a:t>
            </a:r>
            <a:endParaRPr lang="zh-HK" altLang="en-US" dirty="0">
              <a:latin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551254" y="626785"/>
            <a:ext cx="404149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000" b="1" dirty="0" smtClean="0">
                <a:solidFill>
                  <a:srgbClr val="7030A0"/>
                </a:solidFill>
                <a:latin typeface="+mj-ea"/>
                <a:ea typeface="+mj-ea"/>
              </a:rPr>
              <a:t>主題冊</a:t>
            </a:r>
            <a:r>
              <a:rPr lang="en-US" altLang="zh-TW" sz="4000" b="1" dirty="0" smtClean="0">
                <a:solidFill>
                  <a:srgbClr val="7030A0"/>
                </a:solidFill>
                <a:latin typeface="+mj-ea"/>
                <a:ea typeface="+mj-ea"/>
              </a:rPr>
              <a:t>15E</a:t>
            </a:r>
            <a:r>
              <a:rPr lang="zh-TW" altLang="en-US" sz="4000" b="1" dirty="0" smtClean="0">
                <a:solidFill>
                  <a:srgbClr val="7030A0"/>
                </a:solidFill>
                <a:latin typeface="+mj-ea"/>
                <a:ea typeface="+mj-ea"/>
              </a:rPr>
              <a:t>：成癮</a:t>
            </a:r>
            <a:endParaRPr lang="zh-TW" altLang="en-US" sz="4000" b="1" dirty="0">
              <a:solidFill>
                <a:srgbClr val="7030A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5835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5431334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腦海經常浮現上網的景象</a:t>
            </a:r>
          </a:p>
          <a:p>
            <a:r>
              <a:rPr lang="zh-TW" altLang="en-US" dirty="0" smtClean="0"/>
              <a:t>不斷增加上網的時間來維持滿足感</a:t>
            </a:r>
          </a:p>
          <a:p>
            <a:r>
              <a:rPr lang="zh-TW" altLang="en-US" dirty="0" smtClean="0"/>
              <a:t>重複嘗試減少上網但卻不成功</a:t>
            </a:r>
          </a:p>
          <a:p>
            <a:r>
              <a:rPr lang="zh-TW" altLang="en-US" dirty="0" smtClean="0"/>
              <a:t>停止上網時會產生負面情緒反應，如抑鬱或變得激動</a:t>
            </a:r>
          </a:p>
          <a:p>
            <a:r>
              <a:rPr lang="zh-TW" altLang="en-US" dirty="0" smtClean="0"/>
              <a:t>實際上網時間往往比預計的長</a:t>
            </a:r>
          </a:p>
          <a:p>
            <a:r>
              <a:rPr lang="zh-TW" altLang="en-US" dirty="0" smtClean="0"/>
              <a:t>因上網而影響工作</a:t>
            </a:r>
            <a:r>
              <a:rPr lang="zh-TW" altLang="zh-HK" dirty="0" smtClean="0">
                <a:latin typeface="+mn-ea"/>
              </a:rPr>
              <a:t>、</a:t>
            </a:r>
            <a:r>
              <a:rPr lang="zh-TW" altLang="en-US" dirty="0" smtClean="0"/>
              <a:t>學習及與他人之間的關係</a:t>
            </a:r>
          </a:p>
          <a:p>
            <a:r>
              <a:rPr lang="zh-TW" altLang="en-US" dirty="0" smtClean="0"/>
              <a:t>因上網而向家人或其他人說謊</a:t>
            </a:r>
          </a:p>
          <a:p>
            <a:r>
              <a:rPr lang="zh-TW" altLang="en-US" dirty="0" smtClean="0"/>
              <a:t>以上網來逃避生活上的問題或負面情緒</a:t>
            </a:r>
            <a:endParaRPr lang="zh-HK" altLang="en-US" dirty="0"/>
          </a:p>
        </p:txBody>
      </p:sp>
      <p:sp>
        <p:nvSpPr>
          <p:cNvPr id="4" name="矩形 3"/>
          <p:cNvSpPr/>
          <p:nvPr/>
        </p:nvSpPr>
        <p:spPr>
          <a:xfrm>
            <a:off x="395536" y="404664"/>
            <a:ext cx="590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b="1" dirty="0" smtClean="0">
                <a:solidFill>
                  <a:srgbClr val="FF0000"/>
                </a:solidFill>
                <a:latin typeface="+mj-ea"/>
                <a:ea typeface="+mj-ea"/>
              </a:rPr>
              <a:t>以下是一些沉迷上網的徵狀</a:t>
            </a:r>
            <a:r>
              <a:rPr lang="en-US" altLang="zh-TW" sz="3600" b="1" dirty="0" smtClean="0">
                <a:solidFill>
                  <a:srgbClr val="FF0000"/>
                </a:solidFill>
                <a:latin typeface="+mj-ea"/>
                <a:ea typeface="+mj-ea"/>
              </a:rPr>
              <a:t>:</a:t>
            </a:r>
            <a:endParaRPr lang="en-US" altLang="zh-TW" sz="36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2718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5184576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TW" altLang="en-US" dirty="0" smtClean="0"/>
              <a:t>過度沉迷上網活動會直接引致以上的手部症狀：水疱、胼胝、筋腱痛、麻痺。過度上網還會引致以下一系列的其他身體疾病：</a:t>
            </a:r>
          </a:p>
          <a:p>
            <a:pPr>
              <a:lnSpc>
                <a:spcPct val="120000"/>
              </a:lnSpc>
            </a:pPr>
            <a:r>
              <a:rPr lang="zh-TW" altLang="en-US" dirty="0" smtClean="0"/>
              <a:t>感光羊癎症</a:t>
            </a:r>
          </a:p>
          <a:p>
            <a:pPr>
              <a:lnSpc>
                <a:spcPct val="120000"/>
              </a:lnSpc>
            </a:pPr>
            <a:r>
              <a:rPr lang="zh-TW" altLang="en-US" dirty="0" smtClean="0"/>
              <a:t>手臂震動綜合症</a:t>
            </a:r>
          </a:p>
          <a:p>
            <a:pPr>
              <a:lnSpc>
                <a:spcPct val="120000"/>
              </a:lnSpc>
            </a:pPr>
            <a:r>
              <a:rPr lang="zh-TW" altLang="en-US" dirty="0" smtClean="0"/>
              <a:t>勞損</a:t>
            </a:r>
          </a:p>
          <a:p>
            <a:pPr>
              <a:lnSpc>
                <a:spcPct val="120000"/>
              </a:lnSpc>
            </a:pPr>
            <a:r>
              <a:rPr lang="zh-TW" altLang="en-US" dirty="0" smtClean="0"/>
              <a:t>外周神經炎</a:t>
            </a:r>
          </a:p>
          <a:p>
            <a:pPr>
              <a:lnSpc>
                <a:spcPct val="120000"/>
              </a:lnSpc>
            </a:pPr>
            <a:r>
              <a:rPr lang="zh-TW" altLang="en-US" dirty="0" smtClean="0"/>
              <a:t>增加童年肥胖症的機會</a:t>
            </a:r>
          </a:p>
          <a:p>
            <a:pPr>
              <a:lnSpc>
                <a:spcPct val="120000"/>
              </a:lnSpc>
            </a:pPr>
            <a:r>
              <a:rPr lang="zh-TW" altLang="en-US" dirty="0" smtClean="0"/>
              <a:t>減少參與學業和體育運動</a:t>
            </a:r>
          </a:p>
          <a:p>
            <a:pPr>
              <a:lnSpc>
                <a:spcPct val="120000"/>
              </a:lnSpc>
            </a:pPr>
            <a:r>
              <a:rPr lang="zh-TW" altLang="en-US" dirty="0" smtClean="0"/>
              <a:t>社交愈來愈孤立</a:t>
            </a:r>
            <a:endParaRPr lang="zh-HK" altLang="en-US" dirty="0"/>
          </a:p>
        </p:txBody>
      </p:sp>
      <p:sp>
        <p:nvSpPr>
          <p:cNvPr id="4" name="矩形 3"/>
          <p:cNvSpPr/>
          <p:nvPr/>
        </p:nvSpPr>
        <p:spPr>
          <a:xfrm>
            <a:off x="1835696" y="474373"/>
            <a:ext cx="58272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000" b="1" dirty="0" smtClean="0">
                <a:solidFill>
                  <a:srgbClr val="FF0000"/>
                </a:solidFill>
              </a:rPr>
              <a:t>沉迷上網對健康的影響：</a:t>
            </a:r>
            <a:endParaRPr lang="zh-TW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55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525658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dirty="0" smtClean="0"/>
              <a:t>  </a:t>
            </a:r>
            <a:r>
              <a:rPr lang="zh-TW" altLang="en-US" dirty="0" smtClean="0">
                <a:latin typeface="+mn-ea"/>
              </a:rPr>
              <a:t>為</a:t>
            </a:r>
            <a:r>
              <a:rPr lang="zh-TW" altLang="en-US" dirty="0">
                <a:latin typeface="+mn-ea"/>
              </a:rPr>
              <a:t>沉迷上網人士而設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>
                <a:latin typeface="+mn-ea"/>
              </a:rPr>
              <a:t>服務主要由非政府機構提供。香港基督教服務處是其中一個提供服務的機構，對象</a:t>
            </a:r>
            <a:r>
              <a:rPr lang="zh-TW" altLang="en-US" dirty="0" smtClean="0">
                <a:latin typeface="+mn-ea"/>
              </a:rPr>
              <a:t>為</a:t>
            </a:r>
            <a:r>
              <a:rPr lang="en-US" altLang="zh-TW" dirty="0" smtClean="0">
                <a:latin typeface="+mn-ea"/>
              </a:rPr>
              <a:t>6-24</a:t>
            </a:r>
            <a:r>
              <a:rPr lang="zh-TW" altLang="en-US" dirty="0">
                <a:latin typeface="+mn-ea"/>
              </a:rPr>
              <a:t>歲之青少年及其家長。服務包括</a:t>
            </a:r>
            <a:r>
              <a:rPr lang="zh-TW" altLang="en-US" dirty="0" smtClean="0">
                <a:latin typeface="+mn-ea"/>
              </a:rPr>
              <a:t>：</a:t>
            </a:r>
            <a:endParaRPr lang="en-US" altLang="zh-TW" dirty="0" smtClean="0"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 smtClean="0">
                <a:latin typeface="+mn-ea"/>
              </a:rPr>
              <a:t>輔導服務     輔導熱線     家訪及輔導服務       網絡特攻小組</a:t>
            </a:r>
            <a:endParaRPr lang="zh-HK" altLang="en-US" dirty="0">
              <a:latin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43608" y="345998"/>
            <a:ext cx="736611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000" b="1" dirty="0" smtClean="0">
                <a:solidFill>
                  <a:srgbClr val="FF0000"/>
                </a:solidFill>
              </a:rPr>
              <a:t>治療沉迷上網及康復服務介紹：</a:t>
            </a:r>
            <a:endParaRPr lang="zh-HK" altLang="en-US" sz="4000" b="1" dirty="0">
              <a:solidFill>
                <a:srgbClr val="FF0000"/>
              </a:solidFill>
            </a:endParaRPr>
          </a:p>
        </p:txBody>
      </p:sp>
      <p:sp>
        <p:nvSpPr>
          <p:cNvPr id="5" name="向右箭號 4"/>
          <p:cNvSpPr/>
          <p:nvPr/>
        </p:nvSpPr>
        <p:spPr>
          <a:xfrm>
            <a:off x="2267744" y="4869160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6" name="向右箭號 5"/>
          <p:cNvSpPr/>
          <p:nvPr/>
        </p:nvSpPr>
        <p:spPr>
          <a:xfrm>
            <a:off x="4355976" y="4832491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2400" dirty="0"/>
          </a:p>
        </p:txBody>
      </p:sp>
      <p:sp>
        <p:nvSpPr>
          <p:cNvPr id="7" name="向右箭號 6"/>
          <p:cNvSpPr/>
          <p:nvPr/>
        </p:nvSpPr>
        <p:spPr>
          <a:xfrm>
            <a:off x="7812360" y="4832491"/>
            <a:ext cx="597367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3220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9897569"/>
              </p:ext>
            </p:extLst>
          </p:nvPr>
        </p:nvGraphicFramePr>
        <p:xfrm>
          <a:off x="457200" y="980728"/>
          <a:ext cx="8229600" cy="48284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4800"/>
                <a:gridCol w="4114800"/>
              </a:tblGrid>
              <a:tr h="1353683">
                <a:tc>
                  <a:txBody>
                    <a:bodyPr/>
                    <a:lstStyle/>
                    <a:p>
                      <a:r>
                        <a:rPr lang="zh-HK" altLang="en-US" sz="3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講座／工</a:t>
                      </a:r>
                    </a:p>
                    <a:p>
                      <a:r>
                        <a:rPr lang="zh-HK" altLang="en-US" sz="3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作坊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讓青少年／家長認識網絡成癮現象及不健康使用網絡的禍害，並認識預防／處理網絡成癮的方法。</a:t>
                      </a:r>
                      <a:endParaRPr lang="zh-HK" altLang="en-US" sz="1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3683">
                <a:tc>
                  <a:txBody>
                    <a:bodyPr/>
                    <a:lstStyle/>
                    <a:p>
                      <a:r>
                        <a:rPr lang="zh-HK" altLang="en-US" sz="3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健康網絡大使聯盟</a:t>
                      </a:r>
                      <a:endParaRPr lang="zh-HK" alt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邀請曾接受服務的青少年成為健康網絡大使，為他們舉辦各式各樣有趣</a:t>
                      </a:r>
                    </a:p>
                    <a:p>
                      <a:r>
                        <a:rPr lang="zh-TW" alt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及具挑戰性的活動，以建立使用電腦網絡以外的興趣，及強化大使對健</a:t>
                      </a:r>
                    </a:p>
                    <a:p>
                      <a:r>
                        <a:rPr lang="zh-TW" alt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康使用電腦網絡的信念及行為。此外，大使會向社會各界傳遞健康使用</a:t>
                      </a:r>
                    </a:p>
                    <a:p>
                      <a:r>
                        <a:rPr lang="zh-TW" alt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網絡的訊息。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3683">
                <a:tc>
                  <a:txBody>
                    <a:bodyPr/>
                    <a:lstStyle/>
                    <a:p>
                      <a:r>
                        <a:rPr lang="zh-HK" altLang="en-US" sz="3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網上同路人家長支援網絡</a:t>
                      </a:r>
                      <a:endParaRPr lang="zh-HK" alt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透過分享及討論，提升家長管教子女健康使用網絡的信心及技巧；透過</a:t>
                      </a:r>
                    </a:p>
                    <a:p>
                      <a:r>
                        <a:rPr lang="zh-TW" alt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聯誼活動，舒緩家長管教子女的壓力；建立家長間的互助網絡，達致互</a:t>
                      </a:r>
                    </a:p>
                    <a:p>
                      <a:r>
                        <a:rPr lang="zh-HK" alt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相支持的效果。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675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404664"/>
            <a:ext cx="8496944" cy="62646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3500" b="1" dirty="0" smtClean="0">
                <a:solidFill>
                  <a:srgbClr val="FF0000"/>
                </a:solidFill>
              </a:rPr>
              <a:t>相關的其他</a:t>
            </a:r>
            <a:r>
              <a:rPr lang="zh-TW" altLang="en-US" sz="3500" b="1" dirty="0">
                <a:solidFill>
                  <a:srgbClr val="FF0000"/>
                </a:solidFill>
              </a:rPr>
              <a:t>服務機構</a:t>
            </a:r>
          </a:p>
          <a:p>
            <a:pPr>
              <a:buFont typeface="Wingdings" pitchFamily="2" charset="2"/>
              <a:buChar char="u"/>
            </a:pPr>
            <a:r>
              <a:rPr lang="zh-HK" altLang="en-US" dirty="0" smtClean="0"/>
              <a:t> </a:t>
            </a:r>
            <a:r>
              <a:rPr lang="zh-HK" altLang="en-US" dirty="0"/>
              <a:t>東華三院</a:t>
            </a:r>
          </a:p>
          <a:p>
            <a:pPr marL="0" indent="0">
              <a:buNone/>
            </a:pPr>
            <a:r>
              <a:rPr lang="zh-TW" altLang="en-US" dirty="0"/>
              <a:t>預防青少年上網成癮服務計劃 － 不再迷「</a:t>
            </a:r>
            <a:r>
              <a:rPr lang="zh-TW" altLang="en-US" dirty="0" smtClean="0"/>
              <a:t>網」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HK" dirty="0" smtClean="0">
                <a:hlinkClick r:id="rId2"/>
              </a:rPr>
              <a:t>http</a:t>
            </a:r>
            <a:r>
              <a:rPr lang="en-US" altLang="zh-HK" dirty="0">
                <a:hlinkClick r:id="rId2"/>
              </a:rPr>
              <a:t>://cyberaddiction.nzdemo.com</a:t>
            </a:r>
            <a:r>
              <a:rPr lang="en-US" altLang="zh-HK" dirty="0" smtClean="0">
                <a:hlinkClick r:id="rId2"/>
              </a:rPr>
              <a:t>/</a:t>
            </a:r>
            <a:endParaRPr lang="en-US" altLang="zh-HK" dirty="0" smtClean="0"/>
          </a:p>
          <a:p>
            <a:pPr>
              <a:buFont typeface="Wingdings" pitchFamily="2" charset="2"/>
              <a:buChar char="u"/>
            </a:pPr>
            <a:r>
              <a:rPr lang="zh-TW" altLang="en-US" dirty="0" smtClean="0"/>
              <a:t>香港</a:t>
            </a:r>
            <a:r>
              <a:rPr lang="zh-TW" altLang="en-US" dirty="0"/>
              <a:t>青年協會</a:t>
            </a:r>
          </a:p>
          <a:p>
            <a:pPr marL="0" indent="0">
              <a:buNone/>
            </a:pPr>
            <a:r>
              <a:rPr lang="zh-TW" altLang="en-US" dirty="0"/>
              <a:t>沉溺上網</a:t>
            </a:r>
            <a:r>
              <a:rPr lang="zh-TW" altLang="en-US" dirty="0" smtClean="0"/>
              <a:t>支援中心</a:t>
            </a:r>
            <a:r>
              <a:rPr lang="en-US" altLang="zh-HK" dirty="0">
                <a:hlinkClick r:id="rId3"/>
              </a:rPr>
              <a:t>http://</a:t>
            </a:r>
            <a:r>
              <a:rPr lang="en-US" altLang="zh-HK" dirty="0" smtClean="0">
                <a:hlinkClick r:id="rId3"/>
              </a:rPr>
              <a:t>www.hkfyg.org.hk/chi/ycs/InternetAddiction.html</a:t>
            </a:r>
            <a:endParaRPr lang="en-US" altLang="zh-HK" dirty="0" smtClean="0"/>
          </a:p>
          <a:p>
            <a:pPr>
              <a:buFont typeface="Wingdings" pitchFamily="2" charset="2"/>
              <a:buChar char="u"/>
            </a:pPr>
            <a:r>
              <a:rPr lang="zh-TW" altLang="en-US" dirty="0" smtClean="0"/>
              <a:t>香港</a:t>
            </a:r>
            <a:r>
              <a:rPr lang="zh-TW" altLang="en-US" dirty="0"/>
              <a:t>明愛青少年及社區服務</a:t>
            </a:r>
          </a:p>
          <a:p>
            <a:pPr marL="0" indent="0">
              <a:buNone/>
            </a:pPr>
            <a:r>
              <a:rPr lang="zh-TW" altLang="en-US" dirty="0"/>
              <a:t>關注青少年沉迷上網工作小組 － 「解開迷網</a:t>
            </a:r>
            <a:r>
              <a:rPr lang="zh-TW" altLang="en-US" dirty="0" smtClean="0"/>
              <a:t>」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>
                <a:hlinkClick r:id="rId4"/>
              </a:rPr>
              <a:t>http://www.netopia.hk/</a:t>
            </a:r>
            <a:endParaRPr lang="en-US" altLang="zh-TW" dirty="0" smtClean="0"/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06739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21531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zh-TW" altLang="en-US" sz="4800" b="1" dirty="0">
                <a:solidFill>
                  <a:srgbClr val="FF0000"/>
                </a:solidFill>
                <a:latin typeface="+mn-ea"/>
              </a:rPr>
              <a:t>主題冊</a:t>
            </a:r>
            <a:r>
              <a:rPr lang="en-US" altLang="zh-TW" sz="4800" b="1" dirty="0" smtClean="0">
                <a:solidFill>
                  <a:srgbClr val="FF0000"/>
                </a:solidFill>
                <a:latin typeface="+mn-ea"/>
              </a:rPr>
              <a:t>7</a:t>
            </a:r>
            <a:r>
              <a:rPr lang="zh-TW" altLang="en-US" sz="4800" b="1" dirty="0">
                <a:solidFill>
                  <a:srgbClr val="FF0000"/>
                </a:solidFill>
                <a:latin typeface="+mn-ea"/>
              </a:rPr>
              <a:t>：關愛的社區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zh-TW" altLang="en-US" sz="4800" dirty="0">
                <a:latin typeface="+mn-ea"/>
              </a:rPr>
              <a:t>主題：社區功能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zh-TW" altLang="en-US" sz="4800" dirty="0">
                <a:latin typeface="+mn-ea"/>
              </a:rPr>
              <a:t>引言：社區是一個具價值</a:t>
            </a:r>
            <a:r>
              <a:rPr lang="zh-TW" altLang="en-US" sz="4800" dirty="0" smtClean="0">
                <a:latin typeface="+mn-ea"/>
              </a:rPr>
              <a:t>規範</a:t>
            </a:r>
            <a:r>
              <a:rPr lang="zh-TW" altLang="zh-HK" sz="4800" dirty="0">
                <a:latin typeface="+mn-ea"/>
              </a:rPr>
              <a:t>、</a:t>
            </a:r>
            <a:r>
              <a:rPr lang="zh-TW" altLang="en-US" sz="4800" dirty="0" smtClean="0">
                <a:latin typeface="+mn-ea"/>
              </a:rPr>
              <a:t>道德</a:t>
            </a:r>
            <a:r>
              <a:rPr lang="zh-TW" altLang="en-US" sz="4800" dirty="0">
                <a:latin typeface="+mn-ea"/>
              </a:rPr>
              <a:t>觀念的系統，賦予自己成員集體身份及歸屬感。</a:t>
            </a:r>
            <a:endParaRPr lang="zh-HK" altLang="en-US" sz="4800" dirty="0">
              <a:latin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51720" y="404663"/>
            <a:ext cx="52565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>
                <a:solidFill>
                  <a:srgbClr val="FF0000"/>
                </a:solidFill>
                <a:latin typeface="+mj-ea"/>
                <a:ea typeface="+mj-ea"/>
              </a:rPr>
              <a:t>教學</a:t>
            </a:r>
            <a:r>
              <a:rPr lang="zh-TW" altLang="en-US" sz="4400" b="1" dirty="0" smtClean="0">
                <a:solidFill>
                  <a:srgbClr val="FF0000"/>
                </a:solidFill>
                <a:latin typeface="+mj-ea"/>
                <a:ea typeface="+mj-ea"/>
              </a:rPr>
              <a:t>示範</a:t>
            </a:r>
            <a:r>
              <a:rPr lang="en-US" altLang="zh-TW" sz="4400" b="1" dirty="0" smtClean="0">
                <a:solidFill>
                  <a:srgbClr val="FF0000"/>
                </a:solidFill>
                <a:latin typeface="+mj-ea"/>
                <a:ea typeface="+mj-ea"/>
              </a:rPr>
              <a:t>(</a:t>
            </a:r>
            <a:r>
              <a:rPr lang="zh-TW" altLang="en-US" sz="4400" b="1" dirty="0" smtClean="0">
                <a:solidFill>
                  <a:srgbClr val="FF0000"/>
                </a:solidFill>
                <a:latin typeface="+mj-ea"/>
                <a:ea typeface="+mj-ea"/>
              </a:rPr>
              <a:t>網路公民</a:t>
            </a:r>
            <a:r>
              <a:rPr lang="en-US" altLang="zh-TW" sz="4000" b="1" dirty="0" smtClean="0">
                <a:solidFill>
                  <a:srgbClr val="FF0000"/>
                </a:solidFill>
                <a:latin typeface="+mj-ea"/>
                <a:ea typeface="+mj-ea"/>
              </a:rPr>
              <a:t>)</a:t>
            </a:r>
            <a:endParaRPr lang="zh-TW" altLang="en-US" sz="40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47689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401901" y="404664"/>
            <a:ext cx="6340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000" b="1" dirty="0">
                <a:solidFill>
                  <a:srgbClr val="FF0000"/>
                </a:solidFill>
                <a:latin typeface="+mj-ea"/>
                <a:ea typeface="+mj-ea"/>
              </a:rPr>
              <a:t>教學重點：社區的五種功能</a:t>
            </a:r>
          </a:p>
        </p:txBody>
      </p:sp>
      <p:sp>
        <p:nvSpPr>
          <p:cNvPr id="5" name="矩形 4"/>
          <p:cNvSpPr/>
          <p:nvPr/>
        </p:nvSpPr>
        <p:spPr>
          <a:xfrm>
            <a:off x="575555" y="1087848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800" dirty="0">
                <a:latin typeface="+mn-ea"/>
              </a:rPr>
              <a:t>經濟功能</a:t>
            </a:r>
            <a:r>
              <a:rPr lang="en-US" altLang="zh-TW" sz="2800" dirty="0">
                <a:latin typeface="+mn-ea"/>
              </a:rPr>
              <a:t>—</a:t>
            </a:r>
            <a:r>
              <a:rPr lang="zh-TW" altLang="en-US" sz="2800" dirty="0">
                <a:latin typeface="+mn-ea"/>
              </a:rPr>
              <a:t>提供工作給成員，並進行各種經濟及商業活動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800" dirty="0">
                <a:latin typeface="+mn-ea"/>
              </a:rPr>
              <a:t>教育功能</a:t>
            </a:r>
            <a:r>
              <a:rPr lang="en-US" altLang="zh-TW" sz="2800" dirty="0">
                <a:latin typeface="+mn-ea"/>
              </a:rPr>
              <a:t>—</a:t>
            </a:r>
            <a:r>
              <a:rPr lang="zh-TW" altLang="en-US" sz="2800" dirty="0">
                <a:latin typeface="+mn-ea"/>
              </a:rPr>
              <a:t>把知識訊息及價值觀灌輸予成員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800" dirty="0">
                <a:latin typeface="+mn-ea"/>
              </a:rPr>
              <a:t>社會參與功能</a:t>
            </a:r>
            <a:r>
              <a:rPr lang="en-US" altLang="zh-TW" sz="2800" dirty="0">
                <a:latin typeface="+mn-ea"/>
              </a:rPr>
              <a:t>—</a:t>
            </a:r>
            <a:r>
              <a:rPr lang="zh-TW" altLang="en-US" sz="2800" dirty="0">
                <a:latin typeface="+mn-ea"/>
              </a:rPr>
              <a:t>透過社會區參與社會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800" dirty="0">
                <a:latin typeface="+mn-ea"/>
              </a:rPr>
              <a:t>感情功能</a:t>
            </a:r>
            <a:r>
              <a:rPr lang="en-US" altLang="zh-TW" sz="2800" dirty="0">
                <a:latin typeface="+mn-ea"/>
              </a:rPr>
              <a:t>—</a:t>
            </a:r>
            <a:r>
              <a:rPr lang="zh-TW" altLang="en-US" sz="2800" dirty="0">
                <a:latin typeface="+mn-ea"/>
              </a:rPr>
              <a:t>成員互相支持及互相幫助，滿足彼此在感情上和物質上的需要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800" dirty="0">
                <a:latin typeface="+mn-ea"/>
              </a:rPr>
              <a:t>社會控制功能</a:t>
            </a:r>
            <a:r>
              <a:rPr lang="en-US" altLang="zh-TW" sz="2800" dirty="0">
                <a:latin typeface="+mn-ea"/>
              </a:rPr>
              <a:t>—</a:t>
            </a:r>
            <a:r>
              <a:rPr lang="zh-TW" altLang="en-US" sz="2800" dirty="0">
                <a:latin typeface="+mn-ea"/>
              </a:rPr>
              <a:t>監管成員的行為和</a:t>
            </a:r>
            <a:r>
              <a:rPr lang="zh-TW" altLang="en-US" sz="2800" dirty="0" smtClean="0">
                <a:latin typeface="+mn-ea"/>
              </a:rPr>
              <a:t>思想，</a:t>
            </a:r>
            <a:r>
              <a:rPr lang="zh-TW" altLang="en-US" sz="2800" dirty="0">
                <a:latin typeface="+mn-ea"/>
              </a:rPr>
              <a:t>保持社會穩定</a:t>
            </a:r>
            <a:endParaRPr lang="zh-HK" altLang="en-US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9092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67544" y="404664"/>
            <a:ext cx="78488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b="1" dirty="0">
                <a:solidFill>
                  <a:srgbClr val="FF0000"/>
                </a:solidFill>
                <a:latin typeface="+mj-ea"/>
                <a:ea typeface="+mj-ea"/>
              </a:rPr>
              <a:t>教學步驟一</a:t>
            </a:r>
            <a:r>
              <a:rPr lang="zh-TW" altLang="en-US" sz="3600" b="1" dirty="0" smtClean="0">
                <a:solidFill>
                  <a:srgbClr val="FF0000"/>
                </a:solidFill>
                <a:latin typeface="+mj-ea"/>
                <a:ea typeface="+mj-ea"/>
              </a:rPr>
              <a:t>：</a:t>
            </a:r>
            <a:endParaRPr lang="en-US" altLang="zh-TW" sz="36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zh-TW" altLang="en-US" sz="3600" b="1" dirty="0" smtClean="0">
                <a:solidFill>
                  <a:srgbClr val="FF0000"/>
                </a:solidFill>
                <a:latin typeface="+mj-ea"/>
                <a:ea typeface="+mj-ea"/>
              </a:rPr>
              <a:t>剖析</a:t>
            </a:r>
            <a:r>
              <a:rPr lang="zh-TW" altLang="en-US" sz="3600" b="1" dirty="0">
                <a:solidFill>
                  <a:srgbClr val="FF0000"/>
                </a:solidFill>
                <a:latin typeface="+mj-ea"/>
                <a:ea typeface="+mj-ea"/>
              </a:rPr>
              <a:t>全球化下</a:t>
            </a:r>
            <a:r>
              <a:rPr lang="zh-TW" altLang="en-US" sz="3600" b="1" dirty="0" smtClean="0">
                <a:solidFill>
                  <a:srgbClr val="FF0000"/>
                </a:solidFill>
                <a:latin typeface="+mj-ea"/>
                <a:ea typeface="+mj-ea"/>
              </a:rPr>
              <a:t>現代</a:t>
            </a:r>
            <a:r>
              <a:rPr lang="zh-TW" altLang="en-US" sz="3600" b="1" dirty="0">
                <a:solidFill>
                  <a:srgbClr val="FF0000"/>
                </a:solidFill>
                <a:latin typeface="+mj-ea"/>
                <a:ea typeface="+mj-ea"/>
              </a:rPr>
              <a:t>社區的運作特色：網絡世界，網絡公民。</a:t>
            </a:r>
            <a:endParaRPr lang="zh-HK" altLang="en-US" sz="36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74"/>
          <a:stretch/>
        </p:blipFill>
        <p:spPr>
          <a:xfrm>
            <a:off x="1979712" y="2420886"/>
            <a:ext cx="5524500" cy="3834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99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7632848" cy="1152128"/>
          </a:xfrm>
        </p:spPr>
        <p:txBody>
          <a:bodyPr>
            <a:noAutofit/>
          </a:bodyPr>
          <a:lstStyle/>
          <a:p>
            <a:pPr algn="l"/>
            <a:r>
              <a:rPr lang="zh-TW" altLang="en-US" sz="4000" b="1" dirty="0" smtClean="0">
                <a:solidFill>
                  <a:srgbClr val="FF0000"/>
                </a:solidFill>
                <a:latin typeface="+mj-ea"/>
              </a:rPr>
              <a:t>現今青少年在網路世界的迷思：</a:t>
            </a:r>
            <a:r>
              <a:rPr lang="zh-TW" altLang="en-US" sz="3600" b="1" dirty="0" smtClean="0">
                <a:solidFill>
                  <a:srgbClr val="FF0000"/>
                </a:solidFill>
                <a:latin typeface="+mj-ea"/>
              </a:rPr>
              <a:t/>
            </a:r>
            <a:br>
              <a:rPr lang="zh-TW" altLang="en-US" sz="3600" b="1" dirty="0" smtClean="0">
                <a:solidFill>
                  <a:srgbClr val="FF0000"/>
                </a:solidFill>
                <a:latin typeface="+mj-ea"/>
              </a:rPr>
            </a:br>
            <a:endParaRPr lang="zh-HK" altLang="en-US" sz="3600" b="1" dirty="0">
              <a:solidFill>
                <a:srgbClr val="FF0000"/>
              </a:solidFill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268760"/>
            <a:ext cx="8106072" cy="5328592"/>
          </a:xfrm>
        </p:spPr>
        <p:txBody>
          <a:bodyPr>
            <a:noAutofit/>
          </a:bodyPr>
          <a:lstStyle/>
          <a:p>
            <a:pPr>
              <a:lnSpc>
                <a:spcPct val="220000"/>
              </a:lnSpc>
              <a:buFont typeface="Wingdings" pitchFamily="2" charset="2"/>
              <a:buChar char="u"/>
            </a:pPr>
            <a:r>
              <a:rPr lang="zh-TW" alt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過於投入，失去自我。</a:t>
            </a:r>
            <a:endParaRPr lang="en-US" altLang="zh-TW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>
              <a:lnSpc>
                <a:spcPct val="220000"/>
              </a:lnSpc>
              <a:buFont typeface="Wingdings" pitchFamily="2" charset="2"/>
              <a:buChar char="u"/>
            </a:pPr>
            <a:r>
              <a:rPr lang="zh-TW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過於抽離，失去角色認同</a:t>
            </a:r>
            <a:r>
              <a:rPr lang="zh-TW" alt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。</a:t>
            </a:r>
          </a:p>
          <a:p>
            <a:pPr>
              <a:lnSpc>
                <a:spcPct val="220000"/>
              </a:lnSpc>
              <a:buFont typeface="Wingdings" pitchFamily="2" charset="2"/>
              <a:buChar char="u"/>
            </a:pPr>
            <a:r>
              <a:rPr lang="zh-TW" alt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過於信任不認識的人，缺乏防禦系統，容易受傷。</a:t>
            </a:r>
            <a:endParaRPr lang="en-US" altLang="zh-TW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>
              <a:lnSpc>
                <a:spcPct val="220000"/>
              </a:lnSpc>
              <a:buFont typeface="Wingdings" pitchFamily="2" charset="2"/>
              <a:buChar char="u"/>
            </a:pPr>
            <a:r>
              <a:rPr lang="zh-TW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過快轉移訊息，欠缺事實理據</a:t>
            </a:r>
            <a:r>
              <a:rPr lang="zh-TW" alt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。</a:t>
            </a:r>
          </a:p>
          <a:p>
            <a:pPr>
              <a:lnSpc>
                <a:spcPct val="220000"/>
              </a:lnSpc>
              <a:buFont typeface="Wingdings" pitchFamily="2" charset="2"/>
              <a:buChar char="u"/>
            </a:pPr>
            <a:r>
              <a:rPr lang="zh-TW" alt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過於依賴，令自己不夠踏實。</a:t>
            </a:r>
            <a:endParaRPr lang="en-US" altLang="zh-TW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>
              <a:lnSpc>
                <a:spcPct val="220000"/>
              </a:lnSpc>
              <a:buFont typeface="Wingdings" pitchFamily="2" charset="2"/>
              <a:buChar char="u"/>
            </a:pPr>
            <a:r>
              <a:rPr lang="zh-TW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過於虛擬，脫離現實。</a:t>
            </a:r>
            <a:endParaRPr lang="zh-TW" altLang="en-US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marL="0" indent="0">
              <a:buNone/>
            </a:pPr>
            <a:endParaRPr lang="zh-HK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6294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5536" y="404663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b="1" dirty="0">
                <a:solidFill>
                  <a:srgbClr val="FF0000"/>
                </a:solidFill>
                <a:latin typeface="+mj-ea"/>
                <a:ea typeface="+mj-ea"/>
              </a:rPr>
              <a:t>教學步驟二：統計學生從什麼途徑取得社區資訊</a:t>
            </a:r>
          </a:p>
        </p:txBody>
      </p:sp>
      <p:sp>
        <p:nvSpPr>
          <p:cNvPr id="6" name="矩形 5"/>
          <p:cNvSpPr/>
          <p:nvPr/>
        </p:nvSpPr>
        <p:spPr>
          <a:xfrm>
            <a:off x="421882" y="1604642"/>
            <a:ext cx="8254574" cy="4445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u"/>
            </a:pPr>
            <a:r>
              <a:rPr lang="zh-TW" altLang="en-US" sz="3200" dirty="0"/>
              <a:t>現世代的青少年依賴網路世界所提供的資訊及幫助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u"/>
            </a:pPr>
            <a:r>
              <a:rPr lang="zh-TW" altLang="en-US" sz="3200" dirty="0"/>
              <a:t>網絡世界對一個人的生活與全人健康有著十分重要的影響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u"/>
            </a:pPr>
            <a:r>
              <a:rPr lang="zh-TW" altLang="en-US" sz="3200" dirty="0"/>
              <a:t>網絡世界可為非正規的社區支援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zh-TW" altLang="en-US" sz="3200" dirty="0"/>
              <a:t>網絡世界也可為非正規的社區瓦解黑手。</a:t>
            </a:r>
            <a:endParaRPr lang="zh-HK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42448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現代人生活在一個互聯網絡世界，這個網絡可是危機中的</a:t>
            </a:r>
            <a:r>
              <a:rPr lang="zh-TW" altLang="en-US" dirty="0">
                <a:solidFill>
                  <a:srgbClr val="FF0000"/>
                </a:solidFill>
              </a:rPr>
              <a:t>重要</a:t>
            </a:r>
            <a:r>
              <a:rPr lang="zh-TW" altLang="en-US" dirty="0" smtClean="0">
                <a:solidFill>
                  <a:srgbClr val="FF0000"/>
                </a:solidFill>
              </a:rPr>
              <a:t>救助。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/>
              <a:t>一個網絡由</a:t>
            </a:r>
            <a:r>
              <a:rPr lang="zh-TW" altLang="en-US" dirty="0">
                <a:solidFill>
                  <a:srgbClr val="FF0000"/>
                </a:solidFill>
              </a:rPr>
              <a:t>互不</a:t>
            </a:r>
            <a:r>
              <a:rPr lang="zh-TW" altLang="en-US" dirty="0" smtClean="0">
                <a:solidFill>
                  <a:srgbClr val="FF0000"/>
                </a:solidFill>
              </a:rPr>
              <a:t>認識</a:t>
            </a:r>
            <a:r>
              <a:rPr lang="zh-TW" altLang="zh-HK" dirty="0">
                <a:solidFill>
                  <a:srgbClr val="FF0000"/>
                </a:solidFill>
                <a:latin typeface="+mn-ea"/>
              </a:rPr>
              <a:t>、</a:t>
            </a:r>
            <a:r>
              <a:rPr lang="zh-TW" altLang="en-US" dirty="0" smtClean="0">
                <a:solidFill>
                  <a:srgbClr val="FF0000"/>
                </a:solidFill>
              </a:rPr>
              <a:t>不</a:t>
            </a:r>
            <a:r>
              <a:rPr lang="zh-TW" altLang="en-US" dirty="0">
                <a:solidFill>
                  <a:srgbClr val="FF0000"/>
                </a:solidFill>
              </a:rPr>
              <a:t>見面，但經常交談的人</a:t>
            </a:r>
            <a:r>
              <a:rPr lang="zh-TW" altLang="en-US" dirty="0"/>
              <a:t>組成。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/>
              <a:t>這網絡包括</a:t>
            </a:r>
            <a:r>
              <a:rPr lang="zh-TW" altLang="en-US" dirty="0">
                <a:solidFill>
                  <a:srgbClr val="FF0000"/>
                </a:solidFill>
              </a:rPr>
              <a:t>親密但又陌生</a:t>
            </a:r>
            <a:r>
              <a:rPr lang="zh-TW" altLang="en-US" dirty="0"/>
              <a:t>的溝通 也可促成不同類型的人際關係。</a:t>
            </a:r>
            <a:endParaRPr lang="zh-HK" altLang="en-US" dirty="0"/>
          </a:p>
        </p:txBody>
      </p:sp>
      <p:sp>
        <p:nvSpPr>
          <p:cNvPr id="4" name="矩形 3"/>
          <p:cNvSpPr/>
          <p:nvPr/>
        </p:nvSpPr>
        <p:spPr>
          <a:xfrm>
            <a:off x="467544" y="404664"/>
            <a:ext cx="68531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000" b="1" dirty="0">
                <a:solidFill>
                  <a:srgbClr val="FF0000"/>
                </a:solidFill>
                <a:latin typeface="+mj-ea"/>
                <a:ea typeface="+mj-ea"/>
              </a:rPr>
              <a:t>教學步驟三：網絡世界的特色</a:t>
            </a:r>
          </a:p>
        </p:txBody>
      </p:sp>
    </p:spTree>
    <p:extLst>
      <p:ext uri="{BB962C8B-B14F-4D97-AF65-F5344CB8AC3E}">
        <p14:creationId xmlns:p14="http://schemas.microsoft.com/office/powerpoint/2010/main" val="628639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zh-TW" altLang="en-US" b="1" dirty="0">
                <a:solidFill>
                  <a:srgbClr val="FF0000"/>
                </a:solidFill>
                <a:latin typeface="+mj-ea"/>
              </a:rPr>
              <a:t>教學步驟四：網絡世界的正面價值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網路世界的幫助可包括：</a:t>
            </a:r>
          </a:p>
          <a:p>
            <a:pPr>
              <a:lnSpc>
                <a:spcPct val="200000"/>
              </a:lnSpc>
            </a:pPr>
            <a:r>
              <a:rPr lang="zh-TW" altLang="en-US" dirty="0">
                <a:solidFill>
                  <a:srgbClr val="FF0000"/>
                </a:solidFill>
              </a:rPr>
              <a:t>情感支持</a:t>
            </a:r>
          </a:p>
          <a:p>
            <a:pPr>
              <a:lnSpc>
                <a:spcPct val="200000"/>
              </a:lnSpc>
            </a:pPr>
            <a:r>
              <a:rPr lang="zh-TW" altLang="en-US" dirty="0">
                <a:solidFill>
                  <a:srgbClr val="FF0000"/>
                </a:solidFill>
              </a:rPr>
              <a:t>友誼建立</a:t>
            </a:r>
          </a:p>
          <a:p>
            <a:pPr>
              <a:lnSpc>
                <a:spcPct val="200000"/>
              </a:lnSpc>
            </a:pPr>
            <a:r>
              <a:rPr lang="zh-TW" altLang="en-US" dirty="0">
                <a:solidFill>
                  <a:srgbClr val="FF0000"/>
                </a:solidFill>
              </a:rPr>
              <a:t>實質建議</a:t>
            </a:r>
          </a:p>
          <a:p>
            <a:pPr>
              <a:lnSpc>
                <a:spcPct val="200000"/>
              </a:lnSpc>
            </a:pPr>
            <a:r>
              <a:rPr lang="zh-TW" altLang="en-US" dirty="0">
                <a:solidFill>
                  <a:srgbClr val="FF0000"/>
                </a:solidFill>
              </a:rPr>
              <a:t>訊息傳達</a:t>
            </a:r>
            <a:endParaRPr lang="zh-HK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21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198" y="1268760"/>
            <a:ext cx="8435281" cy="54006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zh-TW" altLang="en-US" dirty="0"/>
              <a:t>網絡社區：按不同方式區分的社群，例如：地理界限 共同</a:t>
            </a:r>
            <a:r>
              <a:rPr lang="zh-TW" altLang="en-US" dirty="0" smtClean="0"/>
              <a:t>價值</a:t>
            </a:r>
            <a:r>
              <a:rPr lang="zh-TW" altLang="zh-HK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、</a:t>
            </a:r>
            <a:r>
              <a:rPr lang="zh-TW" altLang="en-US" dirty="0" smtClean="0"/>
              <a:t>文化</a:t>
            </a:r>
            <a:r>
              <a:rPr lang="zh-TW" altLang="zh-HK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、</a:t>
            </a:r>
            <a:r>
              <a:rPr lang="zh-TW" altLang="en-US" dirty="0" smtClean="0"/>
              <a:t>共同</a:t>
            </a:r>
            <a:r>
              <a:rPr lang="zh-TW" altLang="en-US" dirty="0"/>
              <a:t>生活方式以及關係，這些共同點把不同的社群的人聯繫起來。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zh-TW" altLang="en-US" dirty="0"/>
              <a:t>網絡社區可以是能賦予感情身分的空間，不限</a:t>
            </a:r>
            <a:r>
              <a:rPr lang="zh-TW" altLang="en-US" dirty="0" smtClean="0"/>
              <a:t>國籍</a:t>
            </a:r>
            <a:r>
              <a:rPr lang="zh-TW" altLang="zh-HK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、</a:t>
            </a:r>
            <a:r>
              <a:rPr lang="zh-TW" altLang="en-US" dirty="0" smtClean="0"/>
              <a:t>年齡</a:t>
            </a:r>
            <a:r>
              <a:rPr lang="zh-TW" altLang="zh-HK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、</a:t>
            </a:r>
            <a:r>
              <a:rPr lang="zh-TW" altLang="en-US" dirty="0" smtClean="0"/>
              <a:t>地位</a:t>
            </a:r>
            <a:r>
              <a:rPr lang="zh-TW" altLang="en-US" dirty="0"/>
              <a:t>。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zh-TW" altLang="en-US" dirty="0"/>
              <a:t>網絡社區也是一個具價值規範 道德觀念的系統，賦予自己成員集體身份及歸屬感。</a:t>
            </a:r>
            <a:endParaRPr lang="zh-HK" altLang="en-US" dirty="0"/>
          </a:p>
        </p:txBody>
      </p:sp>
      <p:sp>
        <p:nvSpPr>
          <p:cNvPr id="4" name="矩形 3"/>
          <p:cNvSpPr/>
          <p:nvPr/>
        </p:nvSpPr>
        <p:spPr>
          <a:xfrm>
            <a:off x="323528" y="469773"/>
            <a:ext cx="84946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b="1" dirty="0">
                <a:solidFill>
                  <a:srgbClr val="FF0000"/>
                </a:solidFill>
                <a:latin typeface="+mj-ea"/>
                <a:ea typeface="+mj-ea"/>
              </a:rPr>
              <a:t>教學步驟五：網絡世界如何發揮社區</a:t>
            </a:r>
            <a:r>
              <a:rPr lang="zh-TW" altLang="en-US" sz="3600" b="1" dirty="0" smtClean="0">
                <a:solidFill>
                  <a:srgbClr val="FF0000"/>
                </a:solidFill>
                <a:latin typeface="+mj-ea"/>
                <a:ea typeface="+mj-ea"/>
              </a:rPr>
              <a:t>功能</a:t>
            </a:r>
            <a:endParaRPr lang="zh-TW" altLang="en-US" sz="36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45705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endParaRPr lang="en-US" altLang="zh-TW" dirty="0"/>
          </a:p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sz="3600" b="1" dirty="0" smtClean="0">
                <a:solidFill>
                  <a:srgbClr val="FF0000"/>
                </a:solidFill>
                <a:latin typeface="+mj-ea"/>
                <a:ea typeface="+mj-ea"/>
              </a:rPr>
              <a:t>教學</a:t>
            </a:r>
            <a:r>
              <a:rPr lang="zh-TW" altLang="en-US" sz="3600" b="1" dirty="0">
                <a:solidFill>
                  <a:srgbClr val="FF0000"/>
                </a:solidFill>
                <a:latin typeface="+mj-ea"/>
                <a:ea typeface="+mj-ea"/>
              </a:rPr>
              <a:t>步驟六：評量網絡世界在社區功能中是否達到五個指標</a:t>
            </a:r>
            <a:endParaRPr lang="zh-HK" altLang="en-US" sz="36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92833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endParaRPr lang="en-US" altLang="zh-TW" dirty="0"/>
          </a:p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根據</a:t>
            </a:r>
            <a:r>
              <a:rPr lang="zh-TW" altLang="en-US" sz="3600" b="1" dirty="0">
                <a:solidFill>
                  <a:srgbClr val="FF0000"/>
                </a:solidFill>
              </a:rPr>
              <a:t>以上評量結果，由學生反思網絡公民的責任及應有的態度。</a:t>
            </a:r>
            <a:endParaRPr lang="zh-HK" altLang="en-US" sz="3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TW" altLang="en-US" dirty="0"/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52534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39738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zh-HK" altLang="en-US" b="1" dirty="0"/>
              <a:t>舉</a:t>
            </a:r>
            <a:r>
              <a:rPr lang="zh-HK" altLang="en-US" b="1" dirty="0" smtClean="0"/>
              <a:t>隅</a:t>
            </a:r>
            <a:r>
              <a:rPr lang="en-US" altLang="zh-HK" b="1" dirty="0" smtClean="0"/>
              <a:t>(</a:t>
            </a:r>
            <a:r>
              <a:rPr lang="zh-HK" altLang="en-US" b="1" dirty="0" smtClean="0"/>
              <a:t>一</a:t>
            </a:r>
            <a:r>
              <a:rPr lang="en-US" altLang="zh-HK" b="1" dirty="0" smtClean="0"/>
              <a:t>)</a:t>
            </a:r>
          </a:p>
          <a:p>
            <a:pPr marL="0" indent="0">
              <a:buNone/>
            </a:pPr>
            <a:endParaRPr lang="zh-HK" altLang="en-US" dirty="0"/>
          </a:p>
        </p:txBody>
      </p:sp>
      <p:sp>
        <p:nvSpPr>
          <p:cNvPr id="4" name="矩形 3"/>
          <p:cNvSpPr/>
          <p:nvPr/>
        </p:nvSpPr>
        <p:spPr>
          <a:xfrm>
            <a:off x="875848" y="316969"/>
            <a:ext cx="739230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200" b="1" dirty="0">
                <a:solidFill>
                  <a:srgbClr val="FF0000"/>
                </a:solidFill>
                <a:latin typeface="+mj-ea"/>
                <a:ea typeface="+mj-ea"/>
              </a:rPr>
              <a:t>如何從體驗學習中促進學生的成長及培養學生的正面價值</a:t>
            </a:r>
            <a:endParaRPr lang="zh-HK" altLang="en-US" sz="32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45029" y="1916832"/>
            <a:ext cx="44709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b="1" dirty="0" smtClean="0">
                <a:solidFill>
                  <a:srgbClr val="FF0000"/>
                </a:solidFill>
              </a:rPr>
              <a:t>2015-03-10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無煙</a:t>
            </a:r>
            <a:r>
              <a:rPr lang="zh-TW" altLang="en-US" sz="2400" b="1" dirty="0">
                <a:solidFill>
                  <a:srgbClr val="FF0000"/>
                </a:solidFill>
              </a:rPr>
              <a:t>青少年大使領袖訓練計劃嘉許禮暨分享會 </a:t>
            </a:r>
          </a:p>
        </p:txBody>
      </p:sp>
    </p:spTree>
    <p:extLst>
      <p:ext uri="{BB962C8B-B14F-4D97-AF65-F5344CB8AC3E}">
        <p14:creationId xmlns:p14="http://schemas.microsoft.com/office/powerpoint/2010/main" val="131845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683568" y="410833"/>
            <a:ext cx="16754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HK" altLang="en-US" sz="3200" b="1" dirty="0">
                <a:latin typeface="+mj-ea"/>
                <a:ea typeface="+mj-ea"/>
              </a:rPr>
              <a:t>舉隅</a:t>
            </a:r>
            <a:r>
              <a:rPr lang="en-US" altLang="zh-HK" sz="3200" b="1" dirty="0" smtClean="0">
                <a:latin typeface="+mj-ea"/>
                <a:ea typeface="+mj-ea"/>
              </a:rPr>
              <a:t>(</a:t>
            </a:r>
            <a:r>
              <a:rPr lang="zh-HK" altLang="en-US" sz="3200" b="1" dirty="0">
                <a:latin typeface="+mj-ea"/>
                <a:ea typeface="+mj-ea"/>
              </a:rPr>
              <a:t>二</a:t>
            </a:r>
            <a:r>
              <a:rPr lang="en-US" altLang="zh-HK" sz="3200" b="1" dirty="0" smtClean="0">
                <a:latin typeface="+mj-ea"/>
                <a:ea typeface="+mj-ea"/>
              </a:rPr>
              <a:t>)</a:t>
            </a:r>
            <a:endParaRPr lang="zh-HK" altLang="en-US" sz="3200" b="1" dirty="0">
              <a:latin typeface="+mj-ea"/>
              <a:ea typeface="+mj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123728" y="995608"/>
            <a:ext cx="59266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3200" b="1" dirty="0" smtClean="0">
                <a:solidFill>
                  <a:srgbClr val="FF0000"/>
                </a:solidFill>
                <a:latin typeface="+mj-ea"/>
                <a:ea typeface="+mj-ea"/>
              </a:rPr>
              <a:t>2015-3-9 </a:t>
            </a:r>
            <a:r>
              <a:rPr lang="zh-HK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健</a:t>
            </a:r>
            <a:r>
              <a:rPr lang="zh-HK" altLang="en-US" sz="3200" b="1" dirty="0">
                <a:solidFill>
                  <a:srgbClr val="FF0000"/>
                </a:solidFill>
                <a:latin typeface="+mj-ea"/>
                <a:ea typeface="+mj-ea"/>
              </a:rPr>
              <a:t>社科精神健康工作坊 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04968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39552" y="332656"/>
            <a:ext cx="1800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HK" altLang="en-US" sz="3600" b="1" dirty="0">
                <a:latin typeface="+mj-ea"/>
                <a:ea typeface="+mj-ea"/>
              </a:rPr>
              <a:t>舉</a:t>
            </a:r>
            <a:r>
              <a:rPr lang="zh-HK" altLang="en-US" sz="3600" b="1" dirty="0" smtClean="0">
                <a:latin typeface="+mj-ea"/>
                <a:ea typeface="+mj-ea"/>
              </a:rPr>
              <a:t>隅</a:t>
            </a:r>
            <a:r>
              <a:rPr lang="en-US" altLang="zh-HK" sz="3600" b="1" dirty="0" smtClean="0">
                <a:latin typeface="+mj-ea"/>
                <a:ea typeface="+mj-ea"/>
              </a:rPr>
              <a:t>(</a:t>
            </a:r>
            <a:r>
              <a:rPr lang="zh-HK" altLang="en-US" sz="3600" b="1" dirty="0">
                <a:latin typeface="+mj-ea"/>
              </a:rPr>
              <a:t>三</a:t>
            </a:r>
            <a:r>
              <a:rPr lang="en-US" altLang="zh-HK" sz="3600" b="1" dirty="0" smtClean="0">
                <a:latin typeface="+mj-ea"/>
                <a:ea typeface="+mj-ea"/>
              </a:rPr>
              <a:t>)</a:t>
            </a:r>
            <a:endParaRPr lang="zh-HK" altLang="en-US" sz="3600" b="1" dirty="0">
              <a:latin typeface="+mj-ea"/>
              <a:ea typeface="+mj-ea"/>
            </a:endParaRPr>
          </a:p>
          <a:p>
            <a:endParaRPr lang="zh-HK" altLang="en-US" dirty="0"/>
          </a:p>
        </p:txBody>
      </p:sp>
      <p:sp>
        <p:nvSpPr>
          <p:cNvPr id="6" name="矩形 5"/>
          <p:cNvSpPr/>
          <p:nvPr/>
        </p:nvSpPr>
        <p:spPr>
          <a:xfrm>
            <a:off x="539552" y="932820"/>
            <a:ext cx="85860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600" b="1" dirty="0" smtClean="0">
                <a:solidFill>
                  <a:srgbClr val="FF0000"/>
                </a:solidFill>
                <a:latin typeface="+mj-ea"/>
                <a:ea typeface="+mj-ea"/>
              </a:rPr>
              <a:t>2015-2-16</a:t>
            </a:r>
            <a:r>
              <a:rPr lang="zh-TW" altLang="en-US" sz="3600" b="1" dirty="0" smtClean="0">
                <a:solidFill>
                  <a:srgbClr val="FF0000"/>
                </a:solidFill>
                <a:latin typeface="+mj-ea"/>
                <a:ea typeface="+mj-ea"/>
              </a:rPr>
              <a:t>「</a:t>
            </a:r>
            <a:r>
              <a:rPr lang="zh-TW" altLang="en-US" sz="3600" b="1" dirty="0">
                <a:solidFill>
                  <a:srgbClr val="FF0000"/>
                </a:solidFill>
                <a:latin typeface="+mj-ea"/>
                <a:ea typeface="+mj-ea"/>
              </a:rPr>
              <a:t>家長也健康」身體小測試活動 </a:t>
            </a:r>
            <a:endParaRPr lang="zh-HK" altLang="en-US" sz="36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4720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66506" y="459858"/>
            <a:ext cx="18614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HK" altLang="en-US" sz="3600" b="1" dirty="0">
                <a:latin typeface="+mj-ea"/>
                <a:ea typeface="+mj-ea"/>
              </a:rPr>
              <a:t>舉隅</a:t>
            </a:r>
            <a:r>
              <a:rPr lang="en-US" altLang="zh-HK" sz="3600" b="1" dirty="0" smtClean="0">
                <a:latin typeface="+mj-ea"/>
                <a:ea typeface="+mj-ea"/>
              </a:rPr>
              <a:t>(</a:t>
            </a:r>
            <a:r>
              <a:rPr lang="zh-HK" altLang="en-US" sz="3600" b="1" dirty="0">
                <a:latin typeface="+mj-ea"/>
                <a:ea typeface="+mj-ea"/>
              </a:rPr>
              <a:t>四</a:t>
            </a:r>
            <a:r>
              <a:rPr lang="en-US" altLang="zh-HK" sz="3600" b="1" dirty="0" smtClean="0">
                <a:latin typeface="+mj-ea"/>
                <a:ea typeface="+mj-ea"/>
              </a:rPr>
              <a:t>)</a:t>
            </a:r>
            <a:endParaRPr lang="zh-HK" altLang="en-US" sz="3600" b="1" dirty="0">
              <a:latin typeface="+mj-ea"/>
              <a:ea typeface="+mj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03648" y="1106189"/>
            <a:ext cx="75456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b="1" dirty="0" smtClean="0">
                <a:solidFill>
                  <a:srgbClr val="FF0000"/>
                </a:solidFill>
                <a:latin typeface="+mj-ea"/>
                <a:ea typeface="+mj-ea"/>
              </a:rPr>
              <a:t>2014-10-31 </a:t>
            </a:r>
            <a:r>
              <a:rPr lang="zh-TW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第六</a:t>
            </a:r>
            <a:r>
              <a:rPr lang="zh-TW" altLang="en-US" sz="3200" b="1" dirty="0">
                <a:solidFill>
                  <a:srgbClr val="FF0000"/>
                </a:solidFill>
                <a:latin typeface="+mj-ea"/>
                <a:ea typeface="+mj-ea"/>
              </a:rPr>
              <a:t>屆健康城市聯盟國際大會 </a:t>
            </a:r>
            <a:endParaRPr lang="zh-HK" altLang="en-US" sz="32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988840"/>
            <a:ext cx="4442186" cy="408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55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482461"/>
            <a:ext cx="8064896" cy="519940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zh-TW" altLang="en-US" sz="2800" b="1" dirty="0" smtClean="0">
                <a:latin typeface="+mn-ea"/>
              </a:rPr>
              <a:t>如何從</a:t>
            </a:r>
            <a:r>
              <a:rPr lang="zh-TW" altLang="en-US" sz="2800" b="1" dirty="0">
                <a:latin typeface="+mn-ea"/>
              </a:rPr>
              <a:t>教學材料中發掘題材</a:t>
            </a:r>
          </a:p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zh-TW" altLang="en-US" sz="2800" b="1" dirty="0">
                <a:latin typeface="+mn-ea"/>
              </a:rPr>
              <a:t>以身作則</a:t>
            </a:r>
            <a:r>
              <a:rPr lang="zh-TW" altLang="en-US" sz="2800" b="1" dirty="0" smtClean="0">
                <a:latin typeface="+mn-ea"/>
              </a:rPr>
              <a:t>，建立楷模</a:t>
            </a:r>
          </a:p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zh-TW" altLang="en-US" sz="2800" b="1" dirty="0" smtClean="0">
                <a:latin typeface="+mn-ea"/>
              </a:rPr>
              <a:t>深入認識</a:t>
            </a:r>
            <a:r>
              <a:rPr lang="zh-TW" altLang="en-US" sz="2800" b="1" dirty="0">
                <a:latin typeface="+mn-ea"/>
              </a:rPr>
              <a:t>課程理念和</a:t>
            </a:r>
            <a:r>
              <a:rPr lang="zh-TW" altLang="en-US" sz="2800" b="1" dirty="0" smtClean="0">
                <a:latin typeface="+mn-ea"/>
              </a:rPr>
              <a:t>內容</a:t>
            </a:r>
          </a:p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zh-TW" altLang="en-US" sz="2800" b="1" dirty="0" smtClean="0">
                <a:latin typeface="+mn-ea"/>
              </a:rPr>
              <a:t>肩負培育學生成長使命</a:t>
            </a:r>
          </a:p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zh-TW" altLang="en-US" sz="2800" b="1" dirty="0">
                <a:latin typeface="+mn-ea"/>
              </a:rPr>
              <a:t>提升正能量，減低負</a:t>
            </a:r>
            <a:r>
              <a:rPr lang="zh-TW" altLang="en-US" sz="2800" b="1" dirty="0" smtClean="0">
                <a:latin typeface="+mn-ea"/>
              </a:rPr>
              <a:t>能量</a:t>
            </a:r>
            <a:endParaRPr lang="en-US" altLang="zh-TW" sz="2800" b="1" dirty="0" smtClean="0">
              <a:latin typeface="+mn-ea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zh-TW" altLang="en-US" sz="2800" b="1" dirty="0">
                <a:latin typeface="+mn-ea"/>
              </a:rPr>
              <a:t>透過本科，發揮學生的自我潛能</a:t>
            </a:r>
          </a:p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zh-TW" altLang="en-US" sz="2800" b="1" dirty="0">
                <a:latin typeface="+mn-ea"/>
              </a:rPr>
              <a:t>增加視野，擴闊思維</a:t>
            </a:r>
            <a:endParaRPr lang="zh-HK" altLang="en-US" sz="2800" b="1" dirty="0">
              <a:latin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07635" y="897686"/>
            <a:ext cx="57147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不說</a:t>
            </a:r>
            <a:r>
              <a:rPr lang="en-US" altLang="zh-TW" sz="3200" b="1" dirty="0" smtClean="0">
                <a:solidFill>
                  <a:srgbClr val="FF0000"/>
                </a:solidFill>
                <a:latin typeface="+mj-ea"/>
                <a:ea typeface="+mj-ea"/>
              </a:rPr>
              <a:t>'</a:t>
            </a:r>
            <a:r>
              <a:rPr lang="zh-TW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不</a:t>
            </a:r>
            <a:r>
              <a:rPr lang="en-US" altLang="zh-TW" sz="3200" b="1" dirty="0" smtClean="0">
                <a:solidFill>
                  <a:srgbClr val="FF0000"/>
                </a:solidFill>
                <a:latin typeface="+mj-ea"/>
                <a:ea typeface="+mj-ea"/>
              </a:rPr>
              <a:t>'</a:t>
            </a:r>
            <a:r>
              <a:rPr lang="zh-TW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，只說</a:t>
            </a:r>
            <a:r>
              <a:rPr lang="en-US" altLang="zh-TW" sz="3200" b="1" dirty="0" smtClean="0">
                <a:solidFill>
                  <a:srgbClr val="FF0000"/>
                </a:solidFill>
                <a:latin typeface="+mj-ea"/>
                <a:ea typeface="+mj-ea"/>
              </a:rPr>
              <a:t>'</a:t>
            </a:r>
            <a:r>
              <a:rPr lang="zh-TW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得</a:t>
            </a:r>
            <a:r>
              <a:rPr lang="en-US" altLang="zh-TW" sz="3200" b="1" dirty="0" smtClean="0">
                <a:solidFill>
                  <a:srgbClr val="FF0000"/>
                </a:solidFill>
                <a:latin typeface="+mj-ea"/>
                <a:ea typeface="+mj-ea"/>
              </a:rPr>
              <a:t>'</a:t>
            </a:r>
            <a:r>
              <a:rPr lang="zh-TW" altLang="en-US" sz="3200" b="1" dirty="0">
                <a:solidFill>
                  <a:srgbClr val="FF0000"/>
                </a:solidFill>
                <a:latin typeface="+mj-ea"/>
                <a:ea typeface="+mj-ea"/>
              </a:rPr>
              <a:t> ，由我出發！</a:t>
            </a:r>
            <a:endParaRPr lang="en-US" altLang="zh-TW" sz="32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07635" y="226939"/>
            <a:ext cx="52629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b="1" dirty="0">
                <a:solidFill>
                  <a:srgbClr val="FF0000"/>
                </a:solidFill>
                <a:latin typeface="+mj-ea"/>
                <a:ea typeface="+mj-ea"/>
              </a:rPr>
              <a:t>作為健社科老師的反思：</a:t>
            </a:r>
            <a:endParaRPr lang="zh-HK" altLang="en-US" sz="36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68427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83567" y="548679"/>
            <a:ext cx="16754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HK" altLang="en-US" sz="3200" b="1" dirty="0">
                <a:latin typeface="+mj-ea"/>
                <a:ea typeface="+mj-ea"/>
              </a:rPr>
              <a:t>舉隅</a:t>
            </a:r>
            <a:r>
              <a:rPr lang="en-US" altLang="zh-HK" sz="3200" b="1" dirty="0" smtClean="0">
                <a:latin typeface="+mj-ea"/>
                <a:ea typeface="+mj-ea"/>
              </a:rPr>
              <a:t>(</a:t>
            </a:r>
            <a:r>
              <a:rPr lang="zh-HK" altLang="en-US" sz="3200" b="1" dirty="0">
                <a:latin typeface="+mj-ea"/>
                <a:ea typeface="+mj-ea"/>
              </a:rPr>
              <a:t>五</a:t>
            </a:r>
            <a:r>
              <a:rPr lang="en-US" altLang="zh-HK" sz="3200" b="1" dirty="0" smtClean="0">
                <a:latin typeface="+mj-ea"/>
                <a:ea typeface="+mj-ea"/>
              </a:rPr>
              <a:t>)</a:t>
            </a:r>
            <a:endParaRPr lang="zh-HK" altLang="en-US" sz="3200" b="1" dirty="0">
              <a:latin typeface="+mj-ea"/>
              <a:ea typeface="+mj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37341" y="1133454"/>
            <a:ext cx="5796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3200" b="1" dirty="0">
                <a:solidFill>
                  <a:srgbClr val="FF0000"/>
                </a:solidFill>
                <a:latin typeface="+mj-ea"/>
                <a:ea typeface="+mj-ea"/>
              </a:rPr>
              <a:t>2014-11-17</a:t>
            </a:r>
            <a:r>
              <a:rPr lang="zh-HK" altLang="en-US" sz="3200" b="1" dirty="0">
                <a:solidFill>
                  <a:srgbClr val="FF0000"/>
                </a:solidFill>
                <a:latin typeface="+mj-ea"/>
                <a:ea typeface="+mj-ea"/>
              </a:rPr>
              <a:t>健康生活技能工作坊 </a:t>
            </a: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475" y="2060848"/>
            <a:ext cx="4608512" cy="2574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8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83567" y="545817"/>
            <a:ext cx="16754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HK" altLang="en-US" sz="3200" b="1" dirty="0">
                <a:latin typeface="+mj-ea"/>
                <a:ea typeface="+mj-ea"/>
              </a:rPr>
              <a:t>舉隅</a:t>
            </a:r>
            <a:r>
              <a:rPr lang="en-US" altLang="zh-HK" sz="3200" b="1" dirty="0" smtClean="0">
                <a:latin typeface="+mj-ea"/>
                <a:ea typeface="+mj-ea"/>
              </a:rPr>
              <a:t>(</a:t>
            </a:r>
            <a:r>
              <a:rPr lang="zh-HK" altLang="en-US" sz="3200" b="1" dirty="0">
                <a:latin typeface="+mj-ea"/>
                <a:ea typeface="+mj-ea"/>
              </a:rPr>
              <a:t>六</a:t>
            </a:r>
            <a:r>
              <a:rPr lang="en-US" altLang="zh-HK" sz="3200" b="1" dirty="0" smtClean="0">
                <a:latin typeface="+mj-ea"/>
                <a:ea typeface="+mj-ea"/>
              </a:rPr>
              <a:t>)</a:t>
            </a:r>
            <a:endParaRPr lang="zh-HK" altLang="en-US" sz="3200" b="1" dirty="0">
              <a:latin typeface="+mj-ea"/>
              <a:ea typeface="+mj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99592" y="1130592"/>
            <a:ext cx="80650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b="1" dirty="0">
                <a:solidFill>
                  <a:srgbClr val="FF0000"/>
                </a:solidFill>
                <a:latin typeface="+mn-ea"/>
              </a:rPr>
              <a:t>2014-9-25</a:t>
            </a:r>
            <a:r>
              <a:rPr lang="zh-TW" altLang="en-US" sz="3200" b="1" dirty="0">
                <a:solidFill>
                  <a:srgbClr val="FF0000"/>
                </a:solidFill>
                <a:latin typeface="+mn-ea"/>
              </a:rPr>
              <a:t>中五健社科參觀黑暗中對話體驗館 </a:t>
            </a:r>
            <a:endParaRPr lang="zh-HK" altLang="en-US" sz="3200" b="1" dirty="0">
              <a:solidFill>
                <a:srgbClr val="FF0000"/>
              </a:solidFill>
              <a:latin typeface="+mn-ea"/>
            </a:endParaRP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204864"/>
            <a:ext cx="4248472" cy="2494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5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39552" y="476672"/>
            <a:ext cx="16754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HK" altLang="en-US" sz="3200" b="1" dirty="0">
                <a:latin typeface="+mj-ea"/>
                <a:ea typeface="+mj-ea"/>
              </a:rPr>
              <a:t>舉隅</a:t>
            </a:r>
            <a:r>
              <a:rPr lang="en-US" altLang="zh-HK" sz="3200" b="1" dirty="0" smtClean="0">
                <a:latin typeface="+mj-ea"/>
                <a:ea typeface="+mj-ea"/>
              </a:rPr>
              <a:t>(</a:t>
            </a:r>
            <a:r>
              <a:rPr lang="zh-HK" altLang="en-US" sz="3200" b="1" dirty="0">
                <a:latin typeface="+mj-ea"/>
                <a:ea typeface="+mj-ea"/>
              </a:rPr>
              <a:t>七</a:t>
            </a:r>
            <a:r>
              <a:rPr lang="en-US" altLang="zh-HK" sz="3200" b="1" dirty="0" smtClean="0">
                <a:latin typeface="+mj-ea"/>
                <a:ea typeface="+mj-ea"/>
              </a:rPr>
              <a:t>)</a:t>
            </a:r>
            <a:endParaRPr lang="zh-HK" altLang="en-US" sz="3200" b="1" dirty="0">
              <a:latin typeface="+mj-ea"/>
              <a:ea typeface="+mj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55576" y="1061447"/>
            <a:ext cx="81515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b="1" dirty="0" smtClean="0">
                <a:solidFill>
                  <a:srgbClr val="FF0000"/>
                </a:solidFill>
                <a:latin typeface="+mj-ea"/>
                <a:ea typeface="+mj-ea"/>
              </a:rPr>
              <a:t>2014-10-24</a:t>
            </a:r>
            <a:r>
              <a:rPr lang="zh-TW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中</a:t>
            </a:r>
            <a:r>
              <a:rPr lang="zh-TW" altLang="en-US" sz="3200" b="1" dirty="0">
                <a:solidFill>
                  <a:srgbClr val="FF0000"/>
                </a:solidFill>
                <a:latin typeface="+mj-ea"/>
                <a:ea typeface="+mj-ea"/>
              </a:rPr>
              <a:t>六健社科視障心體驗分享工作坊</a:t>
            </a:r>
            <a:endParaRPr lang="zh-HK" altLang="en-US" sz="32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0142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11559" y="476672"/>
            <a:ext cx="16754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HK" altLang="en-US" sz="3200" b="1" dirty="0">
                <a:latin typeface="+mj-ea"/>
                <a:ea typeface="+mj-ea"/>
              </a:rPr>
              <a:t>舉隅</a:t>
            </a:r>
            <a:r>
              <a:rPr lang="en-US" altLang="zh-HK" sz="3200" b="1" dirty="0" smtClean="0">
                <a:latin typeface="+mj-ea"/>
                <a:ea typeface="+mj-ea"/>
              </a:rPr>
              <a:t>(</a:t>
            </a:r>
            <a:r>
              <a:rPr lang="zh-HK" altLang="en-US" sz="3200" b="1" dirty="0">
                <a:latin typeface="+mj-ea"/>
                <a:ea typeface="+mj-ea"/>
              </a:rPr>
              <a:t>八</a:t>
            </a:r>
            <a:r>
              <a:rPr lang="en-US" altLang="zh-HK" sz="3200" b="1" dirty="0" smtClean="0">
                <a:latin typeface="+mj-ea"/>
                <a:ea typeface="+mj-ea"/>
              </a:rPr>
              <a:t>)</a:t>
            </a:r>
            <a:endParaRPr lang="zh-HK" altLang="en-US" sz="3200" b="1" dirty="0">
              <a:latin typeface="+mj-ea"/>
              <a:ea typeface="+mj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99592" y="1048837"/>
            <a:ext cx="78598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b="1" dirty="0" smtClean="0">
                <a:solidFill>
                  <a:srgbClr val="FF0000"/>
                </a:solidFill>
                <a:latin typeface="+mj-ea"/>
                <a:ea typeface="+mj-ea"/>
              </a:rPr>
              <a:t>2014-10-24</a:t>
            </a:r>
            <a:r>
              <a:rPr lang="zh-TW" altLang="en-US" sz="2800" b="1" dirty="0">
                <a:solidFill>
                  <a:srgbClr val="FF0000"/>
                </a:solidFill>
                <a:latin typeface="+mj-ea"/>
                <a:ea typeface="+mj-ea"/>
              </a:rPr>
              <a:t>中五健社科參觀路德會包美達社區中心</a:t>
            </a:r>
            <a:endParaRPr lang="zh-HK" altLang="en-US" sz="28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40579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24743" y="476672"/>
            <a:ext cx="16177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HK" altLang="en-US" sz="3200" b="1" dirty="0">
                <a:solidFill>
                  <a:srgbClr val="FF0000"/>
                </a:solidFill>
                <a:latin typeface="+mj-ea"/>
                <a:ea typeface="+mj-ea"/>
              </a:rPr>
              <a:t>舉隅</a:t>
            </a:r>
            <a:r>
              <a:rPr lang="en-US" altLang="zh-HK" sz="3200" b="1" dirty="0" smtClean="0">
                <a:solidFill>
                  <a:srgbClr val="FF0000"/>
                </a:solidFill>
                <a:latin typeface="+mj-ea"/>
                <a:ea typeface="+mj-ea"/>
              </a:rPr>
              <a:t>(</a:t>
            </a:r>
            <a:r>
              <a:rPr lang="zh-HK" altLang="en-US" sz="3200" b="1" dirty="0">
                <a:solidFill>
                  <a:srgbClr val="FF0000"/>
                </a:solidFill>
                <a:latin typeface="+mj-ea"/>
                <a:ea typeface="+mj-ea"/>
              </a:rPr>
              <a:t>九</a:t>
            </a:r>
            <a:r>
              <a:rPr lang="en-US" altLang="zh-HK" b="1" dirty="0" smtClean="0">
                <a:solidFill>
                  <a:srgbClr val="FF0000"/>
                </a:solidFill>
                <a:latin typeface="+mj-ea"/>
              </a:rPr>
              <a:t>)</a:t>
            </a:r>
            <a:endParaRPr lang="zh-HK" altLang="en-US" b="1" dirty="0">
              <a:solidFill>
                <a:srgbClr val="FF0000"/>
              </a:solidFill>
              <a:latin typeface="+mj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83568" y="1061447"/>
            <a:ext cx="81435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b="1" dirty="0" smtClean="0">
                <a:solidFill>
                  <a:srgbClr val="FF0000"/>
                </a:solidFill>
                <a:latin typeface="+mj-ea"/>
                <a:ea typeface="+mj-ea"/>
              </a:rPr>
              <a:t>2014-8-21</a:t>
            </a:r>
            <a:r>
              <a:rPr lang="zh-TW" altLang="en-US" sz="2800" b="1" dirty="0" smtClean="0">
                <a:solidFill>
                  <a:srgbClr val="FF0000"/>
                </a:solidFill>
                <a:latin typeface="+mj-ea"/>
                <a:ea typeface="+mj-ea"/>
              </a:rPr>
              <a:t>無煙</a:t>
            </a:r>
            <a:r>
              <a:rPr lang="zh-TW" altLang="en-US" sz="2800" b="1" dirty="0">
                <a:solidFill>
                  <a:srgbClr val="FF0000"/>
                </a:solidFill>
                <a:latin typeface="+mj-ea"/>
                <a:ea typeface="+mj-ea"/>
              </a:rPr>
              <a:t>青少年大使領袖訓練計劃」經驗分享 </a:t>
            </a:r>
            <a:endParaRPr lang="zh-HK" altLang="en-US" sz="28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0466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HK" dirty="0" smtClean="0"/>
          </a:p>
          <a:p>
            <a:endParaRPr lang="en-US" altLang="zh-HK" dirty="0"/>
          </a:p>
          <a:p>
            <a:pPr marL="0" indent="0" algn="ctr">
              <a:buNone/>
            </a:pPr>
            <a:r>
              <a:rPr lang="zh-HK" altLang="en-US" sz="6600" b="1">
                <a:solidFill>
                  <a:srgbClr val="FF0000"/>
                </a:solidFill>
              </a:rPr>
              <a:t>多謝各位！</a:t>
            </a:r>
            <a:endParaRPr lang="en-US" altLang="zh-HK" sz="6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48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0382" y="1628800"/>
            <a:ext cx="8573618" cy="5112568"/>
          </a:xfrm>
        </p:spPr>
        <p:txBody>
          <a:bodyPr/>
          <a:lstStyle/>
          <a:p>
            <a:pPr marL="0" indent="0">
              <a:buNone/>
            </a:pPr>
            <a:r>
              <a:rPr lang="zh-TW" altLang="en-US" b="1" dirty="0">
                <a:solidFill>
                  <a:srgbClr val="7030A0"/>
                </a:solidFill>
                <a:latin typeface="+mn-ea"/>
              </a:rPr>
              <a:t>主題冊</a:t>
            </a:r>
            <a:r>
              <a:rPr lang="en-US" altLang="zh-TW" b="1" dirty="0" smtClean="0">
                <a:solidFill>
                  <a:srgbClr val="7030A0"/>
                </a:solidFill>
                <a:latin typeface="+mn-ea"/>
              </a:rPr>
              <a:t>1</a:t>
            </a:r>
            <a:r>
              <a:rPr lang="zh-TW" altLang="en-US" b="1" dirty="0" smtClean="0">
                <a:solidFill>
                  <a:srgbClr val="7030A0"/>
                </a:solidFill>
                <a:latin typeface="+mn-ea"/>
              </a:rPr>
              <a:t>：人生不同階段的需要和發展</a:t>
            </a:r>
          </a:p>
          <a:p>
            <a:pPr>
              <a:lnSpc>
                <a:spcPct val="200000"/>
              </a:lnSpc>
              <a:buFont typeface="Wingdings" pitchFamily="2" charset="2"/>
              <a:buChar char="u"/>
            </a:pPr>
            <a:r>
              <a:rPr lang="zh-TW" altLang="en-US" sz="3600" dirty="0" smtClean="0">
                <a:latin typeface="+mn-ea"/>
              </a:rPr>
              <a:t>不同時期生理成長和發展</a:t>
            </a:r>
            <a:r>
              <a:rPr lang="en-US" altLang="zh-TW" sz="3600" dirty="0" smtClean="0">
                <a:latin typeface="+mn-ea"/>
              </a:rPr>
              <a:t>(</a:t>
            </a:r>
            <a:r>
              <a:rPr lang="zh-TW" altLang="en-US" sz="3600" dirty="0" smtClean="0">
                <a:latin typeface="+mn-ea"/>
              </a:rPr>
              <a:t>了解自己的發展特性</a:t>
            </a:r>
            <a:r>
              <a:rPr lang="en-US" altLang="zh-TW" sz="3600" dirty="0" smtClean="0">
                <a:latin typeface="+mn-ea"/>
              </a:rPr>
              <a:t>)</a:t>
            </a:r>
            <a:endParaRPr lang="zh-TW" altLang="en-US" sz="3600" dirty="0" smtClean="0">
              <a:latin typeface="+mn-ea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u"/>
            </a:pPr>
            <a:r>
              <a:rPr lang="zh-TW" altLang="en-US" sz="3600" dirty="0" smtClean="0">
                <a:latin typeface="+mn-ea"/>
              </a:rPr>
              <a:t>人的需要</a:t>
            </a:r>
            <a:r>
              <a:rPr lang="en-US" altLang="zh-TW" sz="3600" dirty="0" smtClean="0">
                <a:latin typeface="+mn-ea"/>
              </a:rPr>
              <a:t>(</a:t>
            </a:r>
            <a:r>
              <a:rPr lang="zh-TW" altLang="en-US" sz="3600" dirty="0" smtClean="0">
                <a:latin typeface="+mn-ea"/>
              </a:rPr>
              <a:t>人類的基本需要</a:t>
            </a:r>
            <a:r>
              <a:rPr lang="en-US" altLang="zh-TW" sz="3600" dirty="0" smtClean="0">
                <a:latin typeface="+mn-ea"/>
              </a:rPr>
              <a:t>)</a:t>
            </a:r>
            <a:endParaRPr lang="zh-HK" altLang="en-US" sz="3600" dirty="0">
              <a:latin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0" y="404664"/>
            <a:ext cx="94685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200" b="1" dirty="0">
                <a:solidFill>
                  <a:srgbClr val="FF0000"/>
                </a:solidFill>
                <a:latin typeface="+mj-ea"/>
                <a:ea typeface="+mj-ea"/>
              </a:rPr>
              <a:t>如何從健康</a:t>
            </a:r>
            <a:r>
              <a:rPr lang="zh-TW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管理與社會關懷科</a:t>
            </a:r>
            <a:endParaRPr lang="en-US" altLang="zh-TW" sz="32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 algn="ctr"/>
            <a:r>
              <a:rPr lang="zh-TW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提升</a:t>
            </a:r>
            <a:r>
              <a:rPr lang="zh-TW" altLang="en-US" sz="3200" b="1" dirty="0">
                <a:solidFill>
                  <a:srgbClr val="FF0000"/>
                </a:solidFill>
                <a:latin typeface="+mj-ea"/>
                <a:ea typeface="+mj-ea"/>
              </a:rPr>
              <a:t>學生在網絡上的正確</a:t>
            </a:r>
            <a:r>
              <a:rPr lang="zh-TW" altLang="en-US" sz="3200" b="1" dirty="0" smtClean="0">
                <a:solidFill>
                  <a:srgbClr val="FF0000"/>
                </a:solidFill>
                <a:latin typeface="+mj-ea"/>
                <a:ea typeface="+mj-ea"/>
              </a:rPr>
              <a:t>態度</a:t>
            </a:r>
            <a:endParaRPr lang="zh-TW" altLang="en-US" sz="32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3503" y="3861048"/>
            <a:ext cx="2670497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81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zh-TW" altLang="en-US" sz="3600" dirty="0" smtClean="0">
                <a:latin typeface="+mn-ea"/>
              </a:rPr>
              <a:t>影響自我概念和人際關係的因素</a:t>
            </a:r>
            <a:r>
              <a:rPr lang="en-US" altLang="zh-TW" sz="3600" dirty="0" smtClean="0">
                <a:latin typeface="+mn-ea"/>
              </a:rPr>
              <a:t>(</a:t>
            </a:r>
            <a:r>
              <a:rPr lang="zh-TW" altLang="en-US" sz="3600" dirty="0" smtClean="0">
                <a:latin typeface="+mn-ea"/>
              </a:rPr>
              <a:t>影響自我概念的因素了解</a:t>
            </a:r>
            <a:r>
              <a:rPr lang="en-US" altLang="zh-TW" sz="3600" dirty="0" smtClean="0">
                <a:latin typeface="+mn-ea"/>
              </a:rPr>
              <a:t>)</a:t>
            </a:r>
            <a:endParaRPr lang="zh-TW" altLang="en-US" sz="3600" dirty="0" smtClean="0">
              <a:latin typeface="+mn-ea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zh-TW" altLang="en-US" sz="3600" dirty="0">
                <a:latin typeface="+mn-ea"/>
              </a:rPr>
              <a:t>剖析人的基本</a:t>
            </a:r>
            <a:r>
              <a:rPr lang="zh-TW" altLang="en-US" sz="3600" dirty="0" smtClean="0">
                <a:latin typeface="+mn-ea"/>
              </a:rPr>
              <a:t>需要</a:t>
            </a:r>
            <a:r>
              <a:rPr lang="en-US" altLang="zh-TW" sz="3600" dirty="0" smtClean="0">
                <a:latin typeface="+mn-ea"/>
              </a:rPr>
              <a:t>(</a:t>
            </a:r>
            <a:r>
              <a:rPr lang="zh-TW" altLang="en-US" sz="3600" dirty="0">
                <a:latin typeface="+mn-ea"/>
              </a:rPr>
              <a:t>在不同層面，包括在網絡</a:t>
            </a:r>
            <a:r>
              <a:rPr lang="zh-TW" altLang="en-US" sz="3600" dirty="0" smtClean="0">
                <a:latin typeface="+mn-ea"/>
              </a:rPr>
              <a:t>世界</a:t>
            </a:r>
            <a:r>
              <a:rPr lang="en-US" altLang="zh-TW" sz="3600" dirty="0" smtClean="0">
                <a:latin typeface="+mn-ea"/>
              </a:rPr>
              <a:t>)</a:t>
            </a:r>
            <a:endParaRPr lang="zh-HK" altLang="en-US" sz="3600" dirty="0">
              <a:latin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78845" y="692695"/>
            <a:ext cx="48526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 smtClean="0">
                <a:solidFill>
                  <a:srgbClr val="FF0000"/>
                </a:solidFill>
              </a:rPr>
              <a:t>個人成長理論：道德觀念發展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84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171343" y="764704"/>
            <a:ext cx="45576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b="1" dirty="0">
                <a:solidFill>
                  <a:srgbClr val="7030A0"/>
                </a:solidFill>
                <a:latin typeface="+mj-ea"/>
                <a:ea typeface="+mj-ea"/>
              </a:rPr>
              <a:t>主題冊</a:t>
            </a:r>
            <a:r>
              <a:rPr lang="en-US" altLang="zh-TW" sz="3600" b="1" dirty="0" smtClean="0">
                <a:solidFill>
                  <a:srgbClr val="7030A0"/>
                </a:solidFill>
                <a:latin typeface="+mj-ea"/>
                <a:ea typeface="+mj-ea"/>
              </a:rPr>
              <a:t>2</a:t>
            </a:r>
            <a:r>
              <a:rPr lang="zh-TW" altLang="en-US" sz="3600" b="1" dirty="0" smtClean="0">
                <a:solidFill>
                  <a:srgbClr val="7030A0"/>
                </a:solidFill>
                <a:latin typeface="+mj-ea"/>
                <a:ea typeface="+mj-ea"/>
              </a:rPr>
              <a:t>：健康和幸福</a:t>
            </a:r>
            <a:endParaRPr lang="zh-TW" altLang="en-US" sz="3600" b="1" dirty="0">
              <a:solidFill>
                <a:srgbClr val="7030A0"/>
              </a:solidFill>
              <a:latin typeface="+mj-ea"/>
              <a:ea typeface="+mj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62426" y="1673716"/>
            <a:ext cx="8230053" cy="5176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Wingdings" pitchFamily="2" charset="2"/>
              <a:buChar char="u"/>
            </a:pPr>
            <a:r>
              <a:rPr lang="zh-TW" altLang="en-US" sz="3200" dirty="0" smtClean="0">
                <a:latin typeface="+mn-ea"/>
              </a:rPr>
              <a:t>怎樣才</a:t>
            </a:r>
            <a:r>
              <a:rPr lang="zh-TW" altLang="en-US" sz="3200" dirty="0">
                <a:latin typeface="+mn-ea"/>
              </a:rPr>
              <a:t>是個人健康</a:t>
            </a:r>
            <a:r>
              <a:rPr lang="en-US" altLang="zh-TW" sz="3200" dirty="0" smtClean="0">
                <a:latin typeface="+mn-ea"/>
              </a:rPr>
              <a:t>(</a:t>
            </a:r>
            <a:r>
              <a:rPr lang="zh-TW" altLang="en-US" sz="3200" dirty="0" smtClean="0">
                <a:latin typeface="+mn-ea"/>
              </a:rPr>
              <a:t>全人健康的不同層面</a:t>
            </a:r>
            <a:r>
              <a:rPr lang="en-US" altLang="zh-TW" sz="3200" dirty="0" smtClean="0">
                <a:latin typeface="+mn-ea"/>
              </a:rPr>
              <a:t>)</a:t>
            </a:r>
            <a:r>
              <a:rPr lang="zh-TW" altLang="en-US" sz="3200" dirty="0" smtClean="0">
                <a:latin typeface="+mn-ea"/>
              </a:rPr>
              <a:t>生理</a:t>
            </a:r>
            <a:r>
              <a:rPr lang="en-US" altLang="zh-TW" sz="3200" dirty="0" smtClean="0">
                <a:latin typeface="+mn-ea"/>
              </a:rPr>
              <a:t>/</a:t>
            </a:r>
            <a:r>
              <a:rPr lang="zh-TW" altLang="en-US" sz="3200" dirty="0" smtClean="0">
                <a:latin typeface="+mn-ea"/>
              </a:rPr>
              <a:t>心智</a:t>
            </a:r>
            <a:r>
              <a:rPr lang="en-US" altLang="zh-TW" sz="3200" dirty="0" smtClean="0">
                <a:latin typeface="+mn-ea"/>
              </a:rPr>
              <a:t>/</a:t>
            </a:r>
            <a:r>
              <a:rPr lang="zh-TW" altLang="en-US" sz="3200" dirty="0" smtClean="0">
                <a:latin typeface="+mn-ea"/>
              </a:rPr>
              <a:t>情緒</a:t>
            </a:r>
            <a:r>
              <a:rPr lang="en-US" altLang="zh-TW" sz="3200" dirty="0" smtClean="0">
                <a:latin typeface="+mn-ea"/>
              </a:rPr>
              <a:t>/</a:t>
            </a:r>
            <a:r>
              <a:rPr lang="zh-TW" altLang="en-US" sz="3200" dirty="0" smtClean="0">
                <a:latin typeface="+mn-ea"/>
              </a:rPr>
              <a:t>社交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u"/>
            </a:pPr>
            <a:r>
              <a:rPr lang="zh-TW" altLang="en-US" sz="3200" dirty="0" smtClean="0">
                <a:latin typeface="+mn-ea"/>
              </a:rPr>
              <a:t>影響健康的因素</a:t>
            </a:r>
            <a:r>
              <a:rPr lang="en-US" altLang="zh-TW" sz="3200" dirty="0" smtClean="0">
                <a:latin typeface="+mn-ea"/>
              </a:rPr>
              <a:t>(</a:t>
            </a:r>
            <a:r>
              <a:rPr lang="zh-TW" altLang="en-US" sz="3200" dirty="0" smtClean="0">
                <a:latin typeface="+mn-ea"/>
              </a:rPr>
              <a:t>個人</a:t>
            </a:r>
            <a:r>
              <a:rPr lang="en-US" altLang="zh-TW" sz="3200" dirty="0" smtClean="0">
                <a:latin typeface="+mn-ea"/>
              </a:rPr>
              <a:t>/</a:t>
            </a:r>
            <a:r>
              <a:rPr lang="zh-TW" altLang="en-US" sz="3200" dirty="0" smtClean="0">
                <a:latin typeface="+mn-ea"/>
              </a:rPr>
              <a:t>社經</a:t>
            </a:r>
            <a:r>
              <a:rPr lang="en-US" altLang="zh-TW" sz="3200" dirty="0" smtClean="0">
                <a:latin typeface="+mn-ea"/>
              </a:rPr>
              <a:t>/</a:t>
            </a:r>
            <a:r>
              <a:rPr lang="zh-TW" altLang="en-US" sz="3200" dirty="0" smtClean="0">
                <a:latin typeface="+mn-ea"/>
              </a:rPr>
              <a:t>生活環境</a:t>
            </a:r>
            <a:r>
              <a:rPr lang="en-US" altLang="zh-TW" sz="3200" dirty="0" smtClean="0">
                <a:latin typeface="+mn-ea"/>
              </a:rPr>
              <a:t>/</a:t>
            </a:r>
            <a:r>
              <a:rPr lang="zh-TW" altLang="en-US" sz="3200" dirty="0" smtClean="0">
                <a:latin typeface="+mn-ea"/>
              </a:rPr>
              <a:t>全球環境</a:t>
            </a:r>
            <a:r>
              <a:rPr lang="en-US" altLang="zh-TW" sz="3200" dirty="0" smtClean="0">
                <a:latin typeface="+mn-ea"/>
              </a:rPr>
              <a:t>)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zh-TW" altLang="en-US" sz="3200" dirty="0">
                <a:latin typeface="+mn-ea"/>
              </a:rPr>
              <a:t>一個社會的健康</a:t>
            </a:r>
            <a:r>
              <a:rPr lang="zh-TW" altLang="en-US" sz="3200" dirty="0" smtClean="0">
                <a:latin typeface="+mn-ea"/>
              </a:rPr>
              <a:t>狀態</a:t>
            </a:r>
            <a:endParaRPr lang="en-US" altLang="zh-TW" sz="32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TW" sz="3200" dirty="0">
                <a:latin typeface="+mn-ea"/>
              </a:rPr>
              <a:t> </a:t>
            </a:r>
            <a:r>
              <a:rPr lang="en-US" altLang="zh-TW" sz="3200" dirty="0" smtClean="0">
                <a:latin typeface="+mn-ea"/>
              </a:rPr>
              <a:t>   </a:t>
            </a:r>
            <a:r>
              <a:rPr lang="zh-TW" altLang="en-US" sz="3200" dirty="0" smtClean="0">
                <a:latin typeface="+mn-ea"/>
              </a:rPr>
              <a:t>剖析網</a:t>
            </a:r>
            <a:r>
              <a:rPr lang="zh-TW" altLang="en-US" sz="3200" dirty="0">
                <a:latin typeface="+mn-ea"/>
              </a:rPr>
              <a:t>絡世界對個人和社會可造成的</a:t>
            </a:r>
            <a:r>
              <a:rPr lang="zh-TW" altLang="en-US" sz="3200" dirty="0" smtClean="0">
                <a:latin typeface="+mn-ea"/>
              </a:rPr>
              <a:t>衝</a:t>
            </a:r>
            <a:r>
              <a:rPr lang="zh-TW" altLang="en-US" sz="3200" dirty="0">
                <a:latin typeface="+mn-ea"/>
              </a:rPr>
              <a:t>擊</a:t>
            </a:r>
            <a:endParaRPr lang="zh-HK" altLang="en-US" sz="3200" dirty="0">
              <a:latin typeface="+mn-ea"/>
            </a:endParaRPr>
          </a:p>
          <a:p>
            <a:pPr>
              <a:lnSpc>
                <a:spcPct val="150000"/>
              </a:lnSpc>
            </a:pPr>
            <a:endParaRPr lang="zh-HK" altLang="en-US" sz="32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631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25831" y="1256566"/>
            <a:ext cx="8092338" cy="5256584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u"/>
            </a:pPr>
            <a:r>
              <a:rPr lang="zh-TW" altLang="en-US" sz="3600" dirty="0" smtClean="0">
                <a:latin typeface="+mn-ea"/>
              </a:rPr>
              <a:t>認識壓力及管理壓力</a:t>
            </a:r>
          </a:p>
          <a:p>
            <a:pPr>
              <a:lnSpc>
                <a:spcPct val="200000"/>
              </a:lnSpc>
              <a:buFont typeface="Wingdings" pitchFamily="2" charset="2"/>
              <a:buChar char="u"/>
            </a:pPr>
            <a:r>
              <a:rPr lang="zh-TW" altLang="en-US" sz="3600" dirty="0" smtClean="0">
                <a:latin typeface="+mn-ea"/>
              </a:rPr>
              <a:t>怎樣保持精神健康</a:t>
            </a:r>
            <a:endParaRPr lang="en-US" altLang="zh-TW" sz="3600" dirty="0" smtClean="0">
              <a:latin typeface="+mn-ea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zh-TW" altLang="en-US" sz="3600" dirty="0">
                <a:latin typeface="+mn-ea"/>
              </a:rPr>
              <a:t>剖析</a:t>
            </a:r>
            <a:r>
              <a:rPr lang="zh-TW" altLang="en-US" sz="3600" dirty="0" smtClean="0">
                <a:latin typeface="+mn-ea"/>
              </a:rPr>
              <a:t>不良</a:t>
            </a:r>
            <a:r>
              <a:rPr lang="en-US" altLang="zh-TW" sz="3600" dirty="0">
                <a:latin typeface="+mn-ea"/>
              </a:rPr>
              <a:t>/</a:t>
            </a:r>
            <a:r>
              <a:rPr lang="zh-TW" altLang="en-US" sz="3600" dirty="0">
                <a:latin typeface="+mn-ea"/>
              </a:rPr>
              <a:t>不正確的網絡行為對個人對社區造成壓力</a:t>
            </a:r>
            <a:endParaRPr lang="en-US" altLang="zh-TW" sz="3600" dirty="0" smtClean="0">
              <a:latin typeface="+mn-ea"/>
            </a:endParaRPr>
          </a:p>
          <a:p>
            <a:pPr>
              <a:lnSpc>
                <a:spcPct val="250000"/>
              </a:lnSpc>
              <a:buFont typeface="Wingdings" pitchFamily="2" charset="2"/>
              <a:buChar char="Ø"/>
            </a:pPr>
            <a:endParaRPr lang="zh-HK" altLang="en-US" sz="3600" dirty="0"/>
          </a:p>
        </p:txBody>
      </p:sp>
      <p:sp>
        <p:nvSpPr>
          <p:cNvPr id="4" name="矩形 3"/>
          <p:cNvSpPr/>
          <p:nvPr/>
        </p:nvSpPr>
        <p:spPr>
          <a:xfrm>
            <a:off x="2427823" y="548680"/>
            <a:ext cx="40959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b="1" dirty="0">
                <a:solidFill>
                  <a:srgbClr val="7030A0"/>
                </a:solidFill>
                <a:latin typeface="+mj-ea"/>
                <a:ea typeface="+mj-ea"/>
              </a:rPr>
              <a:t>主題冊</a:t>
            </a:r>
            <a:r>
              <a:rPr lang="en-US" altLang="zh-TW" sz="3600" b="1" dirty="0" smtClean="0">
                <a:solidFill>
                  <a:srgbClr val="7030A0"/>
                </a:solidFill>
                <a:latin typeface="+mj-ea"/>
                <a:ea typeface="+mj-ea"/>
              </a:rPr>
              <a:t>4</a:t>
            </a:r>
            <a:r>
              <a:rPr lang="zh-TW" altLang="en-US" sz="3600" b="1" dirty="0" smtClean="0">
                <a:solidFill>
                  <a:srgbClr val="7030A0"/>
                </a:solidFill>
                <a:latin typeface="+mj-ea"/>
                <a:ea typeface="+mj-ea"/>
              </a:rPr>
              <a:t>：精神健康</a:t>
            </a:r>
            <a:endParaRPr lang="zh-TW" altLang="en-US" sz="3600" b="1" dirty="0">
              <a:solidFill>
                <a:srgbClr val="7030A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43023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1742" y="1484784"/>
            <a:ext cx="8507288" cy="5257800"/>
          </a:xfrm>
        </p:spPr>
        <p:txBody>
          <a:bodyPr/>
          <a:lstStyle/>
          <a:p>
            <a:pPr>
              <a:lnSpc>
                <a:spcPct val="200000"/>
              </a:lnSpc>
              <a:buFont typeface="Wingdings" pitchFamily="2" charset="2"/>
              <a:buChar char="u"/>
            </a:pPr>
            <a:r>
              <a:rPr lang="zh-TW" altLang="en-US" sz="3600" dirty="0" smtClean="0"/>
              <a:t>何謂健康的關係狀況</a:t>
            </a:r>
          </a:p>
          <a:p>
            <a:pPr>
              <a:lnSpc>
                <a:spcPct val="200000"/>
              </a:lnSpc>
              <a:buFont typeface="Wingdings" pitchFamily="2" charset="2"/>
              <a:buChar char="u"/>
            </a:pPr>
            <a:r>
              <a:rPr lang="zh-TW" altLang="en-US" sz="3600" dirty="0" smtClean="0"/>
              <a:t>人際關係的</a:t>
            </a:r>
            <a:r>
              <a:rPr lang="zh-TW" altLang="en-US" sz="3600" dirty="0"/>
              <a:t>發展及維繫良好關係的元素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zh-TW" altLang="en-US" sz="3600" dirty="0">
                <a:latin typeface="+mn-ea"/>
              </a:rPr>
              <a:t>剖析</a:t>
            </a:r>
            <a:r>
              <a:rPr lang="zh-TW" altLang="en-US" sz="3600" dirty="0" smtClean="0"/>
              <a:t>網</a:t>
            </a:r>
            <a:r>
              <a:rPr lang="zh-TW" altLang="en-US" sz="3600" dirty="0"/>
              <a:t>絡關係與人際關係的分別</a:t>
            </a:r>
            <a:endParaRPr lang="zh-TW" altLang="en-US" sz="3600" dirty="0" smtClean="0"/>
          </a:p>
          <a:p>
            <a:pPr>
              <a:lnSpc>
                <a:spcPct val="200000"/>
              </a:lnSpc>
            </a:pPr>
            <a:endParaRPr lang="zh-TW" altLang="en-US" dirty="0" smtClean="0"/>
          </a:p>
          <a:p>
            <a:endParaRPr lang="zh-HK" altLang="en-US" dirty="0"/>
          </a:p>
        </p:txBody>
      </p:sp>
      <p:sp>
        <p:nvSpPr>
          <p:cNvPr id="4" name="矩形 3"/>
          <p:cNvSpPr/>
          <p:nvPr/>
        </p:nvSpPr>
        <p:spPr>
          <a:xfrm>
            <a:off x="2320183" y="402928"/>
            <a:ext cx="40959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b="1" dirty="0">
                <a:solidFill>
                  <a:srgbClr val="7030A0"/>
                </a:solidFill>
                <a:latin typeface="+mj-ea"/>
                <a:ea typeface="+mj-ea"/>
              </a:rPr>
              <a:t>主題冊</a:t>
            </a:r>
            <a:r>
              <a:rPr lang="en-US" altLang="zh-TW" sz="3600" b="1" dirty="0" smtClean="0">
                <a:solidFill>
                  <a:srgbClr val="7030A0"/>
                </a:solidFill>
                <a:latin typeface="+mj-ea"/>
                <a:ea typeface="+mj-ea"/>
              </a:rPr>
              <a:t>5</a:t>
            </a:r>
            <a:r>
              <a:rPr lang="zh-TW" altLang="en-US" sz="3600" b="1" dirty="0" smtClean="0">
                <a:solidFill>
                  <a:srgbClr val="7030A0"/>
                </a:solidFill>
                <a:latin typeface="+mj-ea"/>
                <a:ea typeface="+mj-ea"/>
              </a:rPr>
              <a:t>：人際關係</a:t>
            </a:r>
            <a:endParaRPr lang="zh-TW" altLang="en-US" sz="3600" b="1" dirty="0">
              <a:solidFill>
                <a:srgbClr val="7030A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3413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47564" y="1916832"/>
            <a:ext cx="7848872" cy="4464496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zh-TW" altLang="en-US" dirty="0"/>
              <a:t>疾病與生活方式</a:t>
            </a:r>
            <a:r>
              <a:rPr lang="zh-TW" altLang="en-US" dirty="0" smtClean="0"/>
              <a:t>的轉變</a:t>
            </a:r>
            <a:r>
              <a:rPr lang="en-US" altLang="zh-TW" dirty="0" smtClean="0"/>
              <a:t>(</a:t>
            </a:r>
            <a:r>
              <a:rPr lang="zh-TW" altLang="en-US" dirty="0" smtClean="0"/>
              <a:t>四肢不勤</a:t>
            </a:r>
            <a:r>
              <a:rPr lang="zh-TW" altLang="zh-HK" dirty="0"/>
              <a:t>、</a:t>
            </a:r>
            <a:r>
              <a:rPr lang="zh-TW" altLang="en-US" dirty="0" smtClean="0"/>
              <a:t>久坐不動</a:t>
            </a:r>
            <a:r>
              <a:rPr lang="zh-TW" altLang="zh-HK" dirty="0"/>
              <a:t>、</a:t>
            </a:r>
            <a:r>
              <a:rPr lang="zh-TW" altLang="en-US" dirty="0" smtClean="0"/>
              <a:t>沉溺網絡</a:t>
            </a:r>
            <a:r>
              <a:rPr lang="en-US" altLang="zh-TW" dirty="0" smtClean="0"/>
              <a:t>)</a:t>
            </a:r>
            <a:endParaRPr lang="en-US" altLang="zh-TW" dirty="0"/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zh-TW" altLang="en-US" dirty="0">
                <a:latin typeface="+mn-ea"/>
              </a:rPr>
              <a:t>剖析</a:t>
            </a:r>
            <a:r>
              <a:rPr lang="zh-TW" altLang="en-US" dirty="0" smtClean="0"/>
              <a:t>沉迷</a:t>
            </a:r>
            <a:r>
              <a:rPr lang="zh-TW" altLang="en-US" dirty="0"/>
              <a:t>網絡世界帶來的負面影響</a:t>
            </a:r>
            <a:endParaRPr lang="en-US" altLang="zh-TW" dirty="0" smtClean="0"/>
          </a:p>
        </p:txBody>
      </p:sp>
      <p:sp>
        <p:nvSpPr>
          <p:cNvPr id="4" name="矩形 3"/>
          <p:cNvSpPr/>
          <p:nvPr/>
        </p:nvSpPr>
        <p:spPr>
          <a:xfrm>
            <a:off x="2050316" y="617262"/>
            <a:ext cx="40959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b="1" dirty="0" smtClean="0">
                <a:solidFill>
                  <a:srgbClr val="7030A0"/>
                </a:solidFill>
                <a:latin typeface="+mj-ea"/>
                <a:ea typeface="+mj-ea"/>
              </a:rPr>
              <a:t>主題</a:t>
            </a:r>
            <a:r>
              <a:rPr lang="en-US" altLang="zh-TW" sz="3600" b="1" dirty="0" smtClean="0">
                <a:solidFill>
                  <a:srgbClr val="7030A0"/>
                </a:solidFill>
                <a:latin typeface="+mj-ea"/>
                <a:ea typeface="+mj-ea"/>
              </a:rPr>
              <a:t>6</a:t>
            </a:r>
            <a:r>
              <a:rPr lang="zh-TW" altLang="en-US" sz="3600" b="1" dirty="0" smtClean="0">
                <a:solidFill>
                  <a:srgbClr val="7030A0"/>
                </a:solidFill>
                <a:latin typeface="+mj-ea"/>
                <a:ea typeface="+mj-ea"/>
              </a:rPr>
              <a:t>：健康的社區</a:t>
            </a:r>
            <a:endParaRPr lang="zh-TW" altLang="en-US" sz="3600" b="1" dirty="0">
              <a:solidFill>
                <a:srgbClr val="7030A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5307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1483</Words>
  <Application>Microsoft Office PowerPoint</Application>
  <PresentationFormat>如螢幕大小 (4:3)</PresentationFormat>
  <Paragraphs>160</Paragraphs>
  <Slides>35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35</vt:i4>
      </vt:variant>
    </vt:vector>
  </HeadingPairs>
  <TitlesOfParts>
    <vt:vector size="36" baseType="lpstr">
      <vt:lpstr>Office 佈景主題</vt:lpstr>
      <vt:lpstr>    優質教育基金 「教師專業交流月」 2015年3月21日(六)  講題: 認識網絡行為，培養正確態度  </vt:lpstr>
      <vt:lpstr>現今青少年在網路世界的迷思：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教學步驟四：網絡世界的正面價值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「教師專業發展分享」2015年3月21日(六)    培育網路公民的素養: 教師角色及教學範式轉移  </dc:title>
  <dc:creator>CMASS</dc:creator>
  <cp:lastModifiedBy>LEUNG, Yuen-ping</cp:lastModifiedBy>
  <cp:revision>64</cp:revision>
  <cp:lastPrinted>2015-03-17T03:20:08Z</cp:lastPrinted>
  <dcterms:created xsi:type="dcterms:W3CDTF">2015-03-07T01:57:31Z</dcterms:created>
  <dcterms:modified xsi:type="dcterms:W3CDTF">2015-03-27T09:56:10Z</dcterms:modified>
</cp:coreProperties>
</file>