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  <p:sldId id="286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735763" cy="98663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3275-7B65-434B-8280-F58DCBE869EA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5500-BCEC-4407-9DE6-A0C5322EE0B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1822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05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37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609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572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48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647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268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64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8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36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261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D3FA0-6448-40FB-9402-58F1093ACCE5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6DAAC-3E67-45F8-9D20-C6C8C9913D6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81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kfyg.org.hk/chi/ycs/InternetAddiction.html" TargetMode="External"/><Relationship Id="rId2" Type="http://schemas.openxmlformats.org/officeDocument/2006/relationships/hyperlink" Target="http://cyberaddiction.nzdem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topia.hk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3588" y="764704"/>
            <a:ext cx="7416824" cy="1728192"/>
          </a:xfrm>
        </p:spPr>
        <p:txBody>
          <a:bodyPr>
            <a:normAutofit fontScale="90000"/>
          </a:bodyPr>
          <a:lstStyle/>
          <a:p>
            <a:r>
              <a:rPr lang="en-US" altLang="zh-TW" sz="3600" b="1" dirty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  <a:latin typeface="+mj-ea"/>
              </a:rPr>
            </a:b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sz="3600" b="1" dirty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  <a:latin typeface="+mj-ea"/>
              </a:rPr>
            </a:b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sz="4000" b="1" dirty="0" smtClean="0">
                <a:solidFill>
                  <a:srgbClr val="FF0000"/>
                </a:solidFill>
                <a:latin typeface="+mj-ea"/>
              </a:rPr>
              <a:t>優質</a:t>
            </a:r>
            <a:r>
              <a:rPr lang="zh-TW" altLang="en-US" sz="4000" b="1" dirty="0">
                <a:solidFill>
                  <a:srgbClr val="FF0000"/>
                </a:solidFill>
                <a:latin typeface="+mj-ea"/>
              </a:rPr>
              <a:t>教育</a:t>
            </a:r>
            <a:r>
              <a:rPr lang="zh-TW" altLang="en-US" sz="4000" b="1" dirty="0" smtClean="0">
                <a:solidFill>
                  <a:srgbClr val="FF0000"/>
                </a:solidFill>
                <a:latin typeface="+mj-ea"/>
              </a:rPr>
              <a:t>基金</a:t>
            </a:r>
            <a:r>
              <a:rPr lang="en-US" altLang="zh-TW" sz="40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4000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zh-HK" sz="3600" b="1" dirty="0" smtClean="0">
                <a:solidFill>
                  <a:srgbClr val="FF0000"/>
                </a:solidFill>
                <a:latin typeface="+mj-ea"/>
              </a:rPr>
              <a:t>「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>教師</a:t>
            </a:r>
            <a:r>
              <a:rPr lang="zh-TW" altLang="en-US" sz="3600" b="1" dirty="0">
                <a:solidFill>
                  <a:srgbClr val="FF0000"/>
                </a:solidFill>
                <a:latin typeface="+mj-ea"/>
              </a:rPr>
              <a:t>專業交流月</a:t>
            </a:r>
            <a:r>
              <a:rPr lang="zh-TW" altLang="zh-HK" sz="3600" b="1" dirty="0" smtClean="0">
                <a:solidFill>
                  <a:srgbClr val="FF0000"/>
                </a:solidFill>
                <a:latin typeface="+mj-ea"/>
              </a:rPr>
              <a:t>」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>2015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>年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>月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>21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>日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>六</a:t>
            </a:r>
            <a:r>
              <a:rPr lang="en-US" altLang="zh-TW" sz="2800" b="1" dirty="0" smtClean="0">
                <a:solidFill>
                  <a:srgbClr val="FF0000"/>
                </a:solidFill>
                <a:latin typeface="+mj-ea"/>
              </a:rPr>
              <a:t>)</a:t>
            </a:r>
            <a:br>
              <a:rPr lang="en-US" altLang="zh-TW" sz="2800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sz="2800" dirty="0" smtClean="0">
                <a:latin typeface="+mj-ea"/>
              </a:rPr>
              <a:t/>
            </a:r>
            <a:br>
              <a:rPr lang="en-US" altLang="zh-TW" sz="2800" dirty="0" smtClean="0">
                <a:latin typeface="+mj-ea"/>
              </a:rPr>
            </a:br>
            <a:r>
              <a:rPr lang="zh-TW" altLang="en-US" sz="4000" b="1" dirty="0" smtClean="0">
                <a:solidFill>
                  <a:srgbClr val="7030A0"/>
                </a:solidFill>
                <a:latin typeface="+mj-ea"/>
              </a:rPr>
              <a:t>講題</a:t>
            </a:r>
            <a:r>
              <a:rPr lang="en-US" altLang="zh-TW" sz="4000" b="1" dirty="0" smtClean="0">
                <a:solidFill>
                  <a:srgbClr val="7030A0"/>
                </a:solidFill>
                <a:latin typeface="+mj-ea"/>
              </a:rPr>
              <a:t>: 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</a:rPr>
              <a:t>認識</a:t>
            </a:r>
            <a:r>
              <a:rPr lang="zh-TW" altLang="en-US" sz="4000" b="1" dirty="0">
                <a:solidFill>
                  <a:srgbClr val="7030A0"/>
                </a:solidFill>
                <a:latin typeface="+mj-ea"/>
              </a:rPr>
              <a:t>網絡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</a:rPr>
              <a:t>行為，</a:t>
            </a:r>
            <a:r>
              <a:rPr lang="zh-TW" altLang="en-US" sz="4000" b="1" dirty="0">
                <a:solidFill>
                  <a:srgbClr val="7030A0"/>
                </a:solidFill>
                <a:latin typeface="+mj-ea"/>
              </a:rPr>
              <a:t>培養正確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</a:rPr>
              <a:t>態度</a:t>
            </a:r>
            <a:br>
              <a:rPr lang="zh-TW" altLang="en-US" sz="4000" b="1" dirty="0" smtClean="0">
                <a:solidFill>
                  <a:srgbClr val="7030A0"/>
                </a:solidFill>
                <a:latin typeface="+mj-ea"/>
              </a:rPr>
            </a:br>
            <a:r>
              <a:rPr lang="zh-TW" altLang="en-US" sz="4000" dirty="0" smtClean="0">
                <a:solidFill>
                  <a:srgbClr val="0070C0"/>
                </a:solidFill>
              </a:rPr>
              <a:t/>
            </a:r>
            <a:br>
              <a:rPr lang="zh-TW" altLang="en-US" sz="4000" dirty="0" smtClean="0">
                <a:solidFill>
                  <a:srgbClr val="0070C0"/>
                </a:solidFill>
              </a:rPr>
            </a:br>
            <a:endParaRPr lang="zh-HK" altLang="en-US" sz="4000" dirty="0">
              <a:solidFill>
                <a:srgbClr val="0070C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264696" cy="2492896"/>
          </a:xfrm>
        </p:spPr>
        <p:txBody>
          <a:bodyPr>
            <a:noAutofit/>
          </a:bodyPr>
          <a:lstStyle/>
          <a:p>
            <a:pPr algn="l"/>
            <a:r>
              <a:rPr lang="zh-TW" altLang="en-US" dirty="0" smtClean="0"/>
              <a:t>   </a:t>
            </a:r>
            <a:endParaRPr lang="en-US" altLang="zh-TW" dirty="0" smtClean="0"/>
          </a:p>
          <a:p>
            <a:r>
              <a:rPr lang="zh-HK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ngsuhChe" panose="02030609000101010101" pitchFamily="49" charset="-127"/>
                <a:ea typeface="GungsuhChe" panose="02030609000101010101" pitchFamily="49" charset="-127"/>
              </a:rPr>
              <a:t> </a:t>
            </a:r>
            <a:r>
              <a:rPr lang="zh-HK" alt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廠商</a:t>
            </a:r>
            <a:r>
              <a:rPr lang="zh-HK" alt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會中學</a:t>
            </a:r>
          </a:p>
          <a:p>
            <a:r>
              <a:rPr lang="en-US" altLang="zh-TW" sz="2800" dirty="0" smtClean="0">
                <a:solidFill>
                  <a:srgbClr val="7030A0"/>
                </a:solidFill>
                <a:latin typeface="+mn-ea"/>
              </a:rPr>
              <a:t>    </a:t>
            </a:r>
            <a:r>
              <a:rPr lang="zh-TW" alt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健康管理與社會關懷科</a:t>
            </a:r>
            <a:endParaRPr lang="en-US" altLang="zh-TW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TW" alt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王頌華主任</a:t>
            </a:r>
            <a:endParaRPr lang="en-US" altLang="zh-TW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69198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/>
              <a:t>經濟環境對健康的影響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/>
              <a:t>社區和人際網絡支援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/>
              <a:t>對家庭</a:t>
            </a:r>
            <a:r>
              <a:rPr lang="zh-TW" altLang="zh-HK" dirty="0" smtClean="0"/>
              <a:t>、</a:t>
            </a:r>
            <a:r>
              <a:rPr lang="zh-TW" altLang="en-US" dirty="0" smtClean="0"/>
              <a:t>社區和群體的承擔</a:t>
            </a:r>
            <a:endParaRPr lang="en-US" altLang="zh-TW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/>
              <a:t>社區的五種功能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dirty="0">
                <a:latin typeface="+mn-ea"/>
              </a:rPr>
              <a:t>剖析</a:t>
            </a:r>
            <a:r>
              <a:rPr lang="zh-TW" altLang="en-US" dirty="0" smtClean="0"/>
              <a:t>網</a:t>
            </a:r>
            <a:r>
              <a:rPr lang="zh-TW" altLang="en-US" dirty="0"/>
              <a:t>絡社會如何促進或破壞以上的社區功能</a:t>
            </a:r>
            <a:endParaRPr lang="en-US" altLang="zh-TW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endParaRPr lang="zh-TW" altLang="en-US" dirty="0" smtClean="0"/>
          </a:p>
          <a:p>
            <a:pPr>
              <a:lnSpc>
                <a:spcPct val="250000"/>
              </a:lnSpc>
            </a:pP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27584" y="404664"/>
            <a:ext cx="4557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主題冊</a:t>
            </a:r>
            <a:r>
              <a:rPr lang="en-US" altLang="zh-TW" sz="3600" b="1" dirty="0" smtClean="0">
                <a:solidFill>
                  <a:srgbClr val="7030A0"/>
                </a:solidFill>
                <a:latin typeface="+mn-ea"/>
              </a:rPr>
              <a:t>7</a:t>
            </a: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：關愛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社區</a:t>
            </a:r>
            <a:endParaRPr lang="zh-TW" altLang="en-US" sz="3600" b="1" dirty="0">
              <a:solidFill>
                <a:srgbClr val="7030A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68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72061"/>
            <a:ext cx="8363272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>
                <a:latin typeface="+mn-ea"/>
              </a:rPr>
              <a:t>成癮的種類：吸毒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酗酒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吸煙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賭博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沉迷上網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>
                <a:latin typeface="+mn-ea"/>
              </a:rPr>
              <a:t>沉迷上網成癮的原因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吸煙因素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心理社會因素</a:t>
            </a:r>
            <a:r>
              <a:rPr lang="en-US" altLang="zh-TW" dirty="0" smtClean="0">
                <a:latin typeface="+mn-ea"/>
              </a:rPr>
              <a:t>)</a:t>
            </a:r>
            <a:endParaRPr lang="zh-TW" altLang="en-US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dirty="0" smtClean="0">
                <a:latin typeface="+mn-ea"/>
              </a:rPr>
              <a:t>沉迷上網帶來的問題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生理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心理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>
                <a:latin typeface="+mn-ea"/>
              </a:rPr>
              <a:t>社交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dirty="0">
                <a:latin typeface="+mn-ea"/>
              </a:rPr>
              <a:t>探討</a:t>
            </a:r>
            <a:r>
              <a:rPr lang="zh-TW" altLang="en-US" dirty="0" smtClean="0">
                <a:latin typeface="+mn-ea"/>
              </a:rPr>
              <a:t>及</a:t>
            </a:r>
            <a:r>
              <a:rPr lang="zh-TW" altLang="en-US" dirty="0">
                <a:latin typeface="+mn-ea"/>
              </a:rPr>
              <a:t>剖析</a:t>
            </a:r>
            <a:r>
              <a:rPr lang="zh-TW" altLang="en-US" dirty="0" smtClean="0">
                <a:latin typeface="+mn-ea"/>
              </a:rPr>
              <a:t>沉迷</a:t>
            </a:r>
            <a:r>
              <a:rPr lang="zh-TW" altLang="en-US" dirty="0">
                <a:latin typeface="+mn-ea"/>
              </a:rPr>
              <a:t>網絡世界的前因後果</a:t>
            </a:r>
            <a:endParaRPr lang="zh-HK" altLang="en-US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1254" y="626785"/>
            <a:ext cx="40414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7030A0"/>
                </a:solidFill>
                <a:latin typeface="+mj-ea"/>
                <a:ea typeface="+mj-ea"/>
              </a:rPr>
              <a:t>主題冊</a:t>
            </a:r>
            <a:r>
              <a:rPr lang="en-US" altLang="zh-TW" sz="4000" b="1" dirty="0" smtClean="0">
                <a:solidFill>
                  <a:srgbClr val="7030A0"/>
                </a:solidFill>
                <a:latin typeface="+mj-ea"/>
                <a:ea typeface="+mj-ea"/>
              </a:rPr>
              <a:t>15E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  <a:ea typeface="+mj-ea"/>
              </a:rPr>
              <a:t>：成癮</a:t>
            </a:r>
            <a:endParaRPr lang="zh-TW" altLang="en-US" sz="40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83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43133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腦海經常浮現上網的景象</a:t>
            </a:r>
          </a:p>
          <a:p>
            <a:r>
              <a:rPr lang="zh-TW" altLang="en-US" dirty="0" smtClean="0"/>
              <a:t>不斷增加上網的時間來維持滿足感</a:t>
            </a:r>
          </a:p>
          <a:p>
            <a:r>
              <a:rPr lang="zh-TW" altLang="en-US" dirty="0" smtClean="0"/>
              <a:t>重複嘗試減少上網但卻不成功</a:t>
            </a:r>
          </a:p>
          <a:p>
            <a:r>
              <a:rPr lang="zh-TW" altLang="en-US" dirty="0" smtClean="0"/>
              <a:t>停止上網時會產生負面情緒反應，如抑鬱或變得激動</a:t>
            </a:r>
          </a:p>
          <a:p>
            <a:r>
              <a:rPr lang="zh-TW" altLang="en-US" dirty="0" smtClean="0"/>
              <a:t>實際上網時間往往比預計的長</a:t>
            </a:r>
          </a:p>
          <a:p>
            <a:r>
              <a:rPr lang="zh-TW" altLang="en-US" dirty="0" smtClean="0"/>
              <a:t>因上網而影響工作</a:t>
            </a:r>
            <a:r>
              <a:rPr lang="zh-TW" altLang="zh-HK" dirty="0" smtClean="0">
                <a:latin typeface="+mn-ea"/>
              </a:rPr>
              <a:t>、</a:t>
            </a:r>
            <a:r>
              <a:rPr lang="zh-TW" altLang="en-US" dirty="0" smtClean="0"/>
              <a:t>學習及與他人之間的關係</a:t>
            </a:r>
          </a:p>
          <a:p>
            <a:r>
              <a:rPr lang="zh-TW" altLang="en-US" dirty="0" smtClean="0"/>
              <a:t>因上網而向家人或其他人說謊</a:t>
            </a:r>
          </a:p>
          <a:p>
            <a:r>
              <a:rPr lang="zh-TW" altLang="en-US" dirty="0" smtClean="0"/>
              <a:t>以上網來逃避生活上的問題或負面情緒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404664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以下是一些沉迷上網的徵狀</a:t>
            </a:r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:</a:t>
            </a:r>
            <a:endParaRPr lang="en-US" altLang="zh-TW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71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dirty="0" smtClean="0"/>
              <a:t>過度沉迷上網活動會直接引致以上的手部症狀：水疱、胼胝、筋腱痛、麻痺。過度上網還會引致以下一系列的其他身體疾病：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感光羊癎症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手臂震動綜合症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勞損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外周神經炎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增加童年肥胖症的機會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減少參與學業和體育運動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社交愈來愈孤立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35696" y="474373"/>
            <a:ext cx="5827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沉迷上網對健康的影響：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5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/>
              <a:t>  </a:t>
            </a:r>
            <a:r>
              <a:rPr lang="zh-TW" altLang="en-US" dirty="0" smtClean="0">
                <a:latin typeface="+mn-ea"/>
              </a:rPr>
              <a:t>為</a:t>
            </a:r>
            <a:r>
              <a:rPr lang="zh-TW" altLang="en-US" dirty="0">
                <a:latin typeface="+mn-ea"/>
              </a:rPr>
              <a:t>沉迷上網人士而設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>
                <a:latin typeface="+mn-ea"/>
              </a:rPr>
              <a:t>服務主要由非政府機構提供。香港基督教服務處是其中一個提供服務的機構，對象</a:t>
            </a:r>
            <a:r>
              <a:rPr lang="zh-TW" altLang="en-US" dirty="0" smtClean="0">
                <a:latin typeface="+mn-ea"/>
              </a:rPr>
              <a:t>為</a:t>
            </a:r>
            <a:r>
              <a:rPr lang="en-US" altLang="zh-TW" dirty="0" smtClean="0">
                <a:latin typeface="+mn-ea"/>
              </a:rPr>
              <a:t>6-24</a:t>
            </a:r>
            <a:r>
              <a:rPr lang="zh-TW" altLang="en-US" dirty="0">
                <a:latin typeface="+mn-ea"/>
              </a:rPr>
              <a:t>歲之青少年及其家長。服務包括</a:t>
            </a:r>
            <a:r>
              <a:rPr lang="zh-TW" altLang="en-US" dirty="0" smtClean="0">
                <a:latin typeface="+mn-ea"/>
              </a:rPr>
              <a:t>：</a:t>
            </a:r>
            <a:endParaRPr lang="en-US" altLang="zh-TW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+mn-ea"/>
              </a:rPr>
              <a:t>輔導服務     輔導熱線     家訪及輔導服務       網絡特攻小組</a:t>
            </a:r>
            <a:endParaRPr lang="zh-HK" altLang="en-US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3608" y="345998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治療沉迷上網及康復服務介紹：</a:t>
            </a:r>
            <a:endParaRPr lang="zh-HK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2267744" y="486916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向右箭號 5"/>
          <p:cNvSpPr/>
          <p:nvPr/>
        </p:nvSpPr>
        <p:spPr>
          <a:xfrm>
            <a:off x="4355976" y="483249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sp>
        <p:nvSpPr>
          <p:cNvPr id="7" name="向右箭號 6"/>
          <p:cNvSpPr/>
          <p:nvPr/>
        </p:nvSpPr>
        <p:spPr>
          <a:xfrm>
            <a:off x="7812360" y="4832491"/>
            <a:ext cx="59736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322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897569"/>
              </p:ext>
            </p:extLst>
          </p:nvPr>
        </p:nvGraphicFramePr>
        <p:xfrm>
          <a:off x="457200" y="980728"/>
          <a:ext cx="8229600" cy="4828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1353683">
                <a:tc>
                  <a:txBody>
                    <a:bodyPr/>
                    <a:lstStyle/>
                    <a:p>
                      <a:r>
                        <a:rPr lang="zh-HK" altLang="en-US" sz="3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講座／工</a:t>
                      </a:r>
                    </a:p>
                    <a:p>
                      <a:r>
                        <a:rPr lang="zh-HK" altLang="en-US" sz="3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作坊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讓青少年／家長認識網絡成癮現象及不健康使用網絡的禍害，並認識預防／處理網絡成癮的方法。</a:t>
                      </a:r>
                      <a:endParaRPr lang="zh-HK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683">
                <a:tc>
                  <a:txBody>
                    <a:bodyPr/>
                    <a:lstStyle/>
                    <a:p>
                      <a:r>
                        <a:rPr lang="zh-HK" altLang="en-US" sz="3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健康網絡大使聯盟</a:t>
                      </a:r>
                      <a:endParaRPr lang="zh-HK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邀請曾接受服務的青少年成為健康網絡大使，為他們舉辦各式各樣有趣</a:t>
                      </a: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及具挑戰性的活動，以建立使用電腦網絡以外的興趣，及強化大使對健</a:t>
                      </a: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康使用電腦網絡的信念及行為。此外，大使會向社會各界傳遞健康使用</a:t>
                      </a: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網絡的訊息。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683">
                <a:tc>
                  <a:txBody>
                    <a:bodyPr/>
                    <a:lstStyle/>
                    <a:p>
                      <a:r>
                        <a:rPr lang="zh-HK" altLang="en-US" sz="3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網上同路人家長支援網絡</a:t>
                      </a:r>
                      <a:endParaRPr lang="zh-HK" alt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透過分享及討論，提升家長管教子女健康使用網絡的信心及技巧；透過</a:t>
                      </a: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聯誼活動，舒緩家長管教子女的壓力；建立家長間的互助網絡，達致互</a:t>
                      </a:r>
                    </a:p>
                    <a:p>
                      <a:r>
                        <a:rPr lang="zh-HK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相支持的效果。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7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500" b="1" dirty="0" smtClean="0">
                <a:solidFill>
                  <a:srgbClr val="FF0000"/>
                </a:solidFill>
              </a:rPr>
              <a:t>相關的其他</a:t>
            </a:r>
            <a:r>
              <a:rPr lang="zh-TW" altLang="en-US" sz="3500" b="1" dirty="0">
                <a:solidFill>
                  <a:srgbClr val="FF0000"/>
                </a:solidFill>
              </a:rPr>
              <a:t>服務機構</a:t>
            </a:r>
          </a:p>
          <a:p>
            <a:pPr>
              <a:buFont typeface="Wingdings" pitchFamily="2" charset="2"/>
              <a:buChar char="u"/>
            </a:pPr>
            <a:r>
              <a:rPr lang="zh-HK" altLang="en-US" dirty="0" smtClean="0"/>
              <a:t> </a:t>
            </a:r>
            <a:r>
              <a:rPr lang="zh-HK" altLang="en-US" dirty="0"/>
              <a:t>東華三院</a:t>
            </a:r>
          </a:p>
          <a:p>
            <a:pPr marL="0" indent="0">
              <a:buNone/>
            </a:pPr>
            <a:r>
              <a:rPr lang="zh-TW" altLang="en-US" dirty="0"/>
              <a:t>預防青少年上網成癮服務計劃 － 不再迷「</a:t>
            </a:r>
            <a:r>
              <a:rPr lang="zh-TW" altLang="en-US" dirty="0" smtClean="0"/>
              <a:t>網」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HK" dirty="0" smtClean="0">
                <a:hlinkClick r:id="rId2"/>
              </a:rPr>
              <a:t>http</a:t>
            </a:r>
            <a:r>
              <a:rPr lang="en-US" altLang="zh-HK" dirty="0">
                <a:hlinkClick r:id="rId2"/>
              </a:rPr>
              <a:t>://cyberaddiction.nzdemo.com</a:t>
            </a:r>
            <a:r>
              <a:rPr lang="en-US" altLang="zh-HK" dirty="0" smtClean="0">
                <a:hlinkClick r:id="rId2"/>
              </a:rPr>
              <a:t>/</a:t>
            </a:r>
            <a:endParaRPr lang="en-US" altLang="zh-HK" dirty="0" smtClean="0"/>
          </a:p>
          <a:p>
            <a:pPr>
              <a:buFont typeface="Wingdings" pitchFamily="2" charset="2"/>
              <a:buChar char="u"/>
            </a:pPr>
            <a:r>
              <a:rPr lang="zh-TW" altLang="en-US" dirty="0" smtClean="0"/>
              <a:t>香港</a:t>
            </a:r>
            <a:r>
              <a:rPr lang="zh-TW" altLang="en-US" dirty="0"/>
              <a:t>青年協會</a:t>
            </a:r>
          </a:p>
          <a:p>
            <a:pPr marL="0" indent="0">
              <a:buNone/>
            </a:pPr>
            <a:r>
              <a:rPr lang="zh-TW" altLang="en-US" dirty="0"/>
              <a:t>沉溺上網</a:t>
            </a:r>
            <a:r>
              <a:rPr lang="zh-TW" altLang="en-US" dirty="0" smtClean="0"/>
              <a:t>支援中心</a:t>
            </a:r>
            <a:r>
              <a:rPr lang="en-US" altLang="zh-HK" dirty="0">
                <a:hlinkClick r:id="rId3"/>
              </a:rPr>
              <a:t>http://</a:t>
            </a:r>
            <a:r>
              <a:rPr lang="en-US" altLang="zh-HK" dirty="0" smtClean="0">
                <a:hlinkClick r:id="rId3"/>
              </a:rPr>
              <a:t>www.hkfyg.org.hk/chi/ycs/InternetAddiction.html</a:t>
            </a:r>
            <a:endParaRPr lang="en-US" altLang="zh-HK" dirty="0" smtClean="0"/>
          </a:p>
          <a:p>
            <a:pPr>
              <a:buFont typeface="Wingdings" pitchFamily="2" charset="2"/>
              <a:buChar char="u"/>
            </a:pPr>
            <a:r>
              <a:rPr lang="zh-TW" altLang="en-US" dirty="0" smtClean="0"/>
              <a:t>香港</a:t>
            </a:r>
            <a:r>
              <a:rPr lang="zh-TW" altLang="en-US" dirty="0"/>
              <a:t>明愛青少年及社區服務</a:t>
            </a:r>
          </a:p>
          <a:p>
            <a:pPr marL="0" indent="0">
              <a:buNone/>
            </a:pPr>
            <a:r>
              <a:rPr lang="zh-TW" altLang="en-US" dirty="0"/>
              <a:t>關注青少年沉迷上網工作小組 － 「解開迷網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hlinkClick r:id="rId4"/>
              </a:rPr>
              <a:t>http://www.netopia.hk/</a:t>
            </a:r>
            <a:endParaRPr lang="en-US" altLang="zh-TW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673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1531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主題冊</a:t>
            </a:r>
            <a:r>
              <a:rPr lang="en-US" altLang="zh-TW" sz="48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：關愛的社區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zh-TW" altLang="en-US" sz="4800" dirty="0">
                <a:latin typeface="+mn-ea"/>
              </a:rPr>
              <a:t>主題：社區功能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zh-TW" altLang="en-US" sz="4800" dirty="0">
                <a:latin typeface="+mn-ea"/>
              </a:rPr>
              <a:t>引言：社區是一個具價值</a:t>
            </a:r>
            <a:r>
              <a:rPr lang="zh-TW" altLang="en-US" sz="4800" dirty="0" smtClean="0">
                <a:latin typeface="+mn-ea"/>
              </a:rPr>
              <a:t>規範</a:t>
            </a:r>
            <a:r>
              <a:rPr lang="zh-TW" altLang="zh-HK" sz="4800" dirty="0">
                <a:latin typeface="+mn-ea"/>
              </a:rPr>
              <a:t>、</a:t>
            </a:r>
            <a:r>
              <a:rPr lang="zh-TW" altLang="en-US" sz="4800" dirty="0" smtClean="0">
                <a:latin typeface="+mn-ea"/>
              </a:rPr>
              <a:t>道德</a:t>
            </a:r>
            <a:r>
              <a:rPr lang="zh-TW" altLang="en-US" sz="4800" dirty="0">
                <a:latin typeface="+mn-ea"/>
              </a:rPr>
              <a:t>觀念的系統，賦予自己成員集體身份及歸屬感。</a:t>
            </a:r>
            <a:endParaRPr lang="zh-HK" altLang="en-US" sz="4800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51720" y="404663"/>
            <a:ext cx="5256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+mj-ea"/>
                <a:ea typeface="+mj-ea"/>
              </a:rPr>
              <a:t>教學</a:t>
            </a:r>
            <a:r>
              <a:rPr lang="zh-TW" altLang="en-US" sz="4400" b="1" dirty="0" smtClean="0">
                <a:solidFill>
                  <a:srgbClr val="FF0000"/>
                </a:solidFill>
                <a:latin typeface="+mj-ea"/>
                <a:ea typeface="+mj-ea"/>
              </a:rPr>
              <a:t>示範</a:t>
            </a:r>
            <a:r>
              <a:rPr lang="en-US" altLang="zh-TW" sz="44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  <a:latin typeface="+mj-ea"/>
                <a:ea typeface="+mj-ea"/>
              </a:rPr>
              <a:t>網路公民</a:t>
            </a:r>
            <a:r>
              <a:rPr lang="en-US" altLang="zh-TW" sz="4000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4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768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01901" y="404664"/>
            <a:ext cx="6340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+mj-ea"/>
                <a:ea typeface="+mj-ea"/>
              </a:rPr>
              <a:t>教學重點：社區的五種功能</a:t>
            </a:r>
          </a:p>
        </p:txBody>
      </p:sp>
      <p:sp>
        <p:nvSpPr>
          <p:cNvPr id="5" name="矩形 4"/>
          <p:cNvSpPr/>
          <p:nvPr/>
        </p:nvSpPr>
        <p:spPr>
          <a:xfrm>
            <a:off x="575555" y="108784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經濟功能</a:t>
            </a:r>
            <a:r>
              <a:rPr lang="en-US" altLang="zh-TW" sz="2800" dirty="0">
                <a:latin typeface="+mn-ea"/>
              </a:rPr>
              <a:t>—</a:t>
            </a:r>
            <a:r>
              <a:rPr lang="zh-TW" altLang="en-US" sz="2800" dirty="0">
                <a:latin typeface="+mn-ea"/>
              </a:rPr>
              <a:t>提供工作給成員，並進行各種經濟及商業活動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教育功能</a:t>
            </a:r>
            <a:r>
              <a:rPr lang="en-US" altLang="zh-TW" sz="2800" dirty="0">
                <a:latin typeface="+mn-ea"/>
              </a:rPr>
              <a:t>—</a:t>
            </a:r>
            <a:r>
              <a:rPr lang="zh-TW" altLang="en-US" sz="2800" dirty="0">
                <a:latin typeface="+mn-ea"/>
              </a:rPr>
              <a:t>把知識訊息及價值觀灌輸予成員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社會參與功能</a:t>
            </a:r>
            <a:r>
              <a:rPr lang="en-US" altLang="zh-TW" sz="2800" dirty="0">
                <a:latin typeface="+mn-ea"/>
              </a:rPr>
              <a:t>—</a:t>
            </a:r>
            <a:r>
              <a:rPr lang="zh-TW" altLang="en-US" sz="2800" dirty="0">
                <a:latin typeface="+mn-ea"/>
              </a:rPr>
              <a:t>透過社會區參與社會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感情功能</a:t>
            </a:r>
            <a:r>
              <a:rPr lang="en-US" altLang="zh-TW" sz="2800" dirty="0">
                <a:latin typeface="+mn-ea"/>
              </a:rPr>
              <a:t>—</a:t>
            </a:r>
            <a:r>
              <a:rPr lang="zh-TW" altLang="en-US" sz="2800" dirty="0">
                <a:latin typeface="+mn-ea"/>
              </a:rPr>
              <a:t>成員互相支持及互相幫助，滿足彼此在感情上和物質上的需要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dirty="0">
                <a:latin typeface="+mn-ea"/>
              </a:rPr>
              <a:t>社會控制功能</a:t>
            </a:r>
            <a:r>
              <a:rPr lang="en-US" altLang="zh-TW" sz="2800" dirty="0">
                <a:latin typeface="+mn-ea"/>
              </a:rPr>
              <a:t>—</a:t>
            </a:r>
            <a:r>
              <a:rPr lang="zh-TW" altLang="en-US" sz="2800" dirty="0">
                <a:latin typeface="+mn-ea"/>
              </a:rPr>
              <a:t>監管成員的行為和</a:t>
            </a:r>
            <a:r>
              <a:rPr lang="zh-TW" altLang="en-US" sz="2800" dirty="0" smtClean="0">
                <a:latin typeface="+mn-ea"/>
              </a:rPr>
              <a:t>思想，</a:t>
            </a:r>
            <a:r>
              <a:rPr lang="zh-TW" altLang="en-US" sz="2800" dirty="0">
                <a:latin typeface="+mn-ea"/>
              </a:rPr>
              <a:t>保持社會穩定</a:t>
            </a:r>
            <a:endParaRPr lang="zh-HK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09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40466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教學步驟一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endParaRPr lang="en-US" altLang="zh-TW" sz="36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剖析</a:t>
            </a: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全球化下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現代</a:t>
            </a: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社區的運作特色：網絡世界，網絡公民。</a:t>
            </a:r>
            <a:endParaRPr lang="zh-HK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4"/>
          <a:stretch/>
        </p:blipFill>
        <p:spPr>
          <a:xfrm>
            <a:off x="1979712" y="2420886"/>
            <a:ext cx="5524500" cy="383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632848" cy="1152128"/>
          </a:xfrm>
        </p:spPr>
        <p:txBody>
          <a:bodyPr>
            <a:noAutofit/>
          </a:bodyPr>
          <a:lstStyle/>
          <a:p>
            <a:pPr algn="l"/>
            <a:r>
              <a:rPr lang="zh-TW" altLang="en-US" sz="4000" b="1" dirty="0" smtClean="0">
                <a:solidFill>
                  <a:srgbClr val="FF0000"/>
                </a:solidFill>
                <a:latin typeface="+mj-ea"/>
              </a:rPr>
              <a:t>現今青少年在網路世界的迷思：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zh-TW" altLang="en-US" sz="3600" b="1" dirty="0" smtClean="0">
                <a:solidFill>
                  <a:srgbClr val="FF0000"/>
                </a:solidFill>
                <a:latin typeface="+mj-ea"/>
              </a:rPr>
            </a:br>
            <a:endParaRPr lang="zh-HK" altLang="en-US" sz="36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106072" cy="5328592"/>
          </a:xfrm>
        </p:spPr>
        <p:txBody>
          <a:bodyPr>
            <a:noAutofit/>
          </a:bodyPr>
          <a:lstStyle/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過於投入，失去自我。</a:t>
            </a:r>
            <a:endParaRPr lang="en-US" alt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過於抽離，失去角色認同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。</a:t>
            </a:r>
          </a:p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過於信任不認識的人，缺乏防禦系統，容易受傷。</a:t>
            </a:r>
            <a:endParaRPr lang="en-US" alt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過快轉移訊息，欠缺事實理據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。</a:t>
            </a:r>
          </a:p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過於依賴，令自己不夠踏實。</a:t>
            </a:r>
            <a:endParaRPr lang="en-US" alt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u"/>
            </a:pPr>
            <a:r>
              <a:rPr lang="zh-TW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過於虛擬，脫離現實。</a:t>
            </a:r>
            <a:endParaRPr lang="zh-TW" alt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zh-HK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29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5536" y="40466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教學步驟二：統計學生從什麼途徑取得社區資訊</a:t>
            </a:r>
          </a:p>
        </p:txBody>
      </p:sp>
      <p:sp>
        <p:nvSpPr>
          <p:cNvPr id="6" name="矩形 5"/>
          <p:cNvSpPr/>
          <p:nvPr/>
        </p:nvSpPr>
        <p:spPr>
          <a:xfrm>
            <a:off x="421882" y="1604642"/>
            <a:ext cx="8254574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3200" dirty="0"/>
              <a:t>現世代的青少年依賴網路世界所提供的資訊及幫助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3200" dirty="0"/>
              <a:t>網絡世界對一個人的生活與全人健康有著十分重要的影響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3200" dirty="0"/>
              <a:t>網絡世界可為非正規的社區支援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200" dirty="0"/>
              <a:t>網絡世界也可為非正規的社區瓦解黑手。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244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現代人生活在一個互聯網絡世界，這個網絡可是危機中的</a:t>
            </a:r>
            <a:r>
              <a:rPr lang="zh-TW" altLang="en-US" dirty="0">
                <a:solidFill>
                  <a:srgbClr val="FF0000"/>
                </a:solidFill>
              </a:rPr>
              <a:t>重要</a:t>
            </a:r>
            <a:r>
              <a:rPr lang="zh-TW" altLang="en-US" dirty="0" smtClean="0">
                <a:solidFill>
                  <a:srgbClr val="FF0000"/>
                </a:solidFill>
              </a:rPr>
              <a:t>救助。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一個網絡由</a:t>
            </a:r>
            <a:r>
              <a:rPr lang="zh-TW" altLang="en-US" dirty="0">
                <a:solidFill>
                  <a:srgbClr val="FF0000"/>
                </a:solidFill>
              </a:rPr>
              <a:t>互不</a:t>
            </a:r>
            <a:r>
              <a:rPr lang="zh-TW" altLang="en-US" dirty="0" smtClean="0">
                <a:solidFill>
                  <a:srgbClr val="FF0000"/>
                </a:solidFill>
              </a:rPr>
              <a:t>認識</a:t>
            </a:r>
            <a:r>
              <a:rPr lang="zh-TW" altLang="zh-HK" dirty="0">
                <a:solidFill>
                  <a:srgbClr val="FF0000"/>
                </a:solidFill>
                <a:latin typeface="+mn-ea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見面，但經常交談的人</a:t>
            </a:r>
            <a:r>
              <a:rPr lang="zh-TW" altLang="en-US" dirty="0"/>
              <a:t>組成。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這網絡包括</a:t>
            </a:r>
            <a:r>
              <a:rPr lang="zh-TW" altLang="en-US" dirty="0">
                <a:solidFill>
                  <a:srgbClr val="FF0000"/>
                </a:solidFill>
              </a:rPr>
              <a:t>親密但又陌生</a:t>
            </a:r>
            <a:r>
              <a:rPr lang="zh-TW" altLang="en-US" dirty="0"/>
              <a:t>的溝通 也可促成不同類型的人際關係。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404664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+mj-ea"/>
                <a:ea typeface="+mj-ea"/>
              </a:rPr>
              <a:t>教學步驟三：網絡世界的特色</a:t>
            </a:r>
          </a:p>
        </p:txBody>
      </p:sp>
    </p:spTree>
    <p:extLst>
      <p:ext uri="{BB962C8B-B14F-4D97-AF65-F5344CB8AC3E}">
        <p14:creationId xmlns:p14="http://schemas.microsoft.com/office/powerpoint/2010/main" val="62863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+mj-ea"/>
              </a:rPr>
              <a:t>教學步驟四：網絡世界的正面價值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網路世界的幫助可包括：</a:t>
            </a: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情感支持</a:t>
            </a: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友誼建立</a:t>
            </a: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實質建議</a:t>
            </a:r>
          </a:p>
          <a:p>
            <a:pPr>
              <a:lnSpc>
                <a:spcPct val="20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訊息傳達</a:t>
            </a:r>
            <a:endParaRPr lang="zh-HK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8" y="1268760"/>
            <a:ext cx="8435281" cy="54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/>
              <a:t>網絡社區：按不同方式區分的社群，例如：地理界限 共同</a:t>
            </a:r>
            <a:r>
              <a:rPr lang="zh-TW" altLang="en-US" dirty="0" smtClean="0"/>
              <a:t>價值</a:t>
            </a:r>
            <a:r>
              <a:rPr lang="zh-TW" altLang="zh-HK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、</a:t>
            </a:r>
            <a:r>
              <a:rPr lang="zh-TW" altLang="en-US" dirty="0" smtClean="0"/>
              <a:t>文化</a:t>
            </a:r>
            <a:r>
              <a:rPr lang="zh-TW" altLang="zh-HK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、</a:t>
            </a:r>
            <a:r>
              <a:rPr lang="zh-TW" altLang="en-US" dirty="0" smtClean="0"/>
              <a:t>共同</a:t>
            </a:r>
            <a:r>
              <a:rPr lang="zh-TW" altLang="en-US" dirty="0"/>
              <a:t>生活方式以及關係，這些共同點把不同的社群的人聯繫起來。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/>
              <a:t>網絡社區可以是能賦予感情身分的空間，不限</a:t>
            </a:r>
            <a:r>
              <a:rPr lang="zh-TW" altLang="en-US" dirty="0" smtClean="0"/>
              <a:t>國籍</a:t>
            </a:r>
            <a:r>
              <a:rPr lang="zh-TW" altLang="zh-HK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、</a:t>
            </a:r>
            <a:r>
              <a:rPr lang="zh-TW" altLang="en-US" dirty="0" smtClean="0"/>
              <a:t>年齡</a:t>
            </a:r>
            <a:r>
              <a:rPr lang="zh-TW" altLang="zh-HK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、</a:t>
            </a:r>
            <a:r>
              <a:rPr lang="zh-TW" altLang="en-US" dirty="0" smtClean="0"/>
              <a:t>地位</a:t>
            </a:r>
            <a:r>
              <a:rPr lang="zh-TW" altLang="en-US" dirty="0"/>
              <a:t>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dirty="0"/>
              <a:t>網絡社區也是一個具價值規範 道德觀念的系統，賦予自己成員集體身份及歸屬感。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8" y="469773"/>
            <a:ext cx="849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教學步驟五：網絡世界如何發揮社區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功能</a:t>
            </a:r>
            <a:endParaRPr lang="zh-TW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570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教學</a:t>
            </a: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步驟六：評量網絡世界在社區功能中是否達到五個指標</a:t>
            </a:r>
            <a:endParaRPr lang="zh-HK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83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根據</a:t>
            </a:r>
            <a:r>
              <a:rPr lang="zh-TW" altLang="en-US" sz="3600" b="1" dirty="0">
                <a:solidFill>
                  <a:srgbClr val="FF0000"/>
                </a:solidFill>
              </a:rPr>
              <a:t>以上評量結果，由學生反思網絡公民的責任及應有的態度。</a:t>
            </a:r>
            <a:endParaRPr lang="zh-HK" altLang="en-U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253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973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HK" altLang="en-US" b="1" dirty="0"/>
              <a:t>舉</a:t>
            </a:r>
            <a:r>
              <a:rPr lang="zh-HK" altLang="en-US" b="1" dirty="0" smtClean="0"/>
              <a:t>隅</a:t>
            </a:r>
            <a:r>
              <a:rPr lang="en-US" altLang="zh-HK" b="1" dirty="0" smtClean="0"/>
              <a:t>(</a:t>
            </a:r>
            <a:r>
              <a:rPr lang="zh-HK" altLang="en-US" b="1" dirty="0" smtClean="0"/>
              <a:t>一</a:t>
            </a:r>
            <a:r>
              <a:rPr lang="en-US" altLang="zh-HK" b="1" dirty="0" smtClean="0"/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875848" y="316969"/>
            <a:ext cx="73923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如何從體驗學習中促進學生的成長及培養學生的正面價值</a:t>
            </a:r>
            <a:endParaRPr lang="zh-HK" altLang="en-US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5029" y="1916832"/>
            <a:ext cx="44709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2015-03-10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無煙</a:t>
            </a:r>
            <a:r>
              <a:rPr lang="zh-TW" altLang="en-US" sz="2400" b="1" dirty="0">
                <a:solidFill>
                  <a:srgbClr val="FF0000"/>
                </a:solidFill>
              </a:rPr>
              <a:t>青少年大使領袖訓練計劃嘉許禮暨分享會 </a:t>
            </a:r>
          </a:p>
        </p:txBody>
      </p:sp>
    </p:spTree>
    <p:extLst>
      <p:ext uri="{BB962C8B-B14F-4D97-AF65-F5344CB8AC3E}">
        <p14:creationId xmlns:p14="http://schemas.microsoft.com/office/powerpoint/2010/main" val="13184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3568" y="410833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latin typeface="+mj-ea"/>
                <a:ea typeface="+mj-ea"/>
              </a:rPr>
              <a:t>(</a:t>
            </a:r>
            <a:r>
              <a:rPr lang="zh-HK" altLang="en-US" sz="3200" b="1" dirty="0">
                <a:latin typeface="+mj-ea"/>
                <a:ea typeface="+mj-ea"/>
              </a:rPr>
              <a:t>二</a:t>
            </a:r>
            <a:r>
              <a:rPr lang="en-US" altLang="zh-HK" sz="3200" b="1" dirty="0" smtClean="0">
                <a:latin typeface="+mj-ea"/>
                <a:ea typeface="+mj-ea"/>
              </a:rPr>
              <a:t>)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23728" y="995608"/>
            <a:ext cx="5926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3200" b="1" dirty="0" smtClean="0">
                <a:solidFill>
                  <a:srgbClr val="FF0000"/>
                </a:solidFill>
                <a:latin typeface="+mj-ea"/>
                <a:ea typeface="+mj-ea"/>
              </a:rPr>
              <a:t>2015-3-9 </a:t>
            </a:r>
            <a:r>
              <a:rPr lang="zh-HK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健</a:t>
            </a:r>
            <a:r>
              <a:rPr lang="zh-HK" altLang="en-US" sz="3200" b="1" dirty="0">
                <a:solidFill>
                  <a:srgbClr val="FF0000"/>
                </a:solidFill>
                <a:latin typeface="+mj-ea"/>
                <a:ea typeface="+mj-ea"/>
              </a:rPr>
              <a:t>社科精神健康工作坊 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496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552" y="332656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3600" b="1" dirty="0">
                <a:latin typeface="+mj-ea"/>
                <a:ea typeface="+mj-ea"/>
              </a:rPr>
              <a:t>舉</a:t>
            </a:r>
            <a:r>
              <a:rPr lang="zh-HK" altLang="en-US" sz="3600" b="1" dirty="0" smtClean="0">
                <a:latin typeface="+mj-ea"/>
                <a:ea typeface="+mj-ea"/>
              </a:rPr>
              <a:t>隅</a:t>
            </a:r>
            <a:r>
              <a:rPr lang="en-US" altLang="zh-HK" sz="3600" b="1" dirty="0" smtClean="0">
                <a:latin typeface="+mj-ea"/>
                <a:ea typeface="+mj-ea"/>
              </a:rPr>
              <a:t>(</a:t>
            </a:r>
            <a:r>
              <a:rPr lang="zh-HK" altLang="en-US" sz="3600" b="1" dirty="0">
                <a:latin typeface="+mj-ea"/>
              </a:rPr>
              <a:t>三</a:t>
            </a:r>
            <a:r>
              <a:rPr lang="en-US" altLang="zh-HK" sz="3600" b="1" dirty="0" smtClean="0">
                <a:latin typeface="+mj-ea"/>
                <a:ea typeface="+mj-ea"/>
              </a:rPr>
              <a:t>)</a:t>
            </a:r>
            <a:endParaRPr lang="zh-HK" altLang="en-US" sz="3600" b="1" dirty="0">
              <a:latin typeface="+mj-ea"/>
              <a:ea typeface="+mj-ea"/>
            </a:endParaRPr>
          </a:p>
          <a:p>
            <a:endParaRPr lang="zh-HK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9552" y="932820"/>
            <a:ext cx="8586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  <a:latin typeface="+mj-ea"/>
                <a:ea typeface="+mj-ea"/>
              </a:rPr>
              <a:t>2015-2-16</a:t>
            </a:r>
            <a:r>
              <a:rPr lang="zh-TW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「</a:t>
            </a:r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家長也健康」身體小測試活動 </a:t>
            </a:r>
            <a:endParaRPr lang="zh-HK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72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6506" y="459858"/>
            <a:ext cx="1861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600" b="1" dirty="0">
                <a:latin typeface="+mj-ea"/>
                <a:ea typeface="+mj-ea"/>
              </a:rPr>
              <a:t>舉隅</a:t>
            </a:r>
            <a:r>
              <a:rPr lang="en-US" altLang="zh-HK" sz="3600" b="1" dirty="0" smtClean="0">
                <a:latin typeface="+mj-ea"/>
                <a:ea typeface="+mj-ea"/>
              </a:rPr>
              <a:t>(</a:t>
            </a:r>
            <a:r>
              <a:rPr lang="zh-HK" altLang="en-US" sz="3600" b="1" dirty="0">
                <a:latin typeface="+mj-ea"/>
                <a:ea typeface="+mj-ea"/>
              </a:rPr>
              <a:t>四</a:t>
            </a:r>
            <a:r>
              <a:rPr lang="en-US" altLang="zh-HK" sz="3600" b="1" dirty="0" smtClean="0">
                <a:latin typeface="+mj-ea"/>
                <a:ea typeface="+mj-ea"/>
              </a:rPr>
              <a:t>)</a:t>
            </a:r>
            <a:endParaRPr lang="zh-HK" altLang="en-US" sz="36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3648" y="1106189"/>
            <a:ext cx="7545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2014-10-31 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第六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屆健康城市聯盟國際大會 </a:t>
            </a:r>
            <a:endParaRPr lang="zh-HK" altLang="en-US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988840"/>
            <a:ext cx="4442186" cy="40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482461"/>
            <a:ext cx="8064896" cy="51994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 smtClean="0">
                <a:latin typeface="+mn-ea"/>
              </a:rPr>
              <a:t>如何從</a:t>
            </a:r>
            <a:r>
              <a:rPr lang="zh-TW" altLang="en-US" sz="2800" b="1" dirty="0">
                <a:latin typeface="+mn-ea"/>
              </a:rPr>
              <a:t>教學材料中發掘題材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>
                <a:latin typeface="+mn-ea"/>
              </a:rPr>
              <a:t>以身作則</a:t>
            </a:r>
            <a:r>
              <a:rPr lang="zh-TW" altLang="en-US" sz="2800" b="1" dirty="0" smtClean="0">
                <a:latin typeface="+mn-ea"/>
              </a:rPr>
              <a:t>，建立楷模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 smtClean="0">
                <a:latin typeface="+mn-ea"/>
              </a:rPr>
              <a:t>深入認識</a:t>
            </a:r>
            <a:r>
              <a:rPr lang="zh-TW" altLang="en-US" sz="2800" b="1" dirty="0">
                <a:latin typeface="+mn-ea"/>
              </a:rPr>
              <a:t>課程理念和</a:t>
            </a:r>
            <a:r>
              <a:rPr lang="zh-TW" altLang="en-US" sz="2800" b="1" dirty="0" smtClean="0">
                <a:latin typeface="+mn-ea"/>
              </a:rPr>
              <a:t>內容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 smtClean="0">
                <a:latin typeface="+mn-ea"/>
              </a:rPr>
              <a:t>肩負培育學生成長使命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>
                <a:latin typeface="+mn-ea"/>
              </a:rPr>
              <a:t>提升正能量，減低負</a:t>
            </a:r>
            <a:r>
              <a:rPr lang="zh-TW" altLang="en-US" sz="2800" b="1" dirty="0" smtClean="0">
                <a:latin typeface="+mn-ea"/>
              </a:rPr>
              <a:t>能量</a:t>
            </a:r>
            <a:endParaRPr lang="en-US" altLang="zh-TW" sz="2800" b="1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>
                <a:latin typeface="+mn-ea"/>
              </a:rPr>
              <a:t>透過本科，發揮學生的自我潛能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b="1" dirty="0">
                <a:latin typeface="+mn-ea"/>
              </a:rPr>
              <a:t>增加視野，擴闊思維</a:t>
            </a:r>
            <a:endParaRPr lang="zh-HK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7635" y="897686"/>
            <a:ext cx="5714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不說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'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不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'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，只說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'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得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'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 ，由我出發！</a:t>
            </a:r>
            <a:endParaRPr lang="en-US" altLang="zh-TW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7635" y="226939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+mj-ea"/>
                <a:ea typeface="+mj-ea"/>
              </a:rPr>
              <a:t>作為健社科老師的反思：</a:t>
            </a:r>
            <a:endParaRPr lang="zh-HK" altLang="en-US" sz="36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84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3567" y="548679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latin typeface="+mj-ea"/>
                <a:ea typeface="+mj-ea"/>
              </a:rPr>
              <a:t>(</a:t>
            </a:r>
            <a:r>
              <a:rPr lang="zh-HK" altLang="en-US" sz="3200" b="1" dirty="0">
                <a:latin typeface="+mj-ea"/>
                <a:ea typeface="+mj-ea"/>
              </a:rPr>
              <a:t>五</a:t>
            </a:r>
            <a:r>
              <a:rPr lang="en-US" altLang="zh-HK" sz="3200" b="1" dirty="0" smtClean="0">
                <a:latin typeface="+mj-ea"/>
                <a:ea typeface="+mj-ea"/>
              </a:rPr>
              <a:t>)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37341" y="1133454"/>
            <a:ext cx="5796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3200" b="1" dirty="0">
                <a:solidFill>
                  <a:srgbClr val="FF0000"/>
                </a:solidFill>
                <a:latin typeface="+mj-ea"/>
                <a:ea typeface="+mj-ea"/>
              </a:rPr>
              <a:t>2014-11-17</a:t>
            </a:r>
            <a:r>
              <a:rPr lang="zh-HK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健康生活技能工作坊 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75" y="2060848"/>
            <a:ext cx="4608512" cy="25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3567" y="545817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latin typeface="+mj-ea"/>
                <a:ea typeface="+mj-ea"/>
              </a:rPr>
              <a:t>(</a:t>
            </a:r>
            <a:r>
              <a:rPr lang="zh-HK" altLang="en-US" sz="3200" b="1" dirty="0">
                <a:latin typeface="+mj-ea"/>
                <a:ea typeface="+mj-ea"/>
              </a:rPr>
              <a:t>六</a:t>
            </a:r>
            <a:r>
              <a:rPr lang="en-US" altLang="zh-HK" sz="3200" b="1" dirty="0" smtClean="0">
                <a:latin typeface="+mj-ea"/>
                <a:ea typeface="+mj-ea"/>
              </a:rPr>
              <a:t>)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592" y="1130592"/>
            <a:ext cx="8065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2014-9-25</a:t>
            </a: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中五健社科參觀黑暗中對話體驗館 </a:t>
            </a:r>
            <a:endParaRPr lang="zh-HK" altLang="en-US" sz="32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04864"/>
            <a:ext cx="4248472" cy="24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476672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latin typeface="+mj-ea"/>
                <a:ea typeface="+mj-ea"/>
              </a:rPr>
              <a:t>(</a:t>
            </a:r>
            <a:r>
              <a:rPr lang="zh-HK" altLang="en-US" sz="3200" b="1" dirty="0">
                <a:latin typeface="+mj-ea"/>
                <a:ea typeface="+mj-ea"/>
              </a:rPr>
              <a:t>七</a:t>
            </a:r>
            <a:r>
              <a:rPr lang="en-US" altLang="zh-HK" sz="3200" b="1" dirty="0" smtClean="0">
                <a:latin typeface="+mj-ea"/>
                <a:ea typeface="+mj-ea"/>
              </a:rPr>
              <a:t>)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5576" y="1061447"/>
            <a:ext cx="8151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2014-10-24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中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六健社科視障心體驗分享工作坊</a:t>
            </a:r>
            <a:endParaRPr lang="zh-HK" altLang="en-US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014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59" y="476672"/>
            <a:ext cx="1675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latin typeface="+mj-ea"/>
                <a:ea typeface="+mj-ea"/>
              </a:rPr>
              <a:t>(</a:t>
            </a:r>
            <a:r>
              <a:rPr lang="zh-HK" altLang="en-US" sz="3200" b="1" dirty="0">
                <a:latin typeface="+mj-ea"/>
                <a:ea typeface="+mj-ea"/>
              </a:rPr>
              <a:t>八</a:t>
            </a:r>
            <a:r>
              <a:rPr lang="en-US" altLang="zh-HK" sz="3200" b="1" dirty="0" smtClean="0">
                <a:latin typeface="+mj-ea"/>
                <a:ea typeface="+mj-ea"/>
              </a:rPr>
              <a:t>)</a:t>
            </a:r>
            <a:endParaRPr lang="zh-HK" altLang="en-US" sz="3200" b="1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592" y="1048837"/>
            <a:ext cx="7859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2014-10-24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中五健社科參觀路德會包美達社區中心</a:t>
            </a:r>
            <a:endParaRPr lang="zh-HK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057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4743" y="476672"/>
            <a:ext cx="1617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>
                <a:solidFill>
                  <a:srgbClr val="FF0000"/>
                </a:solidFill>
                <a:latin typeface="+mj-ea"/>
                <a:ea typeface="+mj-ea"/>
              </a:rPr>
              <a:t>舉隅</a:t>
            </a:r>
            <a:r>
              <a:rPr lang="en-US" altLang="zh-HK" sz="32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HK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九</a:t>
            </a:r>
            <a:r>
              <a:rPr lang="en-US" altLang="zh-HK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zh-HK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061447"/>
            <a:ext cx="8143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+mj-ea"/>
                <a:ea typeface="+mj-ea"/>
              </a:rPr>
              <a:t>2014-8-21</a:t>
            </a:r>
            <a:r>
              <a:rPr lang="zh-TW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無煙</a:t>
            </a:r>
            <a:r>
              <a:rPr lang="zh-TW" altLang="en-US" sz="2800" b="1" dirty="0">
                <a:solidFill>
                  <a:srgbClr val="FF0000"/>
                </a:solidFill>
                <a:latin typeface="+mj-ea"/>
                <a:ea typeface="+mj-ea"/>
              </a:rPr>
              <a:t>青少年大使領袖訓練計劃」經驗分享 </a:t>
            </a:r>
            <a:endParaRPr lang="zh-HK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046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HK" dirty="0" smtClean="0"/>
          </a:p>
          <a:p>
            <a:endParaRPr lang="en-US" altLang="zh-HK" dirty="0"/>
          </a:p>
          <a:p>
            <a:pPr marL="0" indent="0" algn="ctr">
              <a:buNone/>
            </a:pPr>
            <a:r>
              <a:rPr lang="zh-HK" altLang="en-US" sz="6600" b="1">
                <a:solidFill>
                  <a:srgbClr val="FF0000"/>
                </a:solidFill>
              </a:rPr>
              <a:t>多謝各位！</a:t>
            </a:r>
            <a:endParaRPr lang="en-US" altLang="zh-HK" sz="6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0382" y="1628800"/>
            <a:ext cx="8573618" cy="5112568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>
                <a:solidFill>
                  <a:srgbClr val="7030A0"/>
                </a:solidFill>
                <a:latin typeface="+mn-ea"/>
              </a:rPr>
              <a:t>主題冊</a:t>
            </a:r>
            <a:r>
              <a:rPr lang="en-US" altLang="zh-TW" b="1" dirty="0" smtClean="0">
                <a:solidFill>
                  <a:srgbClr val="7030A0"/>
                </a:solidFill>
                <a:latin typeface="+mn-ea"/>
              </a:rPr>
              <a:t>1</a:t>
            </a:r>
            <a:r>
              <a:rPr lang="zh-TW" altLang="en-US" b="1" dirty="0" smtClean="0">
                <a:solidFill>
                  <a:srgbClr val="7030A0"/>
                </a:solidFill>
                <a:latin typeface="+mn-ea"/>
              </a:rPr>
              <a:t>：人生不同階段的需要和發展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>
                <a:latin typeface="+mn-ea"/>
              </a:rPr>
              <a:t>不同時期生理成長和發展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了解自己的發展特性</a:t>
            </a:r>
            <a:r>
              <a:rPr lang="en-US" altLang="zh-TW" sz="3600" dirty="0" smtClean="0">
                <a:latin typeface="+mn-ea"/>
              </a:rPr>
              <a:t>)</a:t>
            </a:r>
            <a:endParaRPr lang="zh-TW" altLang="en-US" sz="3600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>
                <a:latin typeface="+mn-ea"/>
              </a:rPr>
              <a:t>人的需要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人類的基本需要</a:t>
            </a:r>
            <a:r>
              <a:rPr lang="en-US" altLang="zh-TW" sz="3600" dirty="0" smtClean="0">
                <a:latin typeface="+mn-ea"/>
              </a:rPr>
              <a:t>)</a:t>
            </a:r>
            <a:endParaRPr lang="zh-HK" altLang="en-US" sz="3600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4664"/>
            <a:ext cx="9468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如何從健康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管理與社會關懷科</a:t>
            </a:r>
            <a:endParaRPr lang="en-US" altLang="zh-TW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提升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學生在網絡上的正確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態度</a:t>
            </a:r>
            <a:endParaRPr lang="zh-TW" altLang="en-US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503" y="3861048"/>
            <a:ext cx="2670497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zh-TW" altLang="en-US" sz="3600" dirty="0" smtClean="0">
                <a:latin typeface="+mn-ea"/>
              </a:rPr>
              <a:t>影響自我概念和人際關係的因素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影響自我概念的因素了解</a:t>
            </a:r>
            <a:r>
              <a:rPr lang="en-US" altLang="zh-TW" sz="3600" dirty="0" smtClean="0">
                <a:latin typeface="+mn-ea"/>
              </a:rPr>
              <a:t>)</a:t>
            </a:r>
            <a:endParaRPr lang="zh-TW" altLang="en-US" sz="3600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sz="3600" dirty="0">
                <a:latin typeface="+mn-ea"/>
              </a:rPr>
              <a:t>剖析人的基本</a:t>
            </a:r>
            <a:r>
              <a:rPr lang="zh-TW" altLang="en-US" sz="3600" dirty="0" smtClean="0">
                <a:latin typeface="+mn-ea"/>
              </a:rPr>
              <a:t>需要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>
                <a:latin typeface="+mn-ea"/>
              </a:rPr>
              <a:t>在不同層面，包括在網絡</a:t>
            </a:r>
            <a:r>
              <a:rPr lang="zh-TW" altLang="en-US" sz="3600" dirty="0" smtClean="0">
                <a:latin typeface="+mn-ea"/>
              </a:rPr>
              <a:t>世界</a:t>
            </a:r>
            <a:r>
              <a:rPr lang="en-US" altLang="zh-TW" sz="3600" dirty="0" smtClean="0">
                <a:latin typeface="+mn-ea"/>
              </a:rPr>
              <a:t>)</a:t>
            </a:r>
            <a:endParaRPr lang="zh-HK" altLang="en-US" sz="3600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78845" y="692695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個人成長理論：道德觀念發展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71343" y="764704"/>
            <a:ext cx="4557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  <a:latin typeface="+mj-ea"/>
                <a:ea typeface="+mj-ea"/>
              </a:rPr>
              <a:t>主題冊</a:t>
            </a:r>
            <a:r>
              <a:rPr lang="en-US" altLang="zh-TW" sz="3600" b="1" dirty="0" smtClean="0">
                <a:solidFill>
                  <a:srgbClr val="7030A0"/>
                </a:solidFill>
                <a:latin typeface="+mj-ea"/>
                <a:ea typeface="+mj-ea"/>
              </a:rPr>
              <a:t>2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  <a:ea typeface="+mj-ea"/>
              </a:rPr>
              <a:t>：健康和幸福</a:t>
            </a:r>
            <a:endParaRPr lang="zh-TW" altLang="en-US" sz="36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2426" y="1673716"/>
            <a:ext cx="8230053" cy="517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3200" dirty="0" smtClean="0">
                <a:latin typeface="+mn-ea"/>
              </a:rPr>
              <a:t>怎樣才</a:t>
            </a:r>
            <a:r>
              <a:rPr lang="zh-TW" altLang="en-US" sz="3200" dirty="0">
                <a:latin typeface="+mn-ea"/>
              </a:rPr>
              <a:t>是個人健康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全人健康的不同層面</a:t>
            </a:r>
            <a:r>
              <a:rPr lang="en-US" altLang="zh-TW" sz="3200" dirty="0" smtClean="0">
                <a:latin typeface="+mn-ea"/>
              </a:rPr>
              <a:t>)</a:t>
            </a:r>
            <a:r>
              <a:rPr lang="zh-TW" altLang="en-US" sz="3200" dirty="0" smtClean="0">
                <a:latin typeface="+mn-ea"/>
              </a:rPr>
              <a:t>生理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心智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情緒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社交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3200" dirty="0" smtClean="0">
                <a:latin typeface="+mn-ea"/>
              </a:rPr>
              <a:t>影響健康的因素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個人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社經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生活環境</a:t>
            </a:r>
            <a:r>
              <a:rPr lang="en-US" altLang="zh-TW" sz="3200" dirty="0" smtClean="0">
                <a:latin typeface="+mn-ea"/>
              </a:rPr>
              <a:t>/</a:t>
            </a:r>
            <a:r>
              <a:rPr lang="zh-TW" altLang="en-US" sz="3200" dirty="0" smtClean="0">
                <a:latin typeface="+mn-ea"/>
              </a:rPr>
              <a:t>全球環境</a:t>
            </a:r>
            <a:r>
              <a:rPr lang="en-US" altLang="zh-TW" sz="3200" dirty="0" smtClean="0">
                <a:latin typeface="+mn-ea"/>
              </a:rPr>
              <a:t>)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200" dirty="0">
                <a:latin typeface="+mn-ea"/>
              </a:rPr>
              <a:t>一個社會的健康</a:t>
            </a:r>
            <a:r>
              <a:rPr lang="zh-TW" altLang="en-US" sz="3200" dirty="0" smtClean="0">
                <a:latin typeface="+mn-ea"/>
              </a:rPr>
              <a:t>狀態</a:t>
            </a:r>
            <a:endParaRPr lang="en-US" altLang="zh-TW" sz="32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TW" sz="3200" dirty="0">
                <a:latin typeface="+mn-ea"/>
              </a:rPr>
              <a:t> </a:t>
            </a:r>
            <a:r>
              <a:rPr lang="en-US" altLang="zh-TW" sz="3200" dirty="0" smtClean="0">
                <a:latin typeface="+mn-ea"/>
              </a:rPr>
              <a:t>   </a:t>
            </a:r>
            <a:r>
              <a:rPr lang="zh-TW" altLang="en-US" sz="3200" dirty="0" smtClean="0">
                <a:latin typeface="+mn-ea"/>
              </a:rPr>
              <a:t>剖析網</a:t>
            </a:r>
            <a:r>
              <a:rPr lang="zh-TW" altLang="en-US" sz="3200" dirty="0">
                <a:latin typeface="+mn-ea"/>
              </a:rPr>
              <a:t>絡世界對個人和社會可造成的</a:t>
            </a:r>
            <a:r>
              <a:rPr lang="zh-TW" altLang="en-US" sz="3200" dirty="0" smtClean="0">
                <a:latin typeface="+mn-ea"/>
              </a:rPr>
              <a:t>衝</a:t>
            </a:r>
            <a:r>
              <a:rPr lang="zh-TW" altLang="en-US" sz="3200" dirty="0">
                <a:latin typeface="+mn-ea"/>
              </a:rPr>
              <a:t>擊</a:t>
            </a:r>
            <a:endParaRPr lang="zh-HK" altLang="en-US" sz="32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zh-HK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3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5831" y="1256566"/>
            <a:ext cx="8092338" cy="525658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>
                <a:latin typeface="+mn-ea"/>
              </a:rPr>
              <a:t>認識壓力及管理壓力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>
                <a:latin typeface="+mn-ea"/>
              </a:rPr>
              <a:t>怎樣保持精神健康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sz="3600" dirty="0">
                <a:latin typeface="+mn-ea"/>
              </a:rPr>
              <a:t>剖析</a:t>
            </a:r>
            <a:r>
              <a:rPr lang="zh-TW" altLang="en-US" sz="3600" dirty="0" smtClean="0">
                <a:latin typeface="+mn-ea"/>
              </a:rPr>
              <a:t>不良</a:t>
            </a:r>
            <a:r>
              <a:rPr lang="en-US" altLang="zh-TW" sz="3600" dirty="0">
                <a:latin typeface="+mn-ea"/>
              </a:rPr>
              <a:t>/</a:t>
            </a:r>
            <a:r>
              <a:rPr lang="zh-TW" altLang="en-US" sz="3600" dirty="0">
                <a:latin typeface="+mn-ea"/>
              </a:rPr>
              <a:t>不正確的網絡行為對個人對社區造成壓力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endParaRPr lang="zh-HK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2427823" y="548680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  <a:latin typeface="+mj-ea"/>
                <a:ea typeface="+mj-ea"/>
              </a:rPr>
              <a:t>主題冊</a:t>
            </a:r>
            <a:r>
              <a:rPr lang="en-US" altLang="zh-TW" sz="3600" b="1" dirty="0" smtClean="0">
                <a:solidFill>
                  <a:srgbClr val="7030A0"/>
                </a:solidFill>
                <a:latin typeface="+mj-ea"/>
                <a:ea typeface="+mj-ea"/>
              </a:rPr>
              <a:t>4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  <a:ea typeface="+mj-ea"/>
              </a:rPr>
              <a:t>：精神健康</a:t>
            </a:r>
            <a:endParaRPr lang="zh-TW" altLang="en-US" sz="36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302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1742" y="1484784"/>
            <a:ext cx="8507288" cy="52578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/>
              <a:t>何謂健康的關係狀況</a:t>
            </a:r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TW" altLang="en-US" sz="3600" dirty="0" smtClean="0"/>
              <a:t>人際關係的</a:t>
            </a:r>
            <a:r>
              <a:rPr lang="zh-TW" altLang="en-US" sz="3600" dirty="0"/>
              <a:t>發展及維繫良好關係的元素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sz="3600" dirty="0">
                <a:latin typeface="+mn-ea"/>
              </a:rPr>
              <a:t>剖析</a:t>
            </a:r>
            <a:r>
              <a:rPr lang="zh-TW" altLang="en-US" sz="3600" dirty="0" smtClean="0"/>
              <a:t>網</a:t>
            </a:r>
            <a:r>
              <a:rPr lang="zh-TW" altLang="en-US" sz="3600" dirty="0"/>
              <a:t>絡關係與人際關係的分別</a:t>
            </a:r>
            <a:endParaRPr lang="zh-TW" altLang="en-US" sz="3600" dirty="0" smtClean="0"/>
          </a:p>
          <a:p>
            <a:pPr>
              <a:lnSpc>
                <a:spcPct val="200000"/>
              </a:lnSpc>
            </a:pPr>
            <a:endParaRPr lang="zh-TW" altLang="en-US" dirty="0" smtClean="0"/>
          </a:p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20183" y="402928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  <a:latin typeface="+mj-ea"/>
                <a:ea typeface="+mj-ea"/>
              </a:rPr>
              <a:t>主題冊</a:t>
            </a:r>
            <a:r>
              <a:rPr lang="en-US" altLang="zh-TW" sz="3600" b="1" dirty="0" smtClean="0">
                <a:solidFill>
                  <a:srgbClr val="7030A0"/>
                </a:solidFill>
                <a:latin typeface="+mj-ea"/>
                <a:ea typeface="+mj-ea"/>
              </a:rPr>
              <a:t>5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  <a:ea typeface="+mj-ea"/>
              </a:rPr>
              <a:t>：人際關係</a:t>
            </a:r>
            <a:endParaRPr lang="zh-TW" altLang="en-US" sz="36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41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7564" y="1916832"/>
            <a:ext cx="7848872" cy="446449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dirty="0"/>
              <a:t>疾病與生活方式</a:t>
            </a:r>
            <a:r>
              <a:rPr lang="zh-TW" altLang="en-US" dirty="0" smtClean="0"/>
              <a:t>的轉變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四肢不勤</a:t>
            </a:r>
            <a:r>
              <a:rPr lang="zh-TW" altLang="zh-HK" dirty="0"/>
              <a:t>、</a:t>
            </a:r>
            <a:r>
              <a:rPr lang="zh-TW" altLang="en-US" dirty="0" smtClean="0"/>
              <a:t>久坐不動</a:t>
            </a:r>
            <a:r>
              <a:rPr lang="zh-TW" altLang="zh-HK" dirty="0"/>
              <a:t>、</a:t>
            </a:r>
            <a:r>
              <a:rPr lang="zh-TW" altLang="en-US" dirty="0" smtClean="0"/>
              <a:t>沉溺網絡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zh-TW" altLang="en-US" dirty="0">
                <a:latin typeface="+mn-ea"/>
              </a:rPr>
              <a:t>剖析</a:t>
            </a:r>
            <a:r>
              <a:rPr lang="zh-TW" altLang="en-US" dirty="0" smtClean="0"/>
              <a:t>沉迷</a:t>
            </a:r>
            <a:r>
              <a:rPr lang="zh-TW" altLang="en-US" dirty="0"/>
              <a:t>網絡世界帶來的負面影響</a:t>
            </a: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2050316" y="617262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+mj-ea"/>
                <a:ea typeface="+mj-ea"/>
              </a:rPr>
              <a:t>主題</a:t>
            </a:r>
            <a:r>
              <a:rPr lang="en-US" altLang="zh-TW" sz="3600" b="1" dirty="0" smtClean="0">
                <a:solidFill>
                  <a:srgbClr val="7030A0"/>
                </a:solidFill>
                <a:latin typeface="+mj-ea"/>
                <a:ea typeface="+mj-ea"/>
              </a:rPr>
              <a:t>6</a:t>
            </a:r>
            <a:r>
              <a:rPr lang="zh-TW" altLang="en-US" sz="3600" b="1" dirty="0" smtClean="0">
                <a:solidFill>
                  <a:srgbClr val="7030A0"/>
                </a:solidFill>
                <a:latin typeface="+mj-ea"/>
                <a:ea typeface="+mj-ea"/>
              </a:rPr>
              <a:t>：健康的社區</a:t>
            </a:r>
            <a:endParaRPr lang="zh-TW" altLang="en-US" sz="3600" b="1" dirty="0">
              <a:solidFill>
                <a:srgbClr val="7030A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530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1483</Words>
  <Application>Microsoft Office PowerPoint</Application>
  <PresentationFormat>如螢幕大小 (4:3)</PresentationFormat>
  <Paragraphs>160</Paragraphs>
  <Slides>35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    優質教育基金 「教師專業交流月」 2015年3月21日(六)  講題: 認識網絡行為，培養正確態度  </vt:lpstr>
      <vt:lpstr>現今青少年在網路世界的迷思：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教學步驟四：網絡世界的正面價值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「教師專業發展分享」2015年3月21日(六)    培育網路公民的素養: 教師角色及教學範式轉移  </dc:title>
  <dc:creator>CMASS</dc:creator>
  <cp:lastModifiedBy>LEUNG, Yuen-ping</cp:lastModifiedBy>
  <cp:revision>64</cp:revision>
  <cp:lastPrinted>2015-03-17T03:20:08Z</cp:lastPrinted>
  <dcterms:created xsi:type="dcterms:W3CDTF">2015-03-07T01:57:31Z</dcterms:created>
  <dcterms:modified xsi:type="dcterms:W3CDTF">2015-03-27T09:56:10Z</dcterms:modified>
</cp:coreProperties>
</file>