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60" r:id="rId5"/>
    <p:sldId id="261" r:id="rId6"/>
    <p:sldId id="259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8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8" autoAdjust="0"/>
    <p:restoredTop sz="94660"/>
  </p:normalViewPr>
  <p:slideViewPr>
    <p:cSldViewPr>
      <p:cViewPr varScale="1">
        <p:scale>
          <a:sx n="75" d="100"/>
          <a:sy n="75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2860704-B3D6-49D9-A42D-50B00BFC840C}" type="datetimeFigureOut">
              <a:rPr lang="en-GB" smtClean="0"/>
              <a:t>20/03/2015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72E1F99-D57E-48B1-80D0-47083DF7A96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Piracy</a:t>
            </a:r>
            <a:br>
              <a:rPr lang="en-GB" dirty="0" smtClean="0"/>
            </a:br>
            <a:r>
              <a:rPr lang="en-GB" dirty="0" smtClean="0"/>
              <a:t>Privacy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179122" y="1304302"/>
            <a:ext cx="1440160" cy="1487811"/>
            <a:chOff x="4179122" y="1304302"/>
            <a:chExt cx="1440160" cy="1487811"/>
          </a:xfrm>
        </p:grpSpPr>
        <p:sp>
          <p:nvSpPr>
            <p:cNvPr id="4" name="Line Callout 1 (No Border) 3"/>
            <p:cNvSpPr/>
            <p:nvPr/>
          </p:nvSpPr>
          <p:spPr>
            <a:xfrm>
              <a:off x="4179122" y="1304302"/>
              <a:ext cx="1440160" cy="445137"/>
            </a:xfrm>
            <a:prstGeom prst="callout1">
              <a:avLst>
                <a:gd name="adj1" fmla="val 18750"/>
                <a:gd name="adj2" fmla="val -8333"/>
                <a:gd name="adj3" fmla="val 43879"/>
                <a:gd name="adj4" fmla="val -1008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/>
                <a:t>侵犯版權</a:t>
              </a:r>
              <a:endParaRPr lang="en-GB" sz="2400" dirty="0"/>
            </a:p>
          </p:txBody>
        </p:sp>
        <p:sp>
          <p:nvSpPr>
            <p:cNvPr id="5" name="Line Callout 1 (No Border) 4"/>
            <p:cNvSpPr/>
            <p:nvPr/>
          </p:nvSpPr>
          <p:spPr>
            <a:xfrm>
              <a:off x="4683178" y="2346976"/>
              <a:ext cx="851970" cy="445137"/>
            </a:xfrm>
            <a:prstGeom prst="callout1">
              <a:avLst>
                <a:gd name="adj1" fmla="val 18750"/>
                <a:gd name="adj2" fmla="val -8333"/>
                <a:gd name="adj3" fmla="val 16162"/>
                <a:gd name="adj4" fmla="val -19744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/>
                <a:t>私隱</a:t>
              </a:r>
              <a:endParaRPr lang="en-GB" sz="2400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496" y="1916833"/>
            <a:ext cx="6156176" cy="110349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0" y="5071"/>
            <a:ext cx="3851920" cy="68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3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0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9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72" y="274239"/>
            <a:ext cx="4362103" cy="362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2426" y="274239"/>
            <a:ext cx="4075558" cy="5913201"/>
          </a:xfrm>
        </p:spPr>
        <p:txBody>
          <a:bodyPr>
            <a:noAutofit/>
          </a:bodyPr>
          <a:lstStyle/>
          <a:p>
            <a:pPr algn="just"/>
            <a:r>
              <a:rPr lang="zh-TW" altLang="en-US" sz="2800" dirty="0"/>
              <a:t>個人資料私隱專員公署今年</a:t>
            </a:r>
            <a:r>
              <a:rPr lang="en-US" altLang="zh-TW" sz="2800" dirty="0"/>
              <a:t>5</a:t>
            </a:r>
            <a:r>
              <a:rPr lang="zh-TW" altLang="en-US" sz="2800" dirty="0"/>
              <a:t>月</a:t>
            </a:r>
            <a:r>
              <a:rPr lang="en-US" altLang="zh-TW" sz="2800" dirty="0"/>
              <a:t>6</a:t>
            </a:r>
            <a:r>
              <a:rPr lang="zh-TW" altLang="en-US" sz="2800" dirty="0"/>
              <a:t>日共抽查分別在</a:t>
            </a:r>
            <a:r>
              <a:rPr lang="en-US" altLang="zh-TW" sz="2800" dirty="0"/>
              <a:t>Apple App Store</a:t>
            </a:r>
            <a:r>
              <a:rPr lang="zh-TW" altLang="en-US" sz="2800" dirty="0"/>
              <a:t>及</a:t>
            </a:r>
            <a:r>
              <a:rPr lang="en-US" altLang="zh-TW" sz="2800" dirty="0"/>
              <a:t>Google Play Store</a:t>
            </a:r>
            <a:r>
              <a:rPr lang="zh-TW" altLang="en-US" sz="2800" dirty="0"/>
              <a:t>各</a:t>
            </a:r>
            <a:r>
              <a:rPr lang="en-US" altLang="zh-TW" sz="2800" dirty="0"/>
              <a:t>30</a:t>
            </a:r>
            <a:r>
              <a:rPr lang="zh-TW" altLang="en-US" sz="2800" dirty="0"/>
              <a:t>個最受歡迎的應用程式，發現當中</a:t>
            </a:r>
            <a:r>
              <a:rPr lang="en-US" altLang="zh-TW" sz="2800" dirty="0">
                <a:solidFill>
                  <a:schemeClr val="accent2"/>
                </a:solidFill>
              </a:rPr>
              <a:t>40%</a:t>
            </a:r>
            <a:r>
              <a:rPr lang="zh-TW" altLang="en-US" sz="2800" dirty="0">
                <a:solidFill>
                  <a:schemeClr val="accent2"/>
                </a:solidFill>
              </a:rPr>
              <a:t>應用程式沒有提供私隱政策或聯絡資料</a:t>
            </a:r>
            <a:r>
              <a:rPr lang="zh-TW" altLang="en-US" sz="2800" dirty="0"/>
              <a:t>，部份程式可讀取</a:t>
            </a:r>
            <a:r>
              <a:rPr lang="zh-TW" altLang="en-US" sz="2800" dirty="0">
                <a:solidFill>
                  <a:schemeClr val="accent2"/>
                </a:solidFill>
              </a:rPr>
              <a:t>手機獨特識別碼</a:t>
            </a:r>
            <a:r>
              <a:rPr lang="en-US" altLang="zh-TW" sz="2800" dirty="0"/>
              <a:t>(73%)</a:t>
            </a:r>
            <a:r>
              <a:rPr lang="zh-TW" altLang="en-US" sz="2800" dirty="0"/>
              <a:t>，</a:t>
            </a:r>
            <a:r>
              <a:rPr lang="zh-TW" altLang="en-US" sz="2800" dirty="0">
                <a:solidFill>
                  <a:schemeClr val="accent2"/>
                </a:solidFill>
              </a:rPr>
              <a:t>定位位置 </a:t>
            </a:r>
            <a:r>
              <a:rPr lang="en-US" altLang="zh-TW" sz="2800" dirty="0"/>
              <a:t>(60%)</a:t>
            </a:r>
            <a:r>
              <a:rPr lang="zh-TW" altLang="en-US" sz="2800" dirty="0"/>
              <a:t>，甚至</a:t>
            </a:r>
            <a:r>
              <a:rPr lang="zh-TW" altLang="en-US" sz="2800" dirty="0">
                <a:solidFill>
                  <a:schemeClr val="accent2"/>
                </a:solidFill>
              </a:rPr>
              <a:t>短訊訊息</a:t>
            </a:r>
            <a:r>
              <a:rPr lang="en-US" altLang="zh-TW" sz="2800" dirty="0"/>
              <a:t>(13%)</a:t>
            </a:r>
            <a:r>
              <a:rPr lang="zh-TW" altLang="en-US" sz="2800" dirty="0"/>
              <a:t>及</a:t>
            </a:r>
            <a:r>
              <a:rPr lang="zh-TW" altLang="en-US" sz="2800" dirty="0">
                <a:solidFill>
                  <a:schemeClr val="accent2"/>
                </a:solidFill>
              </a:rPr>
              <a:t>通訊錄</a:t>
            </a:r>
            <a:r>
              <a:rPr lang="en-US" altLang="zh-TW" sz="2800" dirty="0"/>
              <a:t>(10%)</a:t>
            </a:r>
            <a:r>
              <a:rPr lang="zh-TW" altLang="en-US" sz="2800" dirty="0"/>
              <a:t>；有程式更可一次過讀取多達七項資料</a:t>
            </a:r>
            <a:r>
              <a:rPr lang="zh-TW" altLang="en-US" sz="2800" dirty="0" smtClean="0"/>
              <a:t>。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70955" y="4149080"/>
            <a:ext cx="4476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chemeClr val="accent2"/>
                </a:solidFill>
              </a:rPr>
              <a:t>《</a:t>
            </a:r>
            <a:r>
              <a:rPr lang="zh-TW" altLang="en-US" sz="3200" dirty="0" smtClean="0">
                <a:solidFill>
                  <a:schemeClr val="accent2"/>
                </a:solidFill>
              </a:rPr>
              <a:t>蘋果日報</a:t>
            </a:r>
            <a:r>
              <a:rPr lang="en-US" altLang="zh-TW" sz="3200" dirty="0" smtClean="0">
                <a:solidFill>
                  <a:schemeClr val="accent2"/>
                </a:solidFill>
              </a:rPr>
              <a:t>》2013-08-13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一些風險較高的程式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7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其他常見的權限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4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en-US" altLang="zh-TW" sz="2800" dirty="0" smtClean="0"/>
              <a:t>60</a:t>
            </a:r>
            <a:r>
              <a:rPr lang="zh-TW" altLang="en-US" sz="2800" dirty="0" smtClean="0"/>
              <a:t>個受測試程</a:t>
            </a:r>
            <a:r>
              <a:rPr lang="zh-TW" altLang="en-US" sz="2800" dirty="0"/>
              <a:t>式所需讀取手機內私人資料的數</a:t>
            </a:r>
            <a:r>
              <a:rPr lang="zh-TW" altLang="en-US" sz="2800" dirty="0" smtClean="0"/>
              <a:t>量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866909"/>
              </p:ext>
            </p:extLst>
          </p:nvPr>
        </p:nvGraphicFramePr>
        <p:xfrm>
          <a:off x="731838" y="1463675"/>
          <a:ext cx="801662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914"/>
                <a:gridCol w="1800200"/>
                <a:gridCol w="460851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私人資料數量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有關程式數量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程式分類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遊戲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遊戲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通訊、生活品味／時尚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遊戲、 娛樂 、財經 、商務 、教育 、工具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遊戲、娛樂、生活品味／時尚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以上所有分類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以上所有分類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9552" y="54452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733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en-US" altLang="zh-TW" sz="2800" dirty="0" smtClean="0"/>
              <a:t>60</a:t>
            </a:r>
            <a:r>
              <a:rPr lang="zh-TW" altLang="en-US" sz="2800" dirty="0" smtClean="0"/>
              <a:t>個程</a:t>
            </a:r>
            <a:r>
              <a:rPr lang="zh-TW" altLang="en-US" sz="2800" dirty="0"/>
              <a:t>式可讀取的私人資料種</a:t>
            </a:r>
            <a:r>
              <a:rPr lang="zh-TW" altLang="en-US" sz="2800" dirty="0" smtClean="0"/>
              <a:t>類</a:t>
            </a:r>
            <a:endParaRPr lang="zh-TW" alt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920009"/>
              </p:ext>
            </p:extLst>
          </p:nvPr>
        </p:nvGraphicFramePr>
        <p:xfrm>
          <a:off x="731838" y="1463675"/>
          <a:ext cx="801662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86"/>
                <a:gridCol w="1152128"/>
                <a:gridCol w="460851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讀取的私人資料類別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有關程式數量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分類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手機獨特識別碼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全部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定位位置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全部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「發現不明的帳戶」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即手機內儲存的其他帳戶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通訊、生活品味／時尚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SMS/MMS</a:t>
                      </a:r>
                      <a:r>
                        <a:rPr lang="en-GB" baseline="0" dirty="0" smtClean="0"/>
                        <a:t> </a:t>
                      </a:r>
                      <a:r>
                        <a:rPr lang="zh-TW" altLang="en-US" baseline="0" dirty="0" smtClean="0"/>
                        <a:t>訊息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遊戲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使用鏡頭或錄音功能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遊戲、娛樂、生活品味／時尚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通話紀錄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遊戲、通訊、生活品味／時尚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日誌內容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生活品味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54452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798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GB" sz="2800" dirty="0"/>
          </a:p>
          <a:p>
            <a:r>
              <a:rPr lang="en-US" altLang="zh-TW" sz="2800" dirty="0" smtClean="0"/>
              <a:t>60</a:t>
            </a:r>
            <a:r>
              <a:rPr lang="zh-TW" altLang="en-US" sz="2800" dirty="0"/>
              <a:t>個抽查樣本中，有</a:t>
            </a:r>
            <a:r>
              <a:rPr lang="en-US" altLang="zh-TW" sz="2800" dirty="0"/>
              <a:t>36</a:t>
            </a:r>
            <a:r>
              <a:rPr lang="zh-TW" altLang="en-US" sz="2800" dirty="0"/>
              <a:t>個</a:t>
            </a:r>
            <a:r>
              <a:rPr lang="en-US" altLang="zh-TW" sz="2800" dirty="0"/>
              <a:t>(60%)</a:t>
            </a:r>
            <a:r>
              <a:rPr lang="zh-TW" altLang="en-US" sz="2800" dirty="0"/>
              <a:t>程式可以讀取手機的定位位置資料。雖然單是讀取定位位置資料未必會侵犯機主的私隱，但該</a:t>
            </a:r>
            <a:r>
              <a:rPr lang="en-US" altLang="zh-TW" sz="2800" dirty="0"/>
              <a:t>36</a:t>
            </a:r>
            <a:r>
              <a:rPr lang="zh-TW" altLang="en-US" sz="2800" dirty="0"/>
              <a:t>個程式當中有</a:t>
            </a:r>
            <a:r>
              <a:rPr lang="en-US" altLang="zh-TW" sz="2800" dirty="0"/>
              <a:t>25</a:t>
            </a:r>
            <a:r>
              <a:rPr lang="zh-TW" altLang="en-US" sz="2800" dirty="0"/>
              <a:t>個程式</a:t>
            </a:r>
            <a:r>
              <a:rPr lang="en-US" altLang="zh-TW" sz="2800" dirty="0"/>
              <a:t>(</a:t>
            </a:r>
            <a:r>
              <a:rPr lang="zh-TW" altLang="en-US" sz="2800" dirty="0"/>
              <a:t>即</a:t>
            </a:r>
            <a:r>
              <a:rPr lang="en-US" altLang="zh-TW" sz="2800" dirty="0"/>
              <a:t>60</a:t>
            </a:r>
            <a:r>
              <a:rPr lang="zh-TW" altLang="en-US" sz="2800" dirty="0"/>
              <a:t>個中的</a:t>
            </a:r>
            <a:r>
              <a:rPr lang="en-US" altLang="zh-TW" sz="2800" dirty="0"/>
              <a:t>42%)</a:t>
            </a:r>
            <a:r>
              <a:rPr lang="zh-TW" altLang="en-US" sz="2800" dirty="0"/>
              <a:t>同時讀取手機獨特識別碼，</a:t>
            </a:r>
            <a:r>
              <a:rPr lang="en-US" altLang="zh-TW" sz="2800" dirty="0"/>
              <a:t>36</a:t>
            </a:r>
            <a:r>
              <a:rPr lang="zh-TW" altLang="en-US" sz="2800" dirty="0"/>
              <a:t>個中另有</a:t>
            </a:r>
            <a:r>
              <a:rPr lang="en-US" altLang="zh-TW" sz="2800" dirty="0"/>
              <a:t>20</a:t>
            </a:r>
            <a:r>
              <a:rPr lang="zh-TW" altLang="en-US" sz="2800" dirty="0"/>
              <a:t>個程式</a:t>
            </a:r>
            <a:r>
              <a:rPr lang="en-US" altLang="zh-TW" sz="2800" dirty="0"/>
              <a:t>(</a:t>
            </a:r>
            <a:r>
              <a:rPr lang="zh-TW" altLang="en-US" sz="2800" dirty="0"/>
              <a:t>即</a:t>
            </a:r>
            <a:r>
              <a:rPr lang="en-US" altLang="zh-TW" sz="2800" dirty="0"/>
              <a:t>60</a:t>
            </a:r>
            <a:r>
              <a:rPr lang="zh-TW" altLang="en-US" sz="2800" dirty="0"/>
              <a:t>個中的</a:t>
            </a:r>
            <a:r>
              <a:rPr lang="en-US" altLang="zh-TW" sz="2800" dirty="0"/>
              <a:t>33%)</a:t>
            </a:r>
            <a:r>
              <a:rPr lang="zh-TW" altLang="en-US" sz="2800" dirty="0"/>
              <a:t>可同時要求或容許用戶利用本身的帳戶登入使用。故此，當位置資料與手機獨特識別碼</a:t>
            </a:r>
            <a:r>
              <a:rPr lang="en-US" altLang="zh-TW" sz="2800" dirty="0"/>
              <a:t>(</a:t>
            </a:r>
            <a:r>
              <a:rPr lang="zh-TW" altLang="en-US" sz="2800" dirty="0"/>
              <a:t>可由其他程式取得或與其他程式分享</a:t>
            </a:r>
            <a:r>
              <a:rPr lang="en-US" altLang="zh-TW" sz="2800" dirty="0"/>
              <a:t>)</a:t>
            </a:r>
            <a:r>
              <a:rPr lang="zh-TW" altLang="en-US" sz="2800" dirty="0"/>
              <a:t>或帳號資料</a:t>
            </a:r>
            <a:r>
              <a:rPr lang="en-US" altLang="zh-TW" sz="2800" dirty="0"/>
              <a:t>(</a:t>
            </a:r>
            <a:r>
              <a:rPr lang="zh-TW" altLang="en-US" sz="2800" dirty="0"/>
              <a:t>開發商或其合作夥伴可從中收集較詳細的個人資料</a:t>
            </a:r>
            <a:r>
              <a:rPr lang="en-US" altLang="zh-TW" sz="2800" dirty="0"/>
              <a:t>)</a:t>
            </a:r>
            <a:r>
              <a:rPr lang="zh-TW" altLang="en-US" sz="2800" dirty="0"/>
              <a:t>結合後，該結合的資料便令定位位置變得更有意義了。</a:t>
            </a:r>
          </a:p>
          <a:p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zh-TW" altLang="en-US" dirty="0"/>
              <a:t>定位位</a:t>
            </a:r>
            <a:r>
              <a:rPr lang="zh-TW" altLang="en-US" dirty="0" smtClean="0"/>
              <a:t>置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63280" y="6457436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sz="1400" dirty="0"/>
              <a:t>http://www.pcpd.org.hk/chinese/publications/files/mobile_app_sweep_c.pdf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61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4417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Android App</a:t>
            </a:r>
            <a:r>
              <a:rPr lang="zh-TW" altLang="en-US" sz="4800" dirty="0" smtClean="0"/>
              <a:t> 及</a:t>
            </a:r>
            <a:r>
              <a:rPr lang="en-GB" altLang="zh-TW" sz="4800" dirty="0" smtClean="0"/>
              <a:t> </a:t>
            </a:r>
            <a:r>
              <a:rPr lang="en-GB" altLang="zh-TW" sz="4800" dirty="0" err="1" smtClean="0"/>
              <a:t>iOS</a:t>
            </a:r>
            <a:r>
              <a:rPr lang="en-GB" altLang="zh-TW" sz="4800" dirty="0" smtClean="0"/>
              <a:t> App</a:t>
            </a:r>
            <a:r>
              <a:rPr lang="zh-TW" altLang="en-US" sz="4800" dirty="0" smtClean="0"/>
              <a:t>，何者「透明度」較高？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35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US" altLang="zh-TW" sz="2800" dirty="0" smtClean="0"/>
              <a:t>44</a:t>
            </a:r>
            <a:r>
              <a:rPr lang="zh-TW" altLang="en-US" sz="2800" dirty="0" smtClean="0"/>
              <a:t>個</a:t>
            </a:r>
            <a:r>
              <a:rPr lang="zh-TW" altLang="en-US" sz="2800" dirty="0"/>
              <a:t>程式</a:t>
            </a:r>
            <a:r>
              <a:rPr lang="en-US" altLang="zh-TW" sz="2800" dirty="0"/>
              <a:t>(73%)</a:t>
            </a:r>
            <a:r>
              <a:rPr lang="zh-TW" altLang="en-US" sz="2800" dirty="0"/>
              <a:t>可以讀取手機獨特識別碼，其私隠風險取決於程式可以同時讀取其他甚麼資料。這</a:t>
            </a:r>
            <a:r>
              <a:rPr lang="en-US" altLang="zh-TW" sz="2800" dirty="0"/>
              <a:t>44</a:t>
            </a:r>
            <a:r>
              <a:rPr lang="zh-TW" altLang="en-US" sz="2800" dirty="0"/>
              <a:t>個程式中，</a:t>
            </a:r>
            <a:r>
              <a:rPr lang="en-US" altLang="zh-TW" sz="2800" dirty="0"/>
              <a:t>25</a:t>
            </a:r>
            <a:r>
              <a:rPr lang="zh-TW" altLang="en-US" sz="2800" dirty="0"/>
              <a:t>個</a:t>
            </a:r>
            <a:r>
              <a:rPr lang="en-US" altLang="zh-TW" sz="2800" dirty="0"/>
              <a:t>(</a:t>
            </a:r>
            <a:r>
              <a:rPr lang="zh-TW" altLang="en-US" sz="2800" dirty="0"/>
              <a:t>即</a:t>
            </a:r>
            <a:r>
              <a:rPr lang="en-US" altLang="zh-TW" sz="2800" dirty="0"/>
              <a:t>60</a:t>
            </a:r>
            <a:r>
              <a:rPr lang="zh-TW" altLang="en-US" sz="2800" dirty="0"/>
              <a:t>個中的</a:t>
            </a:r>
            <a:r>
              <a:rPr lang="en-US" altLang="zh-TW" sz="2800" dirty="0"/>
              <a:t>42%)</a:t>
            </a:r>
            <a:r>
              <a:rPr lang="zh-TW" altLang="en-US" sz="2800" dirty="0"/>
              <a:t>可同時讀取手機的定位位置，</a:t>
            </a:r>
            <a:r>
              <a:rPr lang="en-US" altLang="zh-TW" sz="2800" dirty="0"/>
              <a:t>10</a:t>
            </a:r>
            <a:r>
              <a:rPr lang="zh-TW" altLang="en-US" sz="2800" dirty="0"/>
              <a:t>個</a:t>
            </a:r>
            <a:r>
              <a:rPr lang="en-US" altLang="zh-TW" sz="2800" dirty="0"/>
              <a:t>(</a:t>
            </a:r>
            <a:r>
              <a:rPr lang="zh-TW" altLang="en-US" sz="2800" dirty="0"/>
              <a:t>即</a:t>
            </a:r>
            <a:r>
              <a:rPr lang="en-US" altLang="zh-TW" sz="2800" dirty="0"/>
              <a:t>60</a:t>
            </a:r>
            <a:r>
              <a:rPr lang="zh-TW" altLang="en-US" sz="2800" dirty="0"/>
              <a:t>個中的</a:t>
            </a:r>
            <a:r>
              <a:rPr lang="en-US" altLang="zh-TW" sz="2800" dirty="0"/>
              <a:t>17%)</a:t>
            </a:r>
            <a:r>
              <a:rPr lang="zh-TW" altLang="en-US" sz="2800" dirty="0"/>
              <a:t>可以同時讀取手機正在執行的程式，</a:t>
            </a:r>
            <a:r>
              <a:rPr lang="en-US" altLang="zh-TW" sz="2800" dirty="0"/>
              <a:t>19</a:t>
            </a:r>
            <a:r>
              <a:rPr lang="zh-TW" altLang="en-US" sz="2800" dirty="0"/>
              <a:t>個</a:t>
            </a:r>
            <a:r>
              <a:rPr lang="en-US" altLang="zh-TW" sz="2800" dirty="0"/>
              <a:t>(</a:t>
            </a:r>
            <a:r>
              <a:rPr lang="zh-TW" altLang="en-US" sz="2800" dirty="0"/>
              <a:t>即</a:t>
            </a:r>
            <a:r>
              <a:rPr lang="en-US" altLang="zh-TW" sz="2800" dirty="0"/>
              <a:t>60</a:t>
            </a:r>
            <a:r>
              <a:rPr lang="zh-TW" altLang="en-US" sz="2800" dirty="0"/>
              <a:t>個中的</a:t>
            </a:r>
            <a:r>
              <a:rPr lang="en-US" altLang="zh-TW" sz="2800" dirty="0"/>
              <a:t>32%)</a:t>
            </a:r>
            <a:r>
              <a:rPr lang="zh-TW" altLang="en-US" sz="2800" dirty="0"/>
              <a:t>會向手機用戶顯示第三者廣告。開發商結合這些資料，便可以追蹤用戶的行為，以分析其個人喜好及需要</a:t>
            </a:r>
            <a:r>
              <a:rPr lang="zh-TW" altLang="en-US" sz="2800" dirty="0" smtClean="0"/>
              <a:t>。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zh-TW" altLang="en-US" dirty="0"/>
              <a:t>行為追</a:t>
            </a:r>
            <a:r>
              <a:rPr lang="zh-TW" altLang="en-US" dirty="0" smtClean="0"/>
              <a:t>蹤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552" y="60932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319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US" altLang="zh-TW" sz="2800" dirty="0"/>
              <a:t>6</a:t>
            </a:r>
            <a:r>
              <a:rPr lang="zh-TW" altLang="en-US" sz="2800" dirty="0"/>
              <a:t>個程式</a:t>
            </a:r>
            <a:r>
              <a:rPr lang="en-US" altLang="zh-TW" sz="2800" dirty="0"/>
              <a:t>(10%)</a:t>
            </a:r>
            <a:r>
              <a:rPr lang="zh-TW" altLang="en-US" sz="2800" dirty="0"/>
              <a:t>可以同時讀取用戶的通訊錄及通話紀錄，當中一個程式可同時讀取日誌資料。其中</a:t>
            </a:r>
            <a:r>
              <a:rPr lang="en-US" altLang="zh-TW" sz="2800" dirty="0"/>
              <a:t>4</a:t>
            </a:r>
            <a:r>
              <a:rPr lang="zh-TW" altLang="en-US" sz="2800" dirty="0"/>
              <a:t>個程</a:t>
            </a:r>
            <a:r>
              <a:rPr lang="zh-TW" altLang="en-US" sz="2800" dirty="0" smtClean="0"/>
              <a:t>式為遊戲。</a:t>
            </a:r>
            <a:endParaRPr lang="zh-TW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zh-TW" altLang="en-US" dirty="0"/>
              <a:t>讀取聯絡資料、通話紀錄及日誌資料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61653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271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zh-TW" sz="2800" dirty="0"/>
              <a:t>21 </a:t>
            </a:r>
            <a:r>
              <a:rPr lang="zh-TW" altLang="en-US" sz="2800" dirty="0"/>
              <a:t>個程式 </a:t>
            </a:r>
            <a:r>
              <a:rPr lang="en-US" altLang="zh-TW" sz="2800" dirty="0"/>
              <a:t>(35%) </a:t>
            </a:r>
            <a:r>
              <a:rPr lang="zh-TW" altLang="en-US" sz="2800" dirty="0"/>
              <a:t>可以 「發現不明的帳</a:t>
            </a:r>
            <a:r>
              <a:rPr lang="zh-TW" altLang="en-US" sz="2800" dirty="0" smtClean="0"/>
              <a:t>戶 </a:t>
            </a:r>
            <a:r>
              <a:rPr lang="en-US" altLang="zh-TW" sz="2800" dirty="0" smtClean="0"/>
              <a:t>(</a:t>
            </a:r>
            <a:r>
              <a:rPr lang="zh-TW" altLang="en-US" sz="2800" dirty="0"/>
              <a:t>即讀取 用戶</a:t>
            </a:r>
            <a:r>
              <a:rPr lang="zh-TW" altLang="en-US" sz="2800" dirty="0" smtClean="0"/>
              <a:t>在手機上</a:t>
            </a:r>
            <a:r>
              <a:rPr lang="zh-TW" altLang="en-US" sz="2800" dirty="0"/>
              <a:t>登入其他程式所用</a:t>
            </a:r>
            <a:r>
              <a:rPr lang="zh-TW" altLang="en-US" sz="2800" dirty="0" smtClean="0"/>
              <a:t>的所有帳號</a:t>
            </a:r>
            <a:r>
              <a:rPr lang="en-US" altLang="zh-TW" sz="2800" dirty="0"/>
              <a:t>)</a:t>
            </a:r>
            <a:r>
              <a:rPr lang="zh-TW" altLang="en-US" sz="2800" dirty="0"/>
              <a:t>，令程式知道手機內儲存</a:t>
            </a:r>
            <a:r>
              <a:rPr lang="zh-TW" altLang="en-US" sz="2800" dirty="0" smtClean="0"/>
              <a:t>了甚</a:t>
            </a:r>
            <a:r>
              <a:rPr lang="zh-TW" altLang="en-US" sz="2800" dirty="0"/>
              <a:t>麼帳 號。當中 </a:t>
            </a:r>
            <a:r>
              <a:rPr lang="en-US" altLang="zh-TW" sz="2800" dirty="0"/>
              <a:t>13 </a:t>
            </a:r>
            <a:r>
              <a:rPr lang="zh-TW" altLang="en-US" sz="2800" dirty="0"/>
              <a:t>個程式 </a:t>
            </a:r>
            <a:r>
              <a:rPr lang="en-US" altLang="zh-TW" sz="2800" dirty="0"/>
              <a:t>(</a:t>
            </a:r>
            <a:r>
              <a:rPr lang="zh-TW" altLang="en-US" sz="2800" dirty="0"/>
              <a:t>即 </a:t>
            </a:r>
            <a:r>
              <a:rPr lang="en-US" altLang="zh-TW" sz="2800" dirty="0"/>
              <a:t>60 </a:t>
            </a:r>
            <a:r>
              <a:rPr lang="zh-TW" altLang="en-US" sz="2800" dirty="0"/>
              <a:t>個中的 個中的 </a:t>
            </a:r>
            <a:r>
              <a:rPr lang="en-US" altLang="zh-TW" sz="2800" dirty="0"/>
              <a:t>22%) </a:t>
            </a:r>
            <a:r>
              <a:rPr lang="zh-TW" altLang="en-US" sz="2800" dirty="0"/>
              <a:t>亦可以同時讀 亦可以同時</a:t>
            </a:r>
            <a:r>
              <a:rPr lang="zh-TW" altLang="en-US" sz="2800" dirty="0" smtClean="0"/>
              <a:t>讀取</a:t>
            </a:r>
            <a:r>
              <a:rPr lang="zh-TW" altLang="en-US" sz="2800" dirty="0"/>
              <a:t>手機的定</a:t>
            </a:r>
            <a:r>
              <a:rPr lang="zh-TW" altLang="en-US" sz="2800" dirty="0" smtClean="0"/>
              <a:t>位位置。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zh-TW" altLang="en-US" dirty="0"/>
              <a:t>讀取帳戶資</a:t>
            </a:r>
            <a:r>
              <a:rPr lang="zh-TW" altLang="en-US" dirty="0" smtClean="0"/>
              <a:t>料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13532" y="602128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26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US" altLang="zh-TW" sz="2800" dirty="0" smtClean="0"/>
              <a:t>8</a:t>
            </a:r>
            <a:r>
              <a:rPr lang="zh-TW" altLang="en-US" sz="2800" dirty="0"/>
              <a:t>個程式</a:t>
            </a:r>
            <a:r>
              <a:rPr lang="en-US" altLang="zh-TW" sz="2800" dirty="0"/>
              <a:t>(13%)</a:t>
            </a:r>
            <a:r>
              <a:rPr lang="zh-TW" altLang="en-US" sz="2800" dirty="0"/>
              <a:t>可以讀取手機內所有</a:t>
            </a:r>
            <a:r>
              <a:rPr lang="en-US" altLang="zh-TW" sz="2800" dirty="0"/>
              <a:t>SMS/MMS</a:t>
            </a:r>
            <a:r>
              <a:rPr lang="zh-TW" altLang="en-US" sz="2800" dirty="0"/>
              <a:t>通訊內容。而這些全部是遊戲程式。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讀取</a:t>
            </a:r>
            <a:r>
              <a:rPr lang="en-GB" altLang="zh-TW" dirty="0" smtClean="0"/>
              <a:t> SMS/MMS </a:t>
            </a:r>
            <a:r>
              <a:rPr lang="zh-TW" altLang="en-US" dirty="0" smtClean="0"/>
              <a:t>訊息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54452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532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10</a:t>
            </a:r>
            <a:r>
              <a:rPr lang="zh-TW" altLang="en-US" sz="2800" dirty="0" smtClean="0"/>
              <a:t>個程式</a:t>
            </a:r>
            <a:r>
              <a:rPr lang="en-US" altLang="zh-TW" sz="2800" dirty="0" smtClean="0"/>
              <a:t>(17%)</a:t>
            </a:r>
            <a:r>
              <a:rPr lang="zh-TW" altLang="en-US" sz="2800" dirty="0" smtClean="0"/>
              <a:t>可以使用手機上的鏡頭及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或錄音功能。雖然部分程式有明顯理由要這樣做，但沒有開發商解釋會在甚麼情況下拍照或錄音。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zh-TW" altLang="en-US" dirty="0"/>
              <a:t>使用鏡</a:t>
            </a:r>
            <a:r>
              <a:rPr lang="zh-TW" altLang="en-US" dirty="0" smtClean="0"/>
              <a:t>頭／錄</a:t>
            </a:r>
            <a:r>
              <a:rPr lang="zh-TW" altLang="en-US" dirty="0"/>
              <a:t>音功</a:t>
            </a:r>
            <a:r>
              <a:rPr lang="zh-TW" altLang="en-US" dirty="0" smtClean="0"/>
              <a:t>能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54452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54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</a:rPr>
              <a:t>IMEI</a:t>
            </a:r>
          </a:p>
          <a:p>
            <a:pPr marL="514350" lvl="1" indent="-342900"/>
            <a:r>
              <a:rPr lang="en-GB" sz="2400" dirty="0" smtClean="0">
                <a:solidFill>
                  <a:schemeClr val="accent2"/>
                </a:solidFill>
              </a:rPr>
              <a:t>I</a:t>
            </a:r>
            <a:r>
              <a:rPr lang="en-GB" sz="2400" dirty="0" smtClean="0"/>
              <a:t>nternational </a:t>
            </a:r>
            <a:r>
              <a:rPr lang="en-GB" sz="2400" dirty="0">
                <a:solidFill>
                  <a:schemeClr val="accent2"/>
                </a:solidFill>
              </a:rPr>
              <a:t>M</a:t>
            </a:r>
            <a:r>
              <a:rPr lang="en-GB" sz="2400" dirty="0" smtClean="0"/>
              <a:t>obile </a:t>
            </a:r>
            <a:r>
              <a:rPr lang="en-GB" sz="2400" dirty="0">
                <a:solidFill>
                  <a:schemeClr val="accent2"/>
                </a:solidFill>
              </a:rPr>
              <a:t>E</a:t>
            </a:r>
            <a:r>
              <a:rPr lang="en-GB" sz="2400" dirty="0" smtClean="0"/>
              <a:t>quipment </a:t>
            </a:r>
            <a:r>
              <a:rPr lang="en-GB" sz="2400" dirty="0">
                <a:solidFill>
                  <a:schemeClr val="accent2"/>
                </a:solidFill>
              </a:rPr>
              <a:t>I</a:t>
            </a:r>
            <a:r>
              <a:rPr lang="en-GB" sz="2400" dirty="0" smtClean="0"/>
              <a:t>dentity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800" dirty="0" smtClean="0"/>
              <a:t>在手機撥「</a:t>
            </a:r>
            <a:r>
              <a:rPr lang="en-GB" altLang="zh-TW" sz="28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*#06#</a:t>
            </a:r>
            <a:r>
              <a:rPr lang="zh-TW" altLang="en-US" sz="2800" dirty="0" smtClean="0"/>
              <a:t>」可以查閱</a:t>
            </a:r>
            <a:endParaRPr lang="en-GB" altLang="zh-TW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800" dirty="0" smtClean="0"/>
              <a:t>可得知手機類型</a:t>
            </a:r>
            <a:endParaRPr lang="en-GB" altLang="zh-TW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手機獨特識別</a:t>
            </a:r>
            <a:r>
              <a:rPr lang="zh-TW" altLang="en-US" sz="3600" dirty="0" smtClean="0"/>
              <a:t>碼</a:t>
            </a:r>
            <a:r>
              <a:rPr lang="en-GB" altLang="zh-TW" sz="3600" dirty="0" smtClean="0"/>
              <a:t/>
            </a:r>
            <a:br>
              <a:rPr lang="en-GB" altLang="zh-TW" sz="3600" dirty="0" smtClean="0"/>
            </a:br>
            <a:r>
              <a:rPr lang="en-US" altLang="zh-TW" sz="3600" dirty="0" smtClean="0"/>
              <a:t>Unique phone identifier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13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7680960" cy="4724400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收</a:t>
            </a:r>
            <a:r>
              <a:rPr lang="zh-TW" altLang="en-US" sz="2800" dirty="0"/>
              <a:t>集手機獨特識別碼可以讓開發商把各種資料串連起來。若用戶在實體世界的資</a:t>
            </a:r>
            <a:r>
              <a:rPr lang="zh-TW" altLang="en-US" sz="2800" dirty="0" smtClean="0"/>
              <a:t>料（例</a:t>
            </a:r>
            <a:r>
              <a:rPr lang="zh-TW" altLang="en-US" sz="2800" dirty="0"/>
              <a:t>如定位位置或帳</a:t>
            </a:r>
            <a:r>
              <a:rPr lang="zh-TW" altLang="en-US" sz="2800" dirty="0" smtClean="0"/>
              <a:t>號）被</a:t>
            </a:r>
            <a:r>
              <a:rPr lang="zh-TW" altLang="en-US" sz="2800" dirty="0"/>
              <a:t>收集及串連，可變成有價值的資料。若這些資料可與其他開發商分享，意義就更大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例</a:t>
            </a:r>
            <a:r>
              <a:rPr lang="zh-TW" altLang="en-US" sz="2800" dirty="0"/>
              <a:t>如：手機上一個程式收集手機獨特識別碼及定位位置，另一程式則讀取手機獨特識別碼及</a:t>
            </a:r>
            <a:r>
              <a:rPr lang="en-US" altLang="zh-TW" sz="2800" dirty="0"/>
              <a:t>Facebook</a:t>
            </a:r>
            <a:r>
              <a:rPr lang="zh-TW" altLang="en-US" sz="2800" dirty="0"/>
              <a:t>帳號，若有人掌握和結合兩者資料（不論是同一或其他開發商開發的程式），用戶即使已經關閉</a:t>
            </a:r>
            <a:r>
              <a:rPr lang="en-US" altLang="zh-TW" sz="2800" dirty="0"/>
              <a:t>Facebook</a:t>
            </a:r>
            <a:r>
              <a:rPr lang="zh-TW" altLang="en-US" sz="2800" dirty="0"/>
              <a:t>帳戶內的位置追蹤，其位置資料仍然會被掌握。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是否真的需要記錄手機獨特識別碼？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10828" y="648866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http://www.pcpd.org.hk/chinese/publications/files/mobile_app_sweep_c.pdf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283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保障私隱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明智使用智能電話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14488"/>
            <a:ext cx="73437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836622"/>
            <a:ext cx="642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HK" dirty="0"/>
              <a:t>http://www.infosec.gov.hk/tc_chi/promotion/files/20140417_3.pdf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85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保障私隱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明智使用智能電話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3" y="1628800"/>
            <a:ext cx="88011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6211669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http://www.infosec.gov.hk/tc_chi/promotion/files/20140417_3.pdf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412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保障私隱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明智使用智能電話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60723"/>
            <a:ext cx="86296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602128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http://www.infosec.gov.hk/tc_chi/promotion/files/20140417_3.pdf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34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79438"/>
            <a:ext cx="82010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488" y="6284913"/>
            <a:ext cx="777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</a:t>
            </a:r>
            <a:r>
              <a:rPr lang="en-GB" altLang="zh-HK" dirty="0" smtClean="0"/>
              <a:t>www.infosec.gov.hk/tc_chi/promotion/files/20140417_3.pdf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838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保障私隱</a:t>
            </a:r>
            <a:r>
              <a:rPr lang="en-US" altLang="zh-TW" dirty="0"/>
              <a:t>︰</a:t>
            </a:r>
            <a:r>
              <a:rPr lang="zh-TW" altLang="en-US"/>
              <a:t>明智使用智能電話</a:t>
            </a:r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628800"/>
            <a:ext cx="84486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662" y="50787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>
                <a:solidFill>
                  <a:schemeClr val="bg1"/>
                </a:solidFill>
              </a:rPr>
              <a:t>http://www.infosec.gov.hk/tc_chi/promotion/files/20140417_3.pdf</a:t>
            </a:r>
            <a:endParaRPr lang="zh-HK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65175"/>
            <a:ext cx="78581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488" y="6284913"/>
            <a:ext cx="777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dirty="0"/>
              <a:t>http://</a:t>
            </a:r>
            <a:r>
              <a:rPr lang="en-GB" altLang="zh-HK" dirty="0" smtClean="0"/>
              <a:t>www.infosec.gov.hk/tc_chi/promotion/files/20140417_3.pdf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213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0" y="4725"/>
            <a:ext cx="3851920" cy="68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9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3832"/>
            <a:ext cx="2746710" cy="13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47591"/>
            <a:ext cx="275717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86" y="4416279"/>
            <a:ext cx="2746710" cy="204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1823"/>
            <a:ext cx="2693143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53" y="4063764"/>
            <a:ext cx="2686175" cy="145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8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378</TotalTime>
  <Words>1328</Words>
  <Application>Microsoft Office PowerPoint</Application>
  <PresentationFormat>On-screen Show (4:3)</PresentationFormat>
  <Paragraphs>101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Mylar</vt:lpstr>
      <vt:lpstr>Piracy Privacy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一些風險較高的程式</vt:lpstr>
      <vt:lpstr>PowerPoint Presentation</vt:lpstr>
      <vt:lpstr>PowerPoint Presentation</vt:lpstr>
      <vt:lpstr>PowerPoint Presentation</vt:lpstr>
      <vt:lpstr>其他常見的權限</vt:lpstr>
      <vt:lpstr>PowerPoint Presentation</vt:lpstr>
      <vt:lpstr>PowerPoint Presentation</vt:lpstr>
      <vt:lpstr> 60個受測試程式所需讀取手機內私人資料的數量</vt:lpstr>
      <vt:lpstr> 60個程式可讀取的私人資料種類</vt:lpstr>
      <vt:lpstr> 定位位置</vt:lpstr>
      <vt:lpstr> 行為追蹤</vt:lpstr>
      <vt:lpstr> 讀取聯絡資料、通話紀錄及日誌資料</vt:lpstr>
      <vt:lpstr> 讀取帳戶資料</vt:lpstr>
      <vt:lpstr>讀取 SMS/MMS 訊息</vt:lpstr>
      <vt:lpstr> 使用鏡頭／錄音功能</vt:lpstr>
      <vt:lpstr>手機獨特識別碼 Unique phone identifier</vt:lpstr>
      <vt:lpstr>是否真的需要記錄手機獨特識別碼？</vt:lpstr>
      <vt:lpstr>保障私隱︰明智使用智能電話</vt:lpstr>
      <vt:lpstr>保障私隱︰明智使用智能電話</vt:lpstr>
      <vt:lpstr>保障私隱︰明智使用智能電話</vt:lpstr>
      <vt:lpstr>保障私隱︰明智使用智能電話</vt:lpstr>
    </vt:vector>
  </TitlesOfParts>
  <Company>PCMS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網上起底</dc:title>
  <dc:creator>LEUNG MAN KIT</dc:creator>
  <cp:lastModifiedBy>Leung Man Kit</cp:lastModifiedBy>
  <cp:revision>37</cp:revision>
  <dcterms:created xsi:type="dcterms:W3CDTF">2013-09-01T15:50:01Z</dcterms:created>
  <dcterms:modified xsi:type="dcterms:W3CDTF">2015-03-20T01:40:57Z</dcterms:modified>
</cp:coreProperties>
</file>