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735763" cy="98663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5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93F91-86C2-4D24-A5F0-20F875B36728}" type="datetimeFigureOut">
              <a:rPr lang="zh-TW" altLang="en-US" smtClean="0"/>
              <a:t>2014/5/5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CEA7-C022-47F5-B759-28E8D01348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31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1AB2-7A92-4FDD-A838-75BF2C4EBBA2}" type="datetimeFigureOut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1895-D371-479D-83C1-41C7F2390A7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38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400" b="1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3600">
                <a:solidFill>
                  <a:srgbClr val="7030A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BBA6D7-3143-4E60-9CA7-220A34E257EE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13" name="Picture 2" descr="Y:\01 PR\Logo\familyheartware_logo_退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19" y="116633"/>
            <a:ext cx="8253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DAEF9C-5906-485D-80F4-4792A2369542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0B0233-0AC1-4E56-9659-2E0CCF4A3E55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4A0E6-4705-4B2F-B4EC-645A0651B60D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60D81-CB7A-45DF-BD8B-378F85D683A4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B27A70-20DB-411F-8046-2CC5F8935239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A1680-3D53-499A-9A89-10D759441EA1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2692-0262-42C9-B993-FC32AF530978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39823-6012-444F-8B55-650810DDAC57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25FA41-6D90-44F7-87C8-E847764EDBB9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D4B924-06B0-499C-9711-214C43755952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F5F47805-A9E2-46B6-8726-3B19F21495F9}" type="datetime1">
              <a:rPr lang="zh-HK" altLang="en-US" smtClean="0"/>
              <a:pPr/>
              <a:t>5/5/2014</a:t>
            </a:fld>
            <a:endParaRPr lang="zh-HK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>
                <a:solidFill>
                  <a:schemeClr val="tx1"/>
                </a:solidFill>
              </a:defRPr>
            </a:lvl1pPr>
            <a:extLst/>
          </a:lstStyle>
          <a:p>
            <a:fld id="{A575ADE0-5843-491B-9C72-151DDBBB61C3}" type="slidenum">
              <a:rPr lang="zh-HK" altLang="en-US" smtClean="0"/>
              <a:pPr/>
              <a:t>‹#›</a:t>
            </a:fld>
            <a:endParaRPr lang="zh-HK" altLang="en-US"/>
          </a:p>
        </p:txBody>
      </p:sp>
      <p:pic>
        <p:nvPicPr>
          <p:cNvPr id="1026" name="Picture 2" descr="Y:\01 PR\Logo\familyheartware_logo_退地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19" y="116633"/>
            <a:ext cx="82531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4">
              <a:lumMod val="75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rgbClr val="7030A0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microsoft.com/office/2007/relationships/hdphoto" Target="../media/hdphoto1.wdp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/>
              <a:t>自主學習</a:t>
            </a:r>
            <a:r>
              <a:rPr lang="zh-TW" altLang="en-US" sz="6000" dirty="0" smtClean="0"/>
              <a:t>：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家長</a:t>
            </a:r>
            <a:r>
              <a:rPr lang="zh-TW" altLang="en-US" sz="6000" dirty="0"/>
              <a:t>的終身課題</a:t>
            </a:r>
            <a:endParaRPr lang="zh-HK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87220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羅乃萱</a:t>
            </a:r>
            <a:endParaRPr lang="en-US" altLang="zh-TW" sz="2400" dirty="0" smtClean="0"/>
          </a:p>
          <a:p>
            <a:r>
              <a:rPr lang="zh-TW" altLang="en-US" sz="2400" dirty="0" smtClean="0"/>
              <a:t>家庭基建發展總監</a:t>
            </a:r>
            <a:endParaRPr lang="en-US" altLang="zh-TW" sz="2400" dirty="0" smtClean="0"/>
          </a:p>
          <a:p>
            <a:r>
              <a:rPr lang="zh-TW" altLang="en-US" sz="2400" dirty="0" smtClean="0"/>
              <a:t>優質教育基金督導委員會委員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98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10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/>
              <a:t>新鮮</a:t>
            </a:r>
            <a:r>
              <a:rPr lang="en-US" altLang="zh-HK" dirty="0"/>
              <a:t>	</a:t>
            </a:r>
            <a:r>
              <a:rPr lang="en-US" altLang="zh-HK" dirty="0" smtClean="0"/>
              <a:t>New</a:t>
            </a:r>
            <a:endParaRPr lang="zh-HK" altLang="en-US" dirty="0"/>
          </a:p>
        </p:txBody>
      </p:sp>
      <p:pic>
        <p:nvPicPr>
          <p:cNvPr id="5122" name="Picture 2" descr="C:\Users\FDFstaff\Pictures\Download\MS-ClipArt\MC9003607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13" y="1072695"/>
            <a:ext cx="1820540" cy="23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DFstaff\Pictures\Download\MS-ClipArt\MC9004205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20" y="3926619"/>
            <a:ext cx="2063552" cy="21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DFstaff\Pictures\Download\MS-ClipArt\MC90044624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0141"/>
            <a:ext cx="1219485" cy="12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DFstaff\Pictures\Download\MS-ClipArt\MC90044630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2218085" cy="22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3" descr="IMG_7177.JP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3" b="100000" l="0" r="63163">
                        <a14:foregroundMark x1="18318" y1="22222" x2="18919" y2="41291"/>
                        <a14:foregroundMark x1="46647" y1="23574" x2="49449" y2="37387"/>
                        <a14:backgroundMark x1="8709" y1="47447" x2="100" y2="67568"/>
                        <a14:backgroundMark x1="55856" y1="48949" x2="56156" y2="29279"/>
                        <a14:backgroundMark x1="58358" y1="50901" x2="61562" y2="55556"/>
                        <a14:backgroundMark x1="52653" y1="7808" x2="56156" y2="23574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34931"/>
          <a:stretch/>
        </p:blipFill>
        <p:spPr>
          <a:xfrm>
            <a:off x="977467" y="1166488"/>
            <a:ext cx="2431963" cy="2491663"/>
          </a:xfrm>
        </p:spPr>
      </p:pic>
    </p:spTree>
    <p:extLst>
      <p:ext uri="{BB962C8B-B14F-4D97-AF65-F5344CB8AC3E}">
        <p14:creationId xmlns:p14="http://schemas.microsoft.com/office/powerpoint/2010/main" val="9264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11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我的母親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70892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有甚麼不會不懂的，都可以自己學識。</a:t>
            </a:r>
            <a:endParaRPr lang="zh-TW" alt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孩子不</a:t>
            </a:r>
            <a:r>
              <a:rPr lang="zh-TW" altLang="en-US" sz="3600" dirty="0"/>
              <a:t>自主學習的原因：</a:t>
            </a:r>
          </a:p>
          <a:p>
            <a:pPr lvl="1"/>
            <a:r>
              <a:rPr lang="zh-TW" altLang="en-US" dirty="0" smtClean="0"/>
              <a:t>期望</a:t>
            </a:r>
            <a:r>
              <a:rPr lang="zh-TW" altLang="en-US" dirty="0"/>
              <a:t>錯</a:t>
            </a:r>
            <a:r>
              <a:rPr lang="zh-TW" altLang="en-US" dirty="0" smtClean="0"/>
              <a:t>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羊群壓力</a:t>
            </a:r>
            <a:endParaRPr lang="zh-TW" altLang="en-US" dirty="0"/>
          </a:p>
          <a:p>
            <a:pPr lvl="1"/>
            <a:r>
              <a:rPr lang="zh-TW" altLang="en-US" dirty="0" smtClean="0"/>
              <a:t>只有</a:t>
            </a:r>
            <a:r>
              <a:rPr lang="zh-TW" altLang="en-US" dirty="0"/>
              <a:t>孩子學，自己袖手旁觀</a:t>
            </a:r>
          </a:p>
          <a:p>
            <a:endParaRPr lang="zh-HK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誰需要自主學習？</a:t>
            </a:r>
            <a:endParaRPr lang="zh-HK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71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HK" sz="4000" b="1" dirty="0"/>
              <a:t>定義</a:t>
            </a:r>
            <a:r>
              <a:rPr lang="zh-TW" altLang="zh-HK" sz="4000" b="1" dirty="0" smtClean="0"/>
              <a:t>：</a:t>
            </a:r>
            <a:r>
              <a:rPr lang="zh-TW" altLang="zh-HK" sz="4000" dirty="0" smtClean="0"/>
              <a:t>指</a:t>
            </a:r>
            <a:r>
              <a:rPr lang="zh-TW" altLang="zh-HK" sz="4000" dirty="0"/>
              <a:t>學習者主動地計劃、選擇和運用策略、調控個人的感受、行為和環境，以期有效地達到所設定的</a:t>
            </a:r>
            <a:r>
              <a:rPr lang="zh-TW" altLang="zh-HK" sz="4000" dirty="0" smtClean="0"/>
              <a:t>目標</a:t>
            </a:r>
            <a:endParaRPr lang="en-US" altLang="zh-TW" sz="4000" dirty="0" smtClean="0"/>
          </a:p>
          <a:p>
            <a:pPr marL="109728" indent="0" algn="r">
              <a:buNone/>
            </a:pPr>
            <a:r>
              <a:rPr lang="en-US" altLang="zh-HK" sz="2000" dirty="0" smtClean="0"/>
              <a:t>(</a:t>
            </a:r>
            <a:r>
              <a:rPr lang="en-US" altLang="zh-HK" sz="2000" dirty="0"/>
              <a:t>Perry, 1998; Perry et al., 2007; Zimmerman, 1990)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3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自主學習</a:t>
            </a:r>
            <a:r>
              <a:rPr lang="zh-TW" altLang="en-US" sz="3100" dirty="0"/>
              <a:t>（</a:t>
            </a:r>
            <a:r>
              <a:rPr lang="en-US" altLang="zh-TW" sz="3100" dirty="0"/>
              <a:t>Self-Regulated Learning, SRL</a:t>
            </a:r>
            <a:r>
              <a:rPr lang="zh-TW" altLang="en-US" sz="3100" dirty="0"/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195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zh-TW" altLang="en-US" dirty="0" smtClean="0"/>
              <a:t>家長</a:t>
            </a:r>
            <a:r>
              <a:rPr lang="zh-TW" altLang="en-US" dirty="0"/>
              <a:t>教育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原生家庭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興趣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重返大學唸書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閱讀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短期</a:t>
            </a:r>
            <a:r>
              <a:rPr lang="zh-TW" altLang="en-US" dirty="0" smtClean="0"/>
              <a:t>課程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4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家長自主學習可以學</a:t>
            </a:r>
            <a:endParaRPr lang="zh-HK" altLang="en-US" dirty="0"/>
          </a:p>
        </p:txBody>
      </p:sp>
      <p:pic>
        <p:nvPicPr>
          <p:cNvPr id="2053" name="Picture 5" descr="C:\Users\FDFstaff\Pictures\Download\MS-ClipArt\MC90031020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19866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20140321_095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20888"/>
            <a:ext cx="238376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marL="533400" indent="-423863">
              <a:buFont typeface="+mj-lt"/>
              <a:buAutoNum type="arabicPeriod"/>
              <a:tabLst>
                <a:tab pos="2692400" algn="l"/>
              </a:tabLst>
            </a:pPr>
            <a:r>
              <a:rPr lang="zh-HK" altLang="en-US" dirty="0" smtClean="0"/>
              <a:t>放手</a:t>
            </a:r>
            <a:r>
              <a:rPr lang="en-US" altLang="zh-HK" dirty="0" smtClean="0"/>
              <a:t>	Let Go</a:t>
            </a:r>
          </a:p>
          <a:p>
            <a:pPr marL="533400" indent="-423863">
              <a:buFont typeface="+mj-lt"/>
              <a:buAutoNum type="arabicPeriod"/>
              <a:tabLst>
                <a:tab pos="2692400" algn="l"/>
              </a:tabLst>
            </a:pPr>
            <a:r>
              <a:rPr lang="zh-HK" altLang="en-US" dirty="0" smtClean="0"/>
              <a:t>熱情</a:t>
            </a:r>
            <a:r>
              <a:rPr lang="en-US" altLang="zh-HK" dirty="0" smtClean="0"/>
              <a:t>	Enthusiasm</a:t>
            </a:r>
            <a:r>
              <a:rPr lang="zh-HK" altLang="en-US" dirty="0" smtClean="0"/>
              <a:t>、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HK" altLang="en-US" dirty="0" smtClean="0"/>
              <a:t>薰陶</a:t>
            </a:r>
            <a:r>
              <a:rPr lang="en-US" altLang="zh-HK" dirty="0" smtClean="0"/>
              <a:t>	Environment</a:t>
            </a:r>
            <a:r>
              <a:rPr lang="zh-HK" altLang="en-US" dirty="0" smtClean="0"/>
              <a:t>、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zh-HK" altLang="en-US" dirty="0" smtClean="0"/>
              <a:t>享受</a:t>
            </a:r>
            <a:r>
              <a:rPr lang="en-US" altLang="zh-HK" dirty="0" smtClean="0"/>
              <a:t>	Enjoy</a:t>
            </a:r>
          </a:p>
          <a:p>
            <a:pPr marL="533400" indent="-423863">
              <a:buFont typeface="+mj-lt"/>
              <a:buAutoNum type="arabicPeriod"/>
              <a:tabLst>
                <a:tab pos="2692400" algn="l"/>
              </a:tabLst>
            </a:pPr>
            <a:r>
              <a:rPr lang="zh-HK" altLang="en-US" dirty="0" smtClean="0"/>
              <a:t>鼓勵</a:t>
            </a:r>
            <a:r>
              <a:rPr lang="zh-TW" altLang="en-US" dirty="0" smtClean="0"/>
              <a:t>欣賞</a:t>
            </a:r>
            <a:r>
              <a:rPr lang="en-US" altLang="zh-HK" dirty="0" smtClean="0"/>
              <a:t>	Appreciation</a:t>
            </a:r>
            <a:endParaRPr lang="en-US" altLang="zh-HK" dirty="0"/>
          </a:p>
          <a:p>
            <a:pPr marL="533400" indent="-423863">
              <a:buFont typeface="+mj-lt"/>
              <a:buAutoNum type="arabicPeriod"/>
              <a:tabLst>
                <a:tab pos="2692400" algn="l"/>
              </a:tabLst>
            </a:pPr>
            <a:r>
              <a:rPr lang="zh-HK" altLang="en-US" dirty="0" smtClean="0"/>
              <a:t>重覆</a:t>
            </a:r>
            <a:r>
              <a:rPr lang="en-US" altLang="zh-HK" dirty="0" smtClean="0"/>
              <a:t>	Repeat</a:t>
            </a:r>
            <a:endParaRPr lang="en-US" altLang="zh-HK" dirty="0"/>
          </a:p>
          <a:p>
            <a:pPr marL="533400" indent="-423863">
              <a:buFont typeface="+mj-lt"/>
              <a:buAutoNum type="arabicPeriod"/>
              <a:tabLst>
                <a:tab pos="2692400" algn="l"/>
              </a:tabLst>
            </a:pPr>
            <a:r>
              <a:rPr lang="zh-HK" altLang="en-US" dirty="0" smtClean="0"/>
              <a:t>新鮮</a:t>
            </a:r>
            <a:r>
              <a:rPr lang="en-US" altLang="zh-HK" dirty="0" smtClean="0"/>
              <a:t>	New</a:t>
            </a:r>
            <a:endParaRPr lang="en-US" altLang="zh-HK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5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自主學習五字</a:t>
            </a:r>
            <a:r>
              <a:rPr lang="zh-TW" altLang="en-US" dirty="0" smtClean="0"/>
              <a:t>訣 </a:t>
            </a:r>
            <a:r>
              <a:rPr lang="en-US" altLang="zh-TW" dirty="0" smtClean="0"/>
              <a:t>(Learn)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3323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6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放手</a:t>
            </a:r>
            <a:r>
              <a:rPr lang="en-US" altLang="zh-HK" dirty="0"/>
              <a:t>	Let Go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03622"/>
            <a:ext cx="2923396" cy="2962724"/>
          </a:xfrm>
          <a:prstGeom prst="rect">
            <a:avLst/>
          </a:prstGeom>
        </p:spPr>
      </p:pic>
      <p:pic>
        <p:nvPicPr>
          <p:cNvPr id="3074" name="Picture 2" descr="C:\Users\FDFstaff\Pictures\Download\MS-ClipArt\MC9003407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038542" cy="25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None/>
            </a:pPr>
            <a:r>
              <a:rPr lang="zh-TW" altLang="zh-HK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「求知的動力有兩種︰一種是因為前有</a:t>
            </a:r>
            <a:r>
              <a:rPr lang="zh-TW" altLang="zh-HK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蝴蝶</a:t>
            </a:r>
            <a:r>
              <a:rPr lang="zh-TW" altLang="zh-HK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翩翩起舞，引發孩子渴望追尋的熱情；另一種是因為後有</a:t>
            </a:r>
            <a:r>
              <a:rPr lang="zh-TW" altLang="zh-HK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老虎</a:t>
            </a:r>
            <a:r>
              <a:rPr lang="zh-TW" altLang="zh-HK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緊緊追擊，使得孩子不得不奮力向前。</a:t>
            </a:r>
            <a:r>
              <a:rPr lang="zh-TW" altLang="zh-HK" b="1" dirty="0" smtClean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HK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家庭基建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版權所有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7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HK" altLang="en-US" sz="3600" dirty="0" smtClean="0"/>
              <a:t>熱情 </a:t>
            </a:r>
            <a:r>
              <a:rPr lang="en-US" altLang="zh-HK" sz="2800" dirty="0" smtClean="0"/>
              <a:t>Enthusiasm</a:t>
            </a:r>
            <a:r>
              <a:rPr lang="zh-HK" altLang="en-US" sz="3600" dirty="0" smtClean="0"/>
              <a:t>、薰陶 </a:t>
            </a:r>
            <a:r>
              <a:rPr lang="en-US" altLang="zh-HK" sz="2800" dirty="0" smtClean="0"/>
              <a:t>Environment</a:t>
            </a:r>
            <a:r>
              <a:rPr lang="zh-HK" altLang="en-US" sz="3600" dirty="0" smtClean="0"/>
              <a:t>、</a:t>
            </a: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r>
              <a:rPr lang="zh-HK" altLang="en-US" sz="3600" dirty="0" smtClean="0"/>
              <a:t>享受 </a:t>
            </a:r>
            <a:r>
              <a:rPr lang="en-US" altLang="zh-HK" sz="2800" dirty="0" smtClean="0"/>
              <a:t>Enjoy</a:t>
            </a:r>
            <a:endParaRPr lang="zh-HK" altLang="en-US" sz="2800" dirty="0"/>
          </a:p>
        </p:txBody>
      </p:sp>
      <p:pic>
        <p:nvPicPr>
          <p:cNvPr id="6" name="Picture 2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42" y="3861048"/>
            <a:ext cx="2592288" cy="20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82" y="3887306"/>
            <a:ext cx="3096344" cy="20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4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8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HK" altLang="en-US" dirty="0" smtClean="0"/>
              <a:t>鼓勵</a:t>
            </a:r>
            <a:r>
              <a:rPr lang="zh-TW" altLang="en-US" dirty="0" smtClean="0"/>
              <a:t>欣賞</a:t>
            </a:r>
            <a:r>
              <a:rPr lang="en-US" altLang="zh-HK" dirty="0"/>
              <a:t>	</a:t>
            </a:r>
            <a:r>
              <a:rPr lang="en-US" altLang="zh-HK" dirty="0" smtClean="0"/>
              <a:t>Appreciation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868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語言能力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數學邏輯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視覺空間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音樂旋律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身體運動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人際溝通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個人內省</a:t>
            </a:r>
          </a:p>
          <a:p>
            <a:pPr marL="852678" indent="-742950">
              <a:buFont typeface="+mj-lt"/>
              <a:buAutoNum type="arabicPeriod"/>
            </a:pPr>
            <a:r>
              <a:rPr lang="zh-TW" altLang="en-US" dirty="0"/>
              <a:t>自然</a:t>
            </a:r>
            <a:r>
              <a:rPr lang="zh-TW" altLang="en-US" dirty="0" smtClean="0"/>
              <a:t>觀察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家庭基建</a:t>
            </a:r>
            <a:r>
              <a:rPr lang="en-US" altLang="zh-TW" smtClean="0"/>
              <a:t>》</a:t>
            </a:r>
            <a:r>
              <a:rPr lang="zh-TW" altLang="en-US" smtClean="0"/>
              <a:t>版權所有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ADE0-5843-491B-9C72-151DDBBB61C3}" type="slidenum">
              <a:rPr lang="zh-HK" altLang="en-US" smtClean="0"/>
              <a:pPr/>
              <a:t>9</a:t>
            </a:fld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/>
              <a:t>重覆</a:t>
            </a:r>
            <a:r>
              <a:rPr lang="en-US" altLang="zh-HK" dirty="0"/>
              <a:t>	</a:t>
            </a:r>
            <a:r>
              <a:rPr lang="en-US" altLang="zh-HK" dirty="0" smtClean="0"/>
              <a:t>Repeat</a:t>
            </a:r>
            <a:endParaRPr lang="zh-HK" altLang="en-US" dirty="0"/>
          </a:p>
        </p:txBody>
      </p:sp>
      <p:pic>
        <p:nvPicPr>
          <p:cNvPr id="4098" name="Picture 2" descr="C:\Users\FDFstaff\Pictures\Download\MS-ClipArt\MC9002906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50" y="1268760"/>
            <a:ext cx="1944216" cy="16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DFstaff\Pictures\Download\MS-ClipArt\Activities\MC90044625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6058"/>
            <a:ext cx="1447155" cy="20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DFstaff\Pictures\Download\MS-ClipArt\MC90041887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94" y="3789040"/>
            <a:ext cx="13583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DFstaff\Pictures\Download\MS-ClipArt\MC90044570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05" y="2636912"/>
            <a:ext cx="1482538" cy="13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DFstaff\Pictures\Download\MS-ClipArt\MC900232065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59" y="980728"/>
            <a:ext cx="1684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274</Words>
  <Application>Microsoft Office PowerPoint</Application>
  <PresentationFormat>如螢幕大小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匯合</vt:lpstr>
      <vt:lpstr>自主學習： 家長的終身課題</vt:lpstr>
      <vt:lpstr>誰需要自主學習？</vt:lpstr>
      <vt:lpstr>自主學習（Self-Regulated Learning, SRL）</vt:lpstr>
      <vt:lpstr>家長自主學習可以學</vt:lpstr>
      <vt:lpstr>自主學習五字訣 (Learn)</vt:lpstr>
      <vt:lpstr>放手 Let Go</vt:lpstr>
      <vt:lpstr>熱情 Enthusiasm、薰陶 Environment、 享受 Enjoy</vt:lpstr>
      <vt:lpstr>鼓勵欣賞 Appreciation</vt:lpstr>
      <vt:lpstr>重覆 Repeat</vt:lpstr>
      <vt:lpstr>新鮮 New</vt:lpstr>
      <vt:lpstr>我的母親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自主學習：家長的終身課題</dc:title>
  <dc:creator>Olivia</dc:creator>
  <cp:lastModifiedBy>LEUNG, Yuen-ping</cp:lastModifiedBy>
  <cp:revision>29</cp:revision>
  <cp:lastPrinted>2014-03-18T09:13:27Z</cp:lastPrinted>
  <dcterms:created xsi:type="dcterms:W3CDTF">2014-03-14T03:06:55Z</dcterms:created>
  <dcterms:modified xsi:type="dcterms:W3CDTF">2014-05-05T02:23:20Z</dcterms:modified>
</cp:coreProperties>
</file>