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3"/>
  </p:notesMasterIdLst>
  <p:handoutMasterIdLst>
    <p:handoutMasterId r:id="rId13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96" r:id="rId38"/>
    <p:sldId id="299" r:id="rId39"/>
    <p:sldId id="300" r:id="rId40"/>
    <p:sldId id="302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5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74" r:id="rId103"/>
    <p:sldId id="375" r:id="rId104"/>
    <p:sldId id="376" r:id="rId105"/>
    <p:sldId id="377" r:id="rId106"/>
    <p:sldId id="378" r:id="rId107"/>
    <p:sldId id="379" r:id="rId108"/>
    <p:sldId id="380" r:id="rId109"/>
    <p:sldId id="382" r:id="rId110"/>
    <p:sldId id="383" r:id="rId111"/>
    <p:sldId id="386" r:id="rId112"/>
    <p:sldId id="387" r:id="rId113"/>
    <p:sldId id="388" r:id="rId114"/>
    <p:sldId id="389" r:id="rId115"/>
    <p:sldId id="390" r:id="rId116"/>
    <p:sldId id="391" r:id="rId117"/>
    <p:sldId id="392" r:id="rId118"/>
    <p:sldId id="393" r:id="rId119"/>
    <p:sldId id="394" r:id="rId120"/>
    <p:sldId id="395" r:id="rId121"/>
    <p:sldId id="396" r:id="rId122"/>
    <p:sldId id="397" r:id="rId123"/>
    <p:sldId id="398" r:id="rId124"/>
    <p:sldId id="399" r:id="rId125"/>
    <p:sldId id="400" r:id="rId126"/>
    <p:sldId id="401" r:id="rId127"/>
    <p:sldId id="402" r:id="rId128"/>
    <p:sldId id="403" r:id="rId129"/>
    <p:sldId id="404" r:id="rId130"/>
    <p:sldId id="405" r:id="rId131"/>
    <p:sldId id="384" r:id="rId132"/>
  </p:sldIdLst>
  <p:sldSz cx="9144000" cy="5143500" type="screen16x9"/>
  <p:notesSz cx="9926638" cy="6797675"/>
  <p:embeddedFontLst>
    <p:embeddedFont>
      <p:font typeface="Microsoft Yahei" panose="020B0503020204020204" pitchFamily="34" charset="-122"/>
      <p:regular r:id="rId135"/>
      <p:bold r:id="rId136"/>
    </p:embeddedFont>
    <p:embeddedFont>
      <p:font typeface="Microsoft JhengHei UI" panose="020B0604030504040204" pitchFamily="34" charset="-120"/>
      <p:regular r:id="rId137"/>
      <p:bold r:id="rId138"/>
    </p:embeddedFont>
    <p:embeddedFont>
      <p:font typeface="Oswald" panose="020B0604020202020204" charset="0"/>
      <p:regular r:id="rId139"/>
      <p:bold r:id="rId140"/>
    </p:embeddedFont>
    <p:embeddedFont>
      <p:font typeface="Verdana" panose="020B0604030504040204" pitchFamily="34" charset="0"/>
      <p:regular r:id="rId141"/>
      <p:bold r:id="rId142"/>
      <p:italic r:id="rId143"/>
      <p:boldItalic r:id="rId144"/>
    </p:embeddedFont>
    <p:embeddedFont>
      <p:font typeface="Microsoft JhengHei" panose="020B0604030504040204" pitchFamily="34" charset="-120"/>
      <p:regular r:id="rId145"/>
      <p:bold r:id="rId146"/>
    </p:embeddedFont>
    <p:embeddedFont>
      <p:font typeface="DFKai-SB" panose="03000509000000000000" pitchFamily="65" charset="-120"/>
      <p:regular r:id="rId147"/>
    </p:embeddedFont>
    <p:embeddedFont>
      <p:font typeface="Source Code Pro" panose="020B0604020202020204" charset="0"/>
      <p:regular r:id="rId148"/>
      <p:bold r:id="rId149"/>
      <p:italic r:id="rId150"/>
      <p:boldItalic r:id="rId151"/>
    </p:embeddedFont>
    <p:embeddedFont>
      <p:font typeface="Open Sans" panose="020B0604020202020204" charset="0"/>
      <p:regular r:id="rId152"/>
      <p:bold r:id="rId153"/>
      <p:italic r:id="rId154"/>
      <p:boldItalic r:id="rId1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01D4E4-DCD6-498B-B45D-6F0BB8F50361}">
  <a:tblStyle styleId="{2601D4E4-DCD6-498B-B45D-6F0BB8F5036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font" Target="fonts/font4.fntdata"/><Relationship Id="rId154" Type="http://schemas.openxmlformats.org/officeDocument/2006/relationships/font" Target="fonts/font20.fntdata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10.fntdata"/><Relationship Id="rId149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139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16.fntdata"/><Relationship Id="rId155" Type="http://schemas.openxmlformats.org/officeDocument/2006/relationships/font" Target="fonts/font21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font" Target="fonts/font6.fntdata"/><Relationship Id="rId145" Type="http://schemas.openxmlformats.org/officeDocument/2006/relationships/font" Target="fonts/font11.fntdata"/><Relationship Id="rId153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43" Type="http://schemas.openxmlformats.org/officeDocument/2006/relationships/font" Target="fonts/font9.fntdata"/><Relationship Id="rId148" Type="http://schemas.openxmlformats.org/officeDocument/2006/relationships/font" Target="fonts/font14.fntdata"/><Relationship Id="rId151" Type="http://schemas.openxmlformats.org/officeDocument/2006/relationships/font" Target="fonts/font17.fntdata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7.fntdata"/><Relationship Id="rId14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3.fntdata"/><Relationship Id="rId15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1384B-BE9B-4CC3-A4CF-66E9EA035D14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72340-6004-4EC5-83D2-5DD9352EB0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42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b81715dd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9b81715dd9_0_1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b81715dd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9b81715dd9_0_76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9e15bad32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9e15bad322_0_3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9e15bad32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9e15bad322_0_3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9c03a55f6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9c03a55f62_0_20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9c03a55f6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9c03a55f62_0_15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9c03a55f6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9c03a55f62_0_10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9c03a55f6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9c03a55f62_0_12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9c03a55f62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9c03a55f62_0_146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9c03a55f6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9c03a55f62_0_13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9c03a55f62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9c03a55f62_0_16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9e5d885e6a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9e5d885e6a_2_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b81715dd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9b81715dd9_0_8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9c03a55f62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9c03a55f62_0_19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9e5d885e6a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9e5d885e6a_2_1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b81715dd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9b81715dd9_0_9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b81715dd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9b81715dd9_0_9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b81715dd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9b81715dd9_0_106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18/10/2018 在藝術與科技教育中心向特首林太和局長展示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圖中由同學匯報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b81715dd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9b81715dd9_0_11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2400"/>
              <a:t>4/1 - 6/1於奧海城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2400"/>
              <a:t>大灣區展覽</a:t>
            </a:r>
            <a:endParaRPr sz="2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b81715dd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9b81715dd9_0_12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b81715dd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9b81715dd9_0_13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b81715dd9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9b81715dd9_0_13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b81715dd9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9b81715dd9_0_14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b81715dd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9b81715dd9_0_1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b81715dd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9b81715dd9_0_14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b81715dd9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9b81715dd9_0_15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b81715dd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9b81715dd9_0_15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b81715dd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9b81715dd9_0_16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b158d9f1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b158d9f16_0_1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e5d885e6a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9e5d885e6a_1_1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e5d885e6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e5d885e6a_1_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b81715dd9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b81715dd9_0_23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e5d885e6a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e5d885e6a_1_2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9e5d885e6a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9e5d885e6a_1_2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b81715dd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9b81715dd9_0_2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c03a55f62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c03a55f62_1_17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dcbb525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dcbb52578_0_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9c03a55f62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9c03a55f62_1_18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9dcbb5257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9dcbb52578_1_1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9dcbb5257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9dcbb52578_1_1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dcbb5257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dcbb52578_1_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dcbb52578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dcbb52578_3_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dcbb52578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9dcbb52578_3_1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dcbb52578_5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dcbb52578_5_1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9dcbb52578_5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9dcbb52578_5_3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b81715dd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9b81715dd9_0_2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9dcbb52578_5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9dcbb52578_5_39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9dcbb52578_5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9dcbb52578_5_6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9dcbb52578_5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9dcbb52578_5_59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9ce3492966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9ce3492966_0_26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9dcbb52578_5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9dcbb52578_5_44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9dcbb52578_5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9dcbb52578_5_44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9dcbb52578_5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9dcbb52578_5_45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dcbb52578_5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dcbb52578_5_46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9dcbb52578_5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9dcbb52578_5_46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9dcbb52578_5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9dcbb52578_5_48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b81715dd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9b81715dd9_0_2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9dcbb52578_5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9dcbb52578_5_486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9dcbb52578_5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9dcbb52578_5_49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9dcbb52578_5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9dcbb52578_5_50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9dcbb52578_5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9dcbb52578_5_51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9dcbb52578_5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9dcbb52578_5_51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9dcbb52578_5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9dcbb52578_5_52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9dcbb52578_5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9dcbb52578_5_53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9dcbb52578_5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9dcbb52578_5_54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9c03a55f6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9c03a55f62_0_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9c03a55f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9c03a55f62_0_1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b81715dd9_0_3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9b81715dd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9dcbb52578_5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9dcbb52578_5_59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9dcbb52578_5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9dcbb52578_5_20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9ce3492966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9ce3492966_0_28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ce3492966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ce3492966_0_28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9b158d9f1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9b158d9f16_0_13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9dcbb52578_5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9dcbb52578_5_4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9dcbb52578_5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9dcbb52578_5_5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9e15bad3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9e15bad322_0_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9e15bad32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9e15bad322_0_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9dcbb52578_5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9dcbb52578_5_8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b81715dd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9b81715dd9_0_4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9dcbb52578_5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9dcbb52578_5_8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9dcbb52578_5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9dcbb52578_5_9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9dcbb52578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9dcbb52578_5_7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9c03a55f6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9c03a55f62_0_4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9dcbb52578_5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9dcbb52578_5_601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9c03a55f6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9c03a55f62_0_4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9dcbb52578_5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9dcbb52578_5_60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9dcbb52578_5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9dcbb52578_5_10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9dcbb52578_5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9dcbb52578_5_176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9dcbb52578_5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9dcbb52578_5_18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b81715dd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9b81715dd9_0_4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9dcbb52578_5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9dcbb52578_5_189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9dcbb52578_5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9dcbb52578_5_10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9dcbb52578_5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9dcbb52578_5_12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9dcbb52578_5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9dcbb52578_5_36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9c03a55f6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9c03a55f62_0_10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9dcbb52578_5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9dcbb52578_5_25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dcbb52578_5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dcbb52578_5_26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9dcbb52578_5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9dcbb52578_5_27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9dcbb52578_5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9dcbb52578_5_29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9dcbb52578_5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9dcbb52578_5_37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b81715dd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9b81715dd9_0_6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9dcbb52578_5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9dcbb52578_5_30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dcbb52578_5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dcbb52578_5_31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9dcbb52578_5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9dcbb52578_5_61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9ce3492966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9ce3492966_0_26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9dcbb52578_5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9dcbb52578_5_620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9c03a55f6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9c03a55f62_0_56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e15bad32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e15bad322_0_15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9c03a55f6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9c03a55f62_0_62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9e15bad32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9e15bad322_0_24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dcbb52578_5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dcbb52578_5_628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350" y="402182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62" name="Google Shape;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5" name="Google Shape;6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325" y="419732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8" name="Google Shape;6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284000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77D3FD-330B-4CB0-A3EC-FEEB68936716}" type="datetime1">
              <a:rPr lang="zh-TW" altLang="en-US" smtClean="0"/>
              <a:t>2020/10/12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614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650" y="419732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225" y="412167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750" y="419732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2900" y="412167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300" y="419732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825" y="419732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5" name="Google Shape;5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325" y="419732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9" name="Google Shape;5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250" y="4230575"/>
            <a:ext cx="748400" cy="8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BGZ7Hjg1CUSP0xXMQ0p76dVAosmcESs/view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gEv7ky3OBelYKp36MbTytkFdVt7NQMR/view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0B0AA_LWad1TRVG0zV1U3RlNPRGM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hyperlink" Target="https://www.geogebra.org/m/RCD3vjGN" TargetMode="Externa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tvb.com/programmes/academiawithoutborders/5b8527fbe60383e80a7f284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1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WhatsApp%20Video%202020-09-25%20at%202.24.13%20PM.mp4" TargetMode="Externa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WhatsApp%20Video%202020-09-25%20at%202.24.13%20PM.mp4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irkenrobinson.com/pdf/allourfutures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DQjRD4WGr4mPAy7ZpEgtswSUFNC5AiV/vi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34bTS9jIedY9O0sMXH9Uq5a3377m7Nv1/view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5zdEQHuxOY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science/lq9a2o2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ooking.com/landmark/il/dome-of-the-rock.zh-tw.html" TargetMode="External"/><Relationship Id="rId4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cadweb.org/wiki/Macro_Geodesic_Dome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-e0QV2YGYZAcFrZPvze7cFPxe45xLj1/view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-dome.co.uk/article.asp?uname=calculation%25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hyperlink" Target="https://www.ziptiedomes.com/geodesic-dome-calculators/4v-geodesic-dome-calculator.htm" TargetMode="External"/><Relationship Id="rId4" Type="http://schemas.openxmlformats.org/officeDocument/2006/relationships/hyperlink" Target="http://www.domerama.com/calculators/3v-geodesic-dome-calculator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athportal.org/calculators/plane-geometry-calculators/sine-cosine-law-calculator.php" TargetMode="External"/><Relationship Id="rId4" Type="http://schemas.openxmlformats.org/officeDocument/2006/relationships/hyperlink" Target="http://cossincalc.com/#angle_a=&amp;side_a=30.267&amp;angle_b=&amp;side_b=52.283&amp;angle_c=&amp;side_c=42.632&amp;angle_unit=degree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cadweb.org/wiki/Macro_Geodesic_Dome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cadweb.org/wiki/Macro_Geodesic_Dome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ertdomes.com/dome3calc.html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-dome.co.uk/article.asp?uname=calculation%25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zh-TW" sz="4000"/>
              <a:t>Newman Catholic College</a:t>
            </a:r>
            <a:endParaRPr sz="4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zh-TW" sz="4000"/>
              <a:t>(天主教新民書院)</a:t>
            </a:r>
            <a:endParaRPr sz="4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zh-TW" sz="4000"/>
              <a:t>Thematic Dissemination Seminar</a:t>
            </a:r>
            <a:endParaRPr sz="4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zh-TW" sz="4000"/>
              <a:t>(專題分享)</a:t>
            </a:r>
            <a:endParaRPr sz="4000"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/>
              <a:t>QEF Project: Interactive Learning Dome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/>
          <p:nvPr/>
        </p:nvSpPr>
        <p:spPr>
          <a:xfrm>
            <a:off x="2879250" y="98250"/>
            <a:ext cx="4127700" cy="45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/>
              <a:t>(拼砌天文館)</a:t>
            </a:r>
            <a:endParaRPr/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zh-TW"/>
              <a:t>失敗多次</a:t>
            </a:r>
            <a:endParaRPr/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zh-TW"/>
              <a:t>學習</a:t>
            </a:r>
            <a:endParaRPr/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zh-TW"/>
              <a:t>嘗試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zh-TW"/>
              <a:t>小成</a:t>
            </a:r>
            <a:endParaRPr/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zh-TW"/>
              <a:t>改良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/>
              <a:t>進入下一個階段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cxnSp>
        <p:nvCxnSpPr>
          <p:cNvPr id="151" name="Google Shape;151;p23"/>
          <p:cNvCxnSpPr/>
          <p:nvPr/>
        </p:nvCxnSpPr>
        <p:spPr>
          <a:xfrm>
            <a:off x="5325100" y="2082668"/>
            <a:ext cx="1761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23"/>
          <p:cNvCxnSpPr/>
          <p:nvPr/>
        </p:nvCxnSpPr>
        <p:spPr>
          <a:xfrm rot="10800000">
            <a:off x="7076800" y="971700"/>
            <a:ext cx="9300" cy="1118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" name="Google Shape;153;p23"/>
          <p:cNvCxnSpPr/>
          <p:nvPr/>
        </p:nvCxnSpPr>
        <p:spPr>
          <a:xfrm flipH="1">
            <a:off x="5893300" y="975375"/>
            <a:ext cx="1192800" cy="18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4" name="Google Shape;154;p23"/>
          <p:cNvCxnSpPr/>
          <p:nvPr/>
        </p:nvCxnSpPr>
        <p:spPr>
          <a:xfrm flipH="1">
            <a:off x="4602075" y="2504450"/>
            <a:ext cx="20100" cy="500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2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12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8" name="Google Shape;1018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998" y="-456387"/>
            <a:ext cx="7582999" cy="695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015" y="816663"/>
            <a:ext cx="5683974" cy="4404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0" name="Google Shape;1020;p129"/>
          <p:cNvCxnSpPr/>
          <p:nvPr/>
        </p:nvCxnSpPr>
        <p:spPr>
          <a:xfrm flipH="1">
            <a:off x="2434025" y="3125050"/>
            <a:ext cx="8700" cy="608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1" name="Google Shape;1021;p129"/>
          <p:cNvGrpSpPr/>
          <p:nvPr/>
        </p:nvGrpSpPr>
        <p:grpSpPr>
          <a:xfrm>
            <a:off x="1326300" y="2680247"/>
            <a:ext cx="1451769" cy="677053"/>
            <a:chOff x="1326300" y="2680247"/>
            <a:chExt cx="1451769" cy="677053"/>
          </a:xfrm>
        </p:grpSpPr>
        <p:sp>
          <p:nvSpPr>
            <p:cNvPr id="1022" name="Google Shape;1022;p129"/>
            <p:cNvSpPr/>
            <p:nvPr/>
          </p:nvSpPr>
          <p:spPr>
            <a:xfrm>
              <a:off x="2098688" y="2680247"/>
              <a:ext cx="679381" cy="677053"/>
            </a:xfrm>
            <a:custGeom>
              <a:avLst/>
              <a:gdLst/>
              <a:ahLst/>
              <a:cxnLst/>
              <a:rect l="l" t="t" r="r" b="b"/>
              <a:pathLst>
                <a:path w="41432" h="41290" extrusionOk="0">
                  <a:moveTo>
                    <a:pt x="41432" y="21473"/>
                  </a:moveTo>
                  <a:cubicBezTo>
                    <a:pt x="40215" y="18865"/>
                    <a:pt x="38303" y="9362"/>
                    <a:pt x="34131" y="5827"/>
                  </a:cubicBezTo>
                  <a:cubicBezTo>
                    <a:pt x="29959" y="2292"/>
                    <a:pt x="21440" y="-779"/>
                    <a:pt x="16399" y="264"/>
                  </a:cubicBezTo>
                  <a:cubicBezTo>
                    <a:pt x="11358" y="1307"/>
                    <a:pt x="6607" y="7507"/>
                    <a:pt x="3883" y="12085"/>
                  </a:cubicBezTo>
                  <a:cubicBezTo>
                    <a:pt x="1160" y="16663"/>
                    <a:pt x="-174" y="23269"/>
                    <a:pt x="58" y="27731"/>
                  </a:cubicBezTo>
                  <a:cubicBezTo>
                    <a:pt x="290" y="32193"/>
                    <a:pt x="2028" y="36597"/>
                    <a:pt x="5273" y="38857"/>
                  </a:cubicBezTo>
                  <a:cubicBezTo>
                    <a:pt x="8518" y="41117"/>
                    <a:pt x="17152" y="40885"/>
                    <a:pt x="19528" y="4129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3" name="Google Shape;1023;p129"/>
            <p:cNvSpPr txBox="1"/>
            <p:nvPr/>
          </p:nvSpPr>
          <p:spPr>
            <a:xfrm flipH="1">
              <a:off x="1326300" y="2680250"/>
              <a:ext cx="1182000" cy="3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>
                  <a:solidFill>
                    <a:srgbClr val="FF0000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270deg</a:t>
              </a:r>
              <a:endParaRPr b="1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3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3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30" name="Google Shape;1030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800" y="711000"/>
            <a:ext cx="4492575" cy="3959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1" name="Google Shape;1031;p130"/>
          <p:cNvCxnSpPr/>
          <p:nvPr/>
        </p:nvCxnSpPr>
        <p:spPr>
          <a:xfrm rot="10800000">
            <a:off x="2381825" y="3029375"/>
            <a:ext cx="704100" cy="3912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130"/>
          <p:cNvCxnSpPr/>
          <p:nvPr/>
        </p:nvCxnSpPr>
        <p:spPr>
          <a:xfrm rot="10800000">
            <a:off x="4219950" y="508700"/>
            <a:ext cx="704100" cy="3912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3" name="Google Shape;1033;p130"/>
          <p:cNvCxnSpPr/>
          <p:nvPr/>
        </p:nvCxnSpPr>
        <p:spPr>
          <a:xfrm rot="10800000" flipH="1">
            <a:off x="2407950" y="552350"/>
            <a:ext cx="1808100" cy="24771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3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Adobe Illustrator - 角度</a:t>
            </a:r>
            <a:endParaRPr/>
          </a:p>
        </p:txBody>
      </p:sp>
      <p:sp>
        <p:nvSpPr>
          <p:cNvPr id="1039" name="Google Shape;1039;p13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1040" name="Google Shape;1040;p131"/>
          <p:cNvCxnSpPr/>
          <p:nvPr/>
        </p:nvCxnSpPr>
        <p:spPr>
          <a:xfrm>
            <a:off x="2376125" y="2677075"/>
            <a:ext cx="475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1" name="Google Shape;1041;p131"/>
          <p:cNvCxnSpPr/>
          <p:nvPr/>
        </p:nvCxnSpPr>
        <p:spPr>
          <a:xfrm>
            <a:off x="4260550" y="528650"/>
            <a:ext cx="0" cy="445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2" name="Google Shape;1042;p131"/>
          <p:cNvCxnSpPr/>
          <p:nvPr/>
        </p:nvCxnSpPr>
        <p:spPr>
          <a:xfrm rot="10800000" flipH="1">
            <a:off x="4251450" y="373800"/>
            <a:ext cx="1920900" cy="23124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3" name="Google Shape;1043;p131"/>
          <p:cNvSpPr/>
          <p:nvPr/>
        </p:nvSpPr>
        <p:spPr>
          <a:xfrm>
            <a:off x="5480425" y="1175000"/>
            <a:ext cx="770925" cy="1511200"/>
          </a:xfrm>
          <a:custGeom>
            <a:avLst/>
            <a:gdLst/>
            <a:ahLst/>
            <a:cxnLst/>
            <a:rect l="l" t="t" r="r" b="b"/>
            <a:pathLst>
              <a:path w="30837" h="60448" extrusionOk="0">
                <a:moveTo>
                  <a:pt x="0" y="0"/>
                </a:moveTo>
                <a:cubicBezTo>
                  <a:pt x="12436" y="4975"/>
                  <a:pt x="24674" y="15045"/>
                  <a:pt x="29132" y="27675"/>
                </a:cubicBezTo>
                <a:cubicBezTo>
                  <a:pt x="32768" y="37976"/>
                  <a:pt x="29132" y="49524"/>
                  <a:pt x="29132" y="60448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32"/>
          <p:cNvSpPr txBox="1">
            <a:spLocks noGrp="1"/>
          </p:cNvSpPr>
          <p:nvPr>
            <p:ph type="title"/>
          </p:nvPr>
        </p:nvSpPr>
        <p:spPr>
          <a:xfrm>
            <a:off x="348125" y="12375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示範﹕使用Adobe Illustrator來繪畫圖紙</a:t>
            </a:r>
            <a:endParaRPr/>
          </a:p>
        </p:txBody>
      </p:sp>
      <p:sp>
        <p:nvSpPr>
          <p:cNvPr id="1049" name="Google Shape;1049;p13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50" name="Google Shape;1050;p132" title="1080p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75" y="811875"/>
            <a:ext cx="7182802" cy="404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3"/>
          <p:cNvSpPr txBox="1">
            <a:spLocks noGrp="1"/>
          </p:cNvSpPr>
          <p:nvPr>
            <p:ph type="title"/>
          </p:nvPr>
        </p:nvSpPr>
        <p:spPr>
          <a:xfrm>
            <a:off x="5431513" y="35225"/>
            <a:ext cx="3769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b="1"/>
              <a:t>試找出黃色部份角度﹖</a:t>
            </a:r>
            <a:endParaRPr/>
          </a:p>
        </p:txBody>
      </p:sp>
      <p:sp>
        <p:nvSpPr>
          <p:cNvPr id="1056" name="Google Shape;1056;p13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57" name="Google Shape;1057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3821" y="0"/>
            <a:ext cx="5763725" cy="54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9925" y="1455089"/>
            <a:ext cx="3032375" cy="2233303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33"/>
          <p:cNvSpPr/>
          <p:nvPr/>
        </p:nvSpPr>
        <p:spPr>
          <a:xfrm>
            <a:off x="2698325" y="1345875"/>
            <a:ext cx="1273200" cy="9444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0" name="Google Shape;1060;p133"/>
          <p:cNvCxnSpPr/>
          <p:nvPr/>
        </p:nvCxnSpPr>
        <p:spPr>
          <a:xfrm>
            <a:off x="3971525" y="1818075"/>
            <a:ext cx="3457200" cy="624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1" name="Google Shape;1061;p133"/>
          <p:cNvCxnSpPr/>
          <p:nvPr/>
        </p:nvCxnSpPr>
        <p:spPr>
          <a:xfrm>
            <a:off x="4393150" y="511125"/>
            <a:ext cx="2917500" cy="220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3"/>
          <p:cNvCxnSpPr/>
          <p:nvPr/>
        </p:nvCxnSpPr>
        <p:spPr>
          <a:xfrm rot="10800000" flipH="1">
            <a:off x="3346625" y="1647275"/>
            <a:ext cx="199800" cy="147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3" name="Google Shape;1063;p133"/>
          <p:cNvCxnSpPr/>
          <p:nvPr/>
        </p:nvCxnSpPr>
        <p:spPr>
          <a:xfrm>
            <a:off x="7231950" y="2455775"/>
            <a:ext cx="26100" cy="17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4" name="Google Shape;1064;p133"/>
          <p:cNvCxnSpPr/>
          <p:nvPr/>
        </p:nvCxnSpPr>
        <p:spPr>
          <a:xfrm rot="10800000" flipH="1">
            <a:off x="7236950" y="2208375"/>
            <a:ext cx="297600" cy="270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9454" y="-126979"/>
            <a:ext cx="7808391" cy="499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34"/>
          <p:cNvSpPr txBox="1">
            <a:spLocks noGrp="1"/>
          </p:cNvSpPr>
          <p:nvPr>
            <p:ph type="title"/>
          </p:nvPr>
        </p:nvSpPr>
        <p:spPr>
          <a:xfrm>
            <a:off x="5005700" y="178575"/>
            <a:ext cx="4089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b="1"/>
              <a:t>試找出黃色部份角度﹖</a:t>
            </a:r>
            <a:endParaRPr sz="2700" b="1"/>
          </a:p>
        </p:txBody>
      </p:sp>
      <p:sp>
        <p:nvSpPr>
          <p:cNvPr id="1071" name="Google Shape;1071;p13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1072" name="Google Shape;1072;p134"/>
          <p:cNvCxnSpPr>
            <a:stCxn id="1070" idx="1"/>
          </p:cNvCxnSpPr>
          <p:nvPr/>
        </p:nvCxnSpPr>
        <p:spPr>
          <a:xfrm flipH="1">
            <a:off x="3167600" y="545325"/>
            <a:ext cx="1838100" cy="16101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3" name="Google Shape;1073;p134"/>
          <p:cNvCxnSpPr/>
          <p:nvPr/>
        </p:nvCxnSpPr>
        <p:spPr>
          <a:xfrm rot="10800000" flipH="1">
            <a:off x="2781725" y="1117325"/>
            <a:ext cx="1790400" cy="1173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35"/>
          <p:cNvSpPr txBox="1">
            <a:spLocks noGrp="1"/>
          </p:cNvSpPr>
          <p:nvPr>
            <p:ph type="title"/>
          </p:nvPr>
        </p:nvSpPr>
        <p:spPr>
          <a:xfrm>
            <a:off x="3667200" y="372500"/>
            <a:ext cx="5165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試找出「?」部份的角度。</a:t>
            </a:r>
            <a:endParaRPr/>
          </a:p>
        </p:txBody>
      </p:sp>
      <p:sp>
        <p:nvSpPr>
          <p:cNvPr id="1079" name="Google Shape;1079;p13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1080" name="Google Shape;1080;p135"/>
          <p:cNvCxnSpPr/>
          <p:nvPr/>
        </p:nvCxnSpPr>
        <p:spPr>
          <a:xfrm>
            <a:off x="2150250" y="3137300"/>
            <a:ext cx="605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1" name="Google Shape;1081;p135"/>
          <p:cNvCxnSpPr/>
          <p:nvPr/>
        </p:nvCxnSpPr>
        <p:spPr>
          <a:xfrm rot="10800000" flipH="1">
            <a:off x="2150250" y="155300"/>
            <a:ext cx="5165100" cy="298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2" name="Google Shape;1082;p135"/>
          <p:cNvSpPr/>
          <p:nvPr/>
        </p:nvSpPr>
        <p:spPr>
          <a:xfrm>
            <a:off x="3668000" y="2260375"/>
            <a:ext cx="455325" cy="885350"/>
          </a:xfrm>
          <a:custGeom>
            <a:avLst/>
            <a:gdLst/>
            <a:ahLst/>
            <a:cxnLst/>
            <a:rect l="l" t="t" r="r" b="b"/>
            <a:pathLst>
              <a:path w="18213" h="35414" extrusionOk="0">
                <a:moveTo>
                  <a:pt x="0" y="0"/>
                </a:moveTo>
                <a:cubicBezTo>
                  <a:pt x="2642" y="2024"/>
                  <a:pt x="12817" y="6240"/>
                  <a:pt x="15852" y="12142"/>
                </a:cubicBezTo>
                <a:cubicBezTo>
                  <a:pt x="18888" y="18044"/>
                  <a:pt x="17820" y="31535"/>
                  <a:pt x="18213" y="354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3" name="Google Shape;1083;p135"/>
          <p:cNvSpPr txBox="1"/>
          <p:nvPr/>
        </p:nvSpPr>
        <p:spPr>
          <a:xfrm>
            <a:off x="4232925" y="2288400"/>
            <a:ext cx="5988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latin typeface="Source Code Pro"/>
                <a:ea typeface="Source Code Pro"/>
                <a:cs typeface="Source Code Pro"/>
                <a:sym typeface="Source Code Pro"/>
              </a:rPr>
              <a:t>?</a:t>
            </a:r>
            <a:endParaRPr sz="2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84" name="Google Shape;1084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50" y="155289"/>
            <a:ext cx="3032375" cy="22333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5" name="Google Shape;1085;p135"/>
          <p:cNvCxnSpPr/>
          <p:nvPr/>
        </p:nvCxnSpPr>
        <p:spPr>
          <a:xfrm rot="10800000">
            <a:off x="1863425" y="1096750"/>
            <a:ext cx="1703400" cy="1500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6" name="Google Shape;1086;p135"/>
          <p:cNvSpPr txBox="1"/>
          <p:nvPr/>
        </p:nvSpPr>
        <p:spPr>
          <a:xfrm>
            <a:off x="1467300" y="1838300"/>
            <a:ext cx="4856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35.37</a:t>
            </a:r>
            <a:endParaRPr b="1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87" name="Google Shape;1087;p135"/>
          <p:cNvSpPr txBox="1"/>
          <p:nvPr/>
        </p:nvSpPr>
        <p:spPr>
          <a:xfrm>
            <a:off x="3140725" y="1283600"/>
            <a:ext cx="5243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300" b="1">
                <a:latin typeface="Source Code Pro"/>
                <a:ea typeface="Source Code Pro"/>
                <a:cs typeface="Source Code Pro"/>
                <a:sym typeface="Source Code Pro"/>
              </a:rPr>
              <a:t>考考你</a:t>
            </a:r>
            <a:endParaRPr sz="53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9454" y="-126979"/>
            <a:ext cx="7808391" cy="499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36"/>
          <p:cNvSpPr txBox="1">
            <a:spLocks noGrp="1"/>
          </p:cNvSpPr>
          <p:nvPr>
            <p:ph type="title"/>
          </p:nvPr>
        </p:nvSpPr>
        <p:spPr>
          <a:xfrm>
            <a:off x="5005700" y="178575"/>
            <a:ext cx="4089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b="1"/>
              <a:t>試找出黃色部份角度﹖</a:t>
            </a:r>
            <a:endParaRPr sz="2700" b="1"/>
          </a:p>
        </p:txBody>
      </p:sp>
      <p:sp>
        <p:nvSpPr>
          <p:cNvPr id="1094" name="Google Shape;1094;p13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95" name="Google Shape;1095;p136"/>
          <p:cNvSpPr txBox="1"/>
          <p:nvPr/>
        </p:nvSpPr>
        <p:spPr>
          <a:xfrm>
            <a:off x="2719451" y="2956375"/>
            <a:ext cx="612600" cy="53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35.37</a:t>
            </a:r>
            <a:endParaRPr sz="1200" b="1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096" name="Google Shape;1096;p136"/>
          <p:cNvCxnSpPr>
            <a:stCxn id="1093" idx="1"/>
          </p:cNvCxnSpPr>
          <p:nvPr/>
        </p:nvCxnSpPr>
        <p:spPr>
          <a:xfrm flipH="1">
            <a:off x="3167600" y="545325"/>
            <a:ext cx="1838100" cy="16101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97" name="Google Shape;1097;p136"/>
          <p:cNvSpPr/>
          <p:nvPr/>
        </p:nvSpPr>
        <p:spPr>
          <a:xfrm>
            <a:off x="3100075" y="2307150"/>
            <a:ext cx="186700" cy="404725"/>
          </a:xfrm>
          <a:custGeom>
            <a:avLst/>
            <a:gdLst/>
            <a:ahLst/>
            <a:cxnLst/>
            <a:rect l="l" t="t" r="r" b="b"/>
            <a:pathLst>
              <a:path w="7468" h="16189" extrusionOk="0">
                <a:moveTo>
                  <a:pt x="7083" y="0"/>
                </a:moveTo>
                <a:cubicBezTo>
                  <a:pt x="8360" y="5750"/>
                  <a:pt x="5589" y="14328"/>
                  <a:pt x="0" y="16189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8" name="Google Shape;1098;p136"/>
          <p:cNvSpPr txBox="1"/>
          <p:nvPr/>
        </p:nvSpPr>
        <p:spPr>
          <a:xfrm>
            <a:off x="3332050" y="2473775"/>
            <a:ext cx="1610400" cy="3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Source Code Pro"/>
                <a:ea typeface="Source Code Pro"/>
                <a:cs typeface="Source Code Pro"/>
                <a:sym typeface="Source Code Pro"/>
              </a:rPr>
              <a:t>(90-35.37)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99" name="Google Shape;1099;p136"/>
          <p:cNvSpPr txBox="1"/>
          <p:nvPr/>
        </p:nvSpPr>
        <p:spPr>
          <a:xfrm>
            <a:off x="3766800" y="1910825"/>
            <a:ext cx="4392600" cy="3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Source Code Pro"/>
                <a:ea typeface="Source Code Pro"/>
                <a:cs typeface="Source Code Pro"/>
                <a:sym typeface="Source Code Pro"/>
              </a:rPr>
              <a:t>(90-(90-35.37))=90-90+35.37 = 35.37deg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3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遊戲製作 - Gamification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9"/>
          <p:cNvSpPr txBox="1">
            <a:spLocks noGrp="1"/>
          </p:cNvSpPr>
          <p:nvPr>
            <p:ph type="title"/>
          </p:nvPr>
        </p:nvSpPr>
        <p:spPr>
          <a:xfrm>
            <a:off x="247975" y="1267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中五</a:t>
            </a:r>
            <a:r>
              <a:rPr lang="zh-TW" b="1" u="sng"/>
              <a:t>何景煥</a:t>
            </a:r>
            <a:r>
              <a:rPr lang="zh-TW" b="1"/>
              <a:t>同學介紹在Dome上的具教育性遊戲</a:t>
            </a:r>
            <a:endParaRPr b="1"/>
          </a:p>
        </p:txBody>
      </p:sp>
      <p:sp>
        <p:nvSpPr>
          <p:cNvPr id="1117" name="Google Shape;1117;p139"/>
          <p:cNvSpPr txBox="1"/>
          <p:nvPr/>
        </p:nvSpPr>
        <p:spPr>
          <a:xfrm>
            <a:off x="811300" y="860195"/>
            <a:ext cx="19101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u="sng">
                <a:latin typeface="Source Code Pro"/>
                <a:ea typeface="Source Code Pro"/>
                <a:cs typeface="Source Code Pro"/>
                <a:sym typeface="Source Code Pro"/>
              </a:rPr>
              <a:t>遊戲設計經驗﹕</a:t>
            </a:r>
            <a:endParaRPr b="1" u="sng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18" name="Google Shape;1118;p139" title="Game-MakingOf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038" y="1155127"/>
            <a:ext cx="6499925" cy="36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171325" y="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/>
              <a:t>Dome 1.0情境學習效果-認識天文</a:t>
            </a:r>
            <a:endParaRPr/>
          </a:p>
        </p:txBody>
      </p:sp>
      <p:pic>
        <p:nvPicPr>
          <p:cNvPr id="160" name="Google Shape;160;p24" title="File_000.mov 的副本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40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科學科 - 周傑鴻老師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634" y="665008"/>
            <a:ext cx="7934960" cy="3004489"/>
          </a:xfrm>
        </p:spPr>
        <p:txBody>
          <a:bodyPr>
            <a:normAutofit/>
          </a:bodyPr>
          <a:lstStyle/>
          <a:p>
            <a:endParaRPr lang="en-US" altLang="zh-HK" dirty="0"/>
          </a:p>
          <a:p>
            <a:endParaRPr lang="en-US" altLang="zh-HK" dirty="0"/>
          </a:p>
          <a:p>
            <a:r>
              <a:rPr lang="zh-TW" altLang="en-US" sz="2700" dirty="0"/>
              <a:t>我們最初是用普通課室的投影機及一塊凸面反射鏡</a:t>
            </a:r>
            <a:endParaRPr lang="en-US" altLang="zh-TW" sz="2700" dirty="0"/>
          </a:p>
          <a:p>
            <a:r>
              <a:rPr lang="zh-TW" altLang="en-US" sz="2700" dirty="0"/>
              <a:t>引發一些疑問</a:t>
            </a:r>
            <a:r>
              <a:rPr lang="en-US" altLang="zh-TW" sz="2700" dirty="0"/>
              <a:t>…</a:t>
            </a:r>
          </a:p>
          <a:p>
            <a:endParaRPr lang="en-US" altLang="zh-TW" sz="2700" dirty="0"/>
          </a:p>
          <a:p>
            <a:endParaRPr lang="en-US" altLang="zh-HK" sz="2700" dirty="0"/>
          </a:p>
          <a:p>
            <a:endParaRPr lang="en-US" altLang="zh-HK" sz="2700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應用</a:t>
            </a:r>
            <a:r>
              <a:rPr lang="en-US" altLang="zh-TW" sz="4050" dirty="0"/>
              <a:t>DOME</a:t>
            </a:r>
            <a:r>
              <a:rPr lang="zh-TW" altLang="en-US" sz="4050" dirty="0"/>
              <a:t>的物理增潤課</a:t>
            </a:r>
            <a:endParaRPr lang="en-US" sz="4050" dirty="0"/>
          </a:p>
        </p:txBody>
      </p:sp>
      <p:pic>
        <p:nvPicPr>
          <p:cNvPr id="8194" name="Picture 2" descr="https://cdn.hk01.com/di/media/images/1942398/org/c192cd01f6461e14d9ea85404d39f163.jpg/6NPz0jDGZ25feMdhWKpA2VXQ_hL9_a1iOsyCoTrMgqE?v=w1920r16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36" y="2048770"/>
            <a:ext cx="5411282" cy="30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7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一些疑問</a:t>
            </a:r>
            <a:r>
              <a:rPr lang="en-US" altLang="zh-TW" sz="4050" dirty="0"/>
              <a:t>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55" y="1281267"/>
            <a:ext cx="7221474" cy="2989660"/>
          </a:xfrm>
        </p:spPr>
        <p:txBody>
          <a:bodyPr>
            <a:normAutofit/>
          </a:bodyPr>
          <a:lstStyle/>
          <a:p>
            <a:r>
              <a:rPr lang="zh-TW" altLang="en-US" sz="2700" dirty="0" smtClean="0"/>
              <a:t>用</a:t>
            </a:r>
            <a:r>
              <a:rPr lang="zh-TW" altLang="en-US" sz="2700" dirty="0"/>
              <a:t>凸面反射鏡造 </a:t>
            </a:r>
            <a:r>
              <a:rPr lang="en-US" altLang="zh-HK" sz="2700" dirty="0"/>
              <a:t>Dome </a:t>
            </a:r>
            <a:r>
              <a:rPr lang="zh-TW" altLang="en-US" sz="2700" dirty="0"/>
              <a:t>最大可以造多大呢 </a:t>
            </a:r>
            <a:r>
              <a:rPr lang="en-US" altLang="zh-TW" sz="2700" dirty="0"/>
              <a:t>?</a:t>
            </a:r>
          </a:p>
          <a:p>
            <a:r>
              <a:rPr lang="zh-TW" altLang="en-US" sz="2700" dirty="0"/>
              <a:t>會否有一個形成清晰影像的理倫最大值</a:t>
            </a:r>
            <a:r>
              <a:rPr lang="en-US" altLang="zh-TW" sz="2700" dirty="0"/>
              <a:t>?</a:t>
            </a:r>
          </a:p>
          <a:p>
            <a:r>
              <a:rPr lang="zh-TW" altLang="en-US" sz="2700" dirty="0"/>
              <a:t>有沒有數式可以計算哪一個位置放投影機能形成清晰的影像。</a:t>
            </a:r>
            <a:endParaRPr lang="en-US" altLang="zh-TW" sz="2700" dirty="0"/>
          </a:p>
        </p:txBody>
      </p:sp>
    </p:spTree>
    <p:extLst>
      <p:ext uri="{BB962C8B-B14F-4D97-AF65-F5344CB8AC3E}">
        <p14:creationId xmlns:p14="http://schemas.microsoft.com/office/powerpoint/2010/main" val="15395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設計了一堂物理增潤課</a:t>
            </a:r>
            <a:endParaRPr lang="en-US" altLang="zh-TW" sz="405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55" y="1281267"/>
            <a:ext cx="7221474" cy="2989660"/>
          </a:xfrm>
        </p:spPr>
        <p:txBody>
          <a:bodyPr>
            <a:normAutofit/>
          </a:bodyPr>
          <a:lstStyle/>
          <a:p>
            <a:endParaRPr lang="en-US" altLang="zh-HK" dirty="0"/>
          </a:p>
          <a:p>
            <a:endParaRPr lang="en-US" altLang="zh-HK" sz="2700" dirty="0"/>
          </a:p>
          <a:p>
            <a:r>
              <a:rPr lang="zh-TW" altLang="en-US" sz="2700" dirty="0"/>
              <a:t>對象</a:t>
            </a:r>
            <a:r>
              <a:rPr lang="en-US" altLang="zh-TW" sz="2700" dirty="0"/>
              <a:t>:</a:t>
            </a:r>
            <a:r>
              <a:rPr lang="zh-TW" altLang="en-US" sz="2700" dirty="0"/>
              <a:t> 中五修讀物理學生</a:t>
            </a:r>
            <a:endParaRPr lang="en-US" altLang="zh-TW" sz="2700" dirty="0"/>
          </a:p>
          <a:p>
            <a:r>
              <a:rPr lang="zh-TW" altLang="en-US" sz="2700" dirty="0"/>
              <a:t>課時</a:t>
            </a:r>
            <a:r>
              <a:rPr lang="en-US" altLang="zh-TW" sz="2700" dirty="0"/>
              <a:t>: </a:t>
            </a:r>
            <a:r>
              <a:rPr lang="zh-TW" altLang="en-US" sz="2700" dirty="0"/>
              <a:t>大約四節</a:t>
            </a:r>
            <a:r>
              <a:rPr lang="en-US" altLang="zh-TW" sz="2700" dirty="0"/>
              <a:t>35</a:t>
            </a:r>
            <a:r>
              <a:rPr lang="zh-TW" altLang="en-US" sz="2700" dirty="0"/>
              <a:t> 分鐘的堂</a:t>
            </a:r>
            <a:endParaRPr lang="en-US" altLang="zh-TW" sz="2700" dirty="0"/>
          </a:p>
        </p:txBody>
      </p:sp>
    </p:spTree>
    <p:extLst>
      <p:ext uri="{BB962C8B-B14F-4D97-AF65-F5344CB8AC3E}">
        <p14:creationId xmlns:p14="http://schemas.microsoft.com/office/powerpoint/2010/main" val="7877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要解答這些問題</a:t>
            </a:r>
            <a:r>
              <a:rPr lang="en-US" altLang="zh-TW" sz="4050" dirty="0"/>
              <a:t>…</a:t>
            </a:r>
            <a:endParaRPr lang="zh-HK" altLang="en-US" sz="405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73" y="609322"/>
            <a:ext cx="7221474" cy="2989660"/>
          </a:xfrm>
        </p:spPr>
        <p:txBody>
          <a:bodyPr>
            <a:normAutofit/>
          </a:bodyPr>
          <a:lstStyle/>
          <a:p>
            <a:endParaRPr lang="en-US" altLang="zh-HK" dirty="0"/>
          </a:p>
          <a:p>
            <a:endParaRPr lang="en-US" altLang="zh-HK" sz="2700" dirty="0"/>
          </a:p>
          <a:p>
            <a:r>
              <a:rPr lang="zh-TW" altLang="en-US" sz="2700" dirty="0"/>
              <a:t>首先要讓學生了 解 </a:t>
            </a:r>
            <a:r>
              <a:rPr lang="en-US" altLang="zh-TW" sz="2700" dirty="0"/>
              <a:t>DOME</a:t>
            </a:r>
            <a:r>
              <a:rPr lang="zh-TW" altLang="en-US" sz="2700" dirty="0"/>
              <a:t> 形成影像的原理</a:t>
            </a:r>
            <a:endParaRPr lang="zh-HK" altLang="en-US" sz="2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19259" r="2244" b="37303"/>
          <a:stretch/>
        </p:blipFill>
        <p:spPr>
          <a:xfrm>
            <a:off x="172180" y="2057399"/>
            <a:ext cx="2982959" cy="28599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3" r="4097" b="42411"/>
          <a:stretch/>
        </p:blipFill>
        <p:spPr>
          <a:xfrm>
            <a:off x="3543807" y="1924049"/>
            <a:ext cx="4839718" cy="3042224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3745932" y="2517140"/>
            <a:ext cx="1067369" cy="3467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橢圓 6"/>
          <p:cNvSpPr/>
          <p:nvPr/>
        </p:nvSpPr>
        <p:spPr>
          <a:xfrm>
            <a:off x="5161981" y="2863851"/>
            <a:ext cx="3156519" cy="73513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5952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106F51-53EA-4426-A478-58433832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49758"/>
            <a:ext cx="8026484" cy="1087157"/>
          </a:xfrm>
        </p:spPr>
        <p:txBody>
          <a:bodyPr>
            <a:normAutofit/>
          </a:bodyPr>
          <a:lstStyle/>
          <a:p>
            <a:r>
              <a:rPr lang="zh-TW" altLang="en-US" sz="4050" dirty="0"/>
              <a:t>由投影機的內部結構開始</a:t>
            </a:r>
            <a:r>
              <a:rPr lang="en-US" altLang="zh-TW" sz="4050" dirty="0"/>
              <a:t>(</a:t>
            </a:r>
            <a:r>
              <a:rPr lang="zh-TW" altLang="en-US" sz="4050" dirty="0"/>
              <a:t>凸透鏡</a:t>
            </a:r>
            <a:r>
              <a:rPr lang="en-US" altLang="zh-TW" sz="4050" dirty="0"/>
              <a:t>)…</a:t>
            </a:r>
            <a:endParaRPr lang="zh-HK" altLang="en-US" sz="405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" y="1648387"/>
            <a:ext cx="4246083" cy="31845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68" y="1833847"/>
            <a:ext cx="4212236" cy="28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106F51-53EA-4426-A478-58433832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10" y="765711"/>
            <a:ext cx="8436973" cy="1118249"/>
          </a:xfrm>
        </p:spPr>
        <p:txBody>
          <a:bodyPr>
            <a:normAutofit fontScale="90000"/>
          </a:bodyPr>
          <a:lstStyle/>
          <a:p>
            <a:pPr lvl="0" algn="ctr"/>
            <a:r>
              <a:rPr lang="zh-TW" altLang="en-US" sz="4050" dirty="0"/>
              <a:t>平日情況下， 一個實像形成在</a:t>
            </a:r>
            <a:r>
              <a:rPr lang="zh-CN" altLang="en-US" sz="4050" dirty="0"/>
              <a:t>屏幕上</a:t>
            </a:r>
            <a:r>
              <a:rPr lang="en-US" altLang="zh-CN" sz="4050" dirty="0"/>
              <a:t/>
            </a:r>
            <a:br>
              <a:rPr lang="en-US" altLang="zh-CN" sz="4050" dirty="0"/>
            </a:br>
            <a:r>
              <a:rPr lang="zh-CN" altLang="en-US" sz="4050" dirty="0"/>
              <a:t> </a:t>
            </a:r>
            <a:r>
              <a:rPr lang="zh-CN" altLang="en-US" sz="405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zh-CN" altLang="en-US" sz="405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zh-HK" altLang="en-US" sz="405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3" y="1531020"/>
            <a:ext cx="4628072" cy="347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38" y="1419867"/>
            <a:ext cx="4822166" cy="361662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943464" y="2468881"/>
            <a:ext cx="655358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Real image</a:t>
            </a:r>
          </a:p>
        </p:txBody>
      </p:sp>
      <p:sp>
        <p:nvSpPr>
          <p:cNvPr id="8" name="矩形 7"/>
          <p:cNvSpPr/>
          <p:nvPr/>
        </p:nvSpPr>
        <p:spPr>
          <a:xfrm>
            <a:off x="4259179" y="3291840"/>
            <a:ext cx="360947" cy="17325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文字方塊 8"/>
          <p:cNvSpPr txBox="1"/>
          <p:nvPr/>
        </p:nvSpPr>
        <p:spPr>
          <a:xfrm>
            <a:off x="5450668" y="2388269"/>
            <a:ext cx="1017509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Virtual object</a:t>
            </a:r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4504623" y="2815392"/>
            <a:ext cx="916807" cy="3609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標題 1">
            <a:extLst>
              <a:ext uri="{FF2B5EF4-FFF2-40B4-BE49-F238E27FC236}">
                <a16:creationId xmlns:a16="http://schemas.microsoft.com/office/drawing/2014/main" id="{A3106F51-53EA-4426-A478-58433832EE19}"/>
              </a:ext>
            </a:extLst>
          </p:cNvPr>
          <p:cNvSpPr txBox="1">
            <a:spLocks/>
          </p:cNvSpPr>
          <p:nvPr/>
        </p:nvSpPr>
        <p:spPr bwMode="black">
          <a:xfrm>
            <a:off x="114993" y="440256"/>
            <a:ext cx="8436973" cy="11182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2250" dirty="0"/>
              <a:t>DOME</a:t>
            </a:r>
            <a:r>
              <a:rPr lang="zh-TW" altLang="en-US" sz="2250" dirty="0"/>
              <a:t>情況下， 此實像變成在凸面反射鏡</a:t>
            </a:r>
            <a:r>
              <a:rPr lang="zh-CN" altLang="en-US" sz="2250" dirty="0"/>
              <a:t>後的</a:t>
            </a:r>
            <a:r>
              <a:rPr lang="en-US" altLang="zh-CN" sz="2250" dirty="0"/>
              <a:t>virtual object</a:t>
            </a:r>
            <a:r>
              <a:rPr lang="zh-CN" altLang="en-US" sz="2250" dirty="0"/>
              <a:t> ， 光線反射後才在適當距離的紙板上形成另一個</a:t>
            </a:r>
            <a:r>
              <a:rPr lang="zh-TW" altLang="en-US" sz="2250" dirty="0"/>
              <a:t>實像。</a:t>
            </a:r>
            <a:r>
              <a:rPr lang="zh-CN" altLang="en-US" sz="225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zh-CN" altLang="en-US" sz="225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zh-HK" altLang="en-US" sz="2250" dirty="0"/>
          </a:p>
        </p:txBody>
      </p:sp>
    </p:spTree>
    <p:extLst>
      <p:ext uri="{BB962C8B-B14F-4D97-AF65-F5344CB8AC3E}">
        <p14:creationId xmlns:p14="http://schemas.microsoft.com/office/powerpoint/2010/main" val="8537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65" y="543700"/>
            <a:ext cx="7851372" cy="675500"/>
          </a:xfrm>
        </p:spPr>
        <p:txBody>
          <a:bodyPr>
            <a:normAutofit fontScale="90000"/>
          </a:bodyPr>
          <a:lstStyle/>
          <a:p>
            <a:r>
              <a:rPr lang="zh-TW" altLang="en-US" sz="4050" dirty="0"/>
              <a:t>可用 </a:t>
            </a:r>
            <a:r>
              <a:rPr lang="en-US" altLang="zh-TW" sz="4050" dirty="0"/>
              <a:t>Convex mirror </a:t>
            </a:r>
            <a:r>
              <a:rPr lang="en-US" altLang="zh-TW" sz="4050" dirty="0" err="1"/>
              <a:t>GeoGebra</a:t>
            </a:r>
            <a:r>
              <a:rPr lang="en-US" altLang="zh-TW" sz="4050" dirty="0"/>
              <a:t> Simulation </a:t>
            </a:r>
            <a:r>
              <a:rPr lang="zh-TW" altLang="en-US" sz="4050" dirty="0"/>
              <a:t>就能解答理論最大值問題</a:t>
            </a:r>
            <a:endParaRPr lang="zh-HK" altLang="en-US" sz="405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54" y="1108084"/>
            <a:ext cx="7958465" cy="3588607"/>
          </a:xfrm>
        </p:spPr>
        <p:txBody>
          <a:bodyPr>
            <a:normAutofit/>
          </a:bodyPr>
          <a:lstStyle/>
          <a:p>
            <a:endParaRPr lang="en-US" altLang="zh-HK" dirty="0"/>
          </a:p>
          <a:p>
            <a:endParaRPr lang="en-US" altLang="zh-HK" sz="2700" dirty="0"/>
          </a:p>
          <a:p>
            <a:r>
              <a:rPr lang="en-US" sz="2100" dirty="0">
                <a:hlinkClick r:id="rId2"/>
              </a:rPr>
              <a:t>https://www.geogebra.org/m/RCD3vjGN</a:t>
            </a:r>
            <a:endParaRPr lang="en-US" sz="2100" dirty="0"/>
          </a:p>
          <a:p>
            <a:endParaRPr lang="en-US" u="sng" dirty="0"/>
          </a:p>
          <a:p>
            <a:r>
              <a:rPr lang="zh-TW" altLang="en-US" sz="2700" dirty="0"/>
              <a:t>只要控制投影機形成的實像位置</a:t>
            </a:r>
            <a:endParaRPr lang="en-US" altLang="zh-TW" sz="2700" dirty="0"/>
          </a:p>
          <a:p>
            <a:pPr marL="0" indent="0">
              <a:buNone/>
            </a:pPr>
            <a:r>
              <a:rPr lang="zh-TW" altLang="en-US" sz="2700" dirty="0"/>
              <a:t>十分接近焦距，就能做出接近無限大的</a:t>
            </a:r>
            <a:r>
              <a:rPr lang="en-US" altLang="zh-TW" sz="2700" dirty="0"/>
              <a:t>dome </a:t>
            </a:r>
            <a:r>
              <a:rPr lang="zh-TW" altLang="en-US" sz="2700" dirty="0"/>
              <a:t>， 所</a:t>
            </a:r>
            <a:endParaRPr lang="en-US" altLang="zh-TW" sz="2700" dirty="0"/>
          </a:p>
          <a:p>
            <a:pPr marL="0" indent="0">
              <a:buNone/>
            </a:pPr>
            <a:r>
              <a:rPr lang="zh-TW" altLang="en-US" sz="2700" dirty="0"/>
              <a:t>以是沒有理論最大值。</a:t>
            </a:r>
            <a:endParaRPr lang="en-US" sz="2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465568"/>
            <a:ext cx="2493567" cy="18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解答第二個疑問</a:t>
            </a:r>
            <a:r>
              <a:rPr lang="en-US" altLang="zh-TW" sz="4050" dirty="0"/>
              <a:t>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55" y="1496292"/>
            <a:ext cx="8242482" cy="2774635"/>
          </a:xfrm>
        </p:spPr>
        <p:txBody>
          <a:bodyPr>
            <a:normAutofit/>
          </a:bodyPr>
          <a:lstStyle/>
          <a:p>
            <a:endParaRPr lang="en-US" altLang="zh-HK" dirty="0"/>
          </a:p>
          <a:p>
            <a:endParaRPr lang="en-US" altLang="zh-HK" sz="2700" dirty="0"/>
          </a:p>
          <a:p>
            <a:r>
              <a:rPr lang="zh-TW" altLang="en-US" sz="2700" dirty="0"/>
              <a:t>有沒有數式可以計算出要造某一個</a:t>
            </a:r>
            <a:r>
              <a:rPr lang="en-US" altLang="zh-TW" sz="2700" dirty="0"/>
              <a:t>size</a:t>
            </a:r>
            <a:r>
              <a:rPr lang="zh-TW" altLang="en-US" sz="2700" dirty="0"/>
              <a:t> 的 </a:t>
            </a:r>
            <a:r>
              <a:rPr lang="en-US" altLang="zh-TW" sz="2700" dirty="0"/>
              <a:t>dome size </a:t>
            </a:r>
            <a:r>
              <a:rPr lang="zh-TW" altLang="en-US" sz="2700" dirty="0"/>
              <a:t>應該於哪一個位置放投影機才能形成清晰的影像</a:t>
            </a:r>
            <a:r>
              <a:rPr lang="en-US" altLang="zh-TW" sz="27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70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138750" y="64300"/>
            <a:ext cx="9005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dirty="0">
                <a:solidFill>
                  <a:srgbClr val="000000"/>
                </a:solidFill>
              </a:rPr>
              <a:t>Maker Fair 2018 @ HK Poly</a:t>
            </a:r>
            <a:r>
              <a:rPr lang="zh-TW" dirty="0"/>
              <a:t> U                          </a:t>
            </a:r>
            <a:r>
              <a:rPr lang="zh-TW" b="1" u="sng" dirty="0" smtClean="0"/>
              <a:t>Maker </a:t>
            </a:r>
            <a:r>
              <a:rPr lang="zh-TW" b="1" u="sng" dirty="0"/>
              <a:t>of Merit</a:t>
            </a:r>
            <a:endParaRPr b="1" u="sng" dirty="0"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1311625" y="2698475"/>
            <a:ext cx="5284800" cy="2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b="1">
                <a:solidFill>
                  <a:srgbClr val="000000"/>
                </a:solidFill>
              </a:rPr>
              <a:t>日期﹕7/7/2018 - 8/7/2018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 b="1">
                <a:solidFill>
                  <a:srgbClr val="000000"/>
                </a:solidFill>
              </a:rPr>
              <a:t>地點﹕香港理工大學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 b="1">
                <a:solidFill>
                  <a:srgbClr val="000000"/>
                </a:solidFill>
              </a:rPr>
              <a:t>校長受訪﹕TVB (升學無疆界 </a:t>
            </a:r>
            <a:r>
              <a:rPr lang="zh-TW" sz="1200" b="1">
                <a:solidFill>
                  <a:srgbClr val="000000"/>
                </a:solidFill>
              </a:rPr>
              <a:t>2018-08-28 20:30</a:t>
            </a:r>
            <a:r>
              <a:rPr lang="zh-TW" b="1">
                <a:solidFill>
                  <a:srgbClr val="000000"/>
                </a:solidFill>
              </a:rPr>
              <a:t>)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影片連結: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http://news.tvb.com/programmes/academiawithoutborders/5b8527fbe60383e80a7f284a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625" y="743150"/>
            <a:ext cx="3826176" cy="20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6300" y="743150"/>
            <a:ext cx="1981100" cy="42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106F51-53EA-4426-A478-58433832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40" y="318258"/>
            <a:ext cx="8316860" cy="106280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dirty="0" smtClean="0"/>
              <a:t>跟</a:t>
            </a:r>
            <a:r>
              <a:rPr lang="zh-TW" altLang="en-US" dirty="0"/>
              <a:t>據物理定律，若能找出凸面反射鏡的</a:t>
            </a:r>
            <a:r>
              <a:rPr lang="zh-TW" altLang="en-US" dirty="0" smtClean="0"/>
              <a:t>焦距</a:t>
            </a:r>
            <a:r>
              <a:rPr lang="en-US" altLang="zh-TW" dirty="0"/>
              <a:t>(f</a:t>
            </a:r>
            <a:r>
              <a:rPr lang="en-US" altLang="zh-TW" dirty="0" smtClean="0"/>
              <a:t>)</a:t>
            </a:r>
            <a:r>
              <a:rPr lang="zh-TW" altLang="en-US" dirty="0"/>
              <a:t> 的數字</a:t>
            </a:r>
            <a:r>
              <a:rPr lang="en-US" altLang="zh-TW" dirty="0" smtClean="0"/>
              <a:t> </a:t>
            </a:r>
            <a:r>
              <a:rPr lang="zh-TW" altLang="en-US" dirty="0"/>
              <a:t>， 就能得出</a:t>
            </a:r>
            <a:r>
              <a:rPr lang="zh-TW" altLang="en-US" dirty="0" smtClean="0"/>
              <a:t>距離 </a:t>
            </a:r>
            <a:r>
              <a:rPr lang="en-US" altLang="zh-TW" dirty="0" smtClean="0"/>
              <a:t>d</a:t>
            </a:r>
            <a:r>
              <a:rPr lang="en-US" altLang="zh-TW" sz="1350" dirty="0"/>
              <a:t>4</a:t>
            </a:r>
            <a:r>
              <a:rPr lang="en-US" altLang="zh-TW" dirty="0"/>
              <a:t>(</a:t>
            </a:r>
            <a:r>
              <a:rPr lang="zh-TW" altLang="en-US" dirty="0"/>
              <a:t>投影機位置所控制</a:t>
            </a:r>
            <a:r>
              <a:rPr lang="en-US" altLang="zh-TW" dirty="0"/>
              <a:t>)</a:t>
            </a:r>
            <a:r>
              <a:rPr lang="zh-TW" altLang="en-US" dirty="0"/>
              <a:t> 及</a:t>
            </a:r>
            <a:r>
              <a:rPr lang="zh-TW" altLang="en-US" dirty="0" smtClean="0"/>
              <a:t>距離</a:t>
            </a:r>
            <a:r>
              <a:rPr lang="en-US" altLang="zh-TW" dirty="0" smtClean="0"/>
              <a:t>d</a:t>
            </a:r>
            <a:r>
              <a:rPr lang="en-US" altLang="zh-TW" sz="1350" dirty="0"/>
              <a:t>3</a:t>
            </a:r>
            <a:r>
              <a:rPr lang="en-US" altLang="zh-TW" sz="2400" dirty="0"/>
              <a:t>(dome</a:t>
            </a:r>
            <a:r>
              <a:rPr lang="zh-TW" altLang="en-US" sz="2400" dirty="0"/>
              <a:t> 的半徑</a:t>
            </a:r>
            <a:r>
              <a:rPr lang="en-US" altLang="zh-TW" sz="2400" dirty="0"/>
              <a:t>)</a:t>
            </a:r>
            <a:r>
              <a:rPr lang="zh-TW" altLang="en-US" sz="2400" dirty="0"/>
              <a:t> 的數字。</a:t>
            </a:r>
            <a:endParaRPr lang="zh-HK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943464" y="2468881"/>
            <a:ext cx="655358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Real image</a:t>
            </a:r>
          </a:p>
        </p:txBody>
      </p:sp>
      <p:sp>
        <p:nvSpPr>
          <p:cNvPr id="8" name="矩形 7"/>
          <p:cNvSpPr/>
          <p:nvPr/>
        </p:nvSpPr>
        <p:spPr>
          <a:xfrm>
            <a:off x="4259179" y="3291840"/>
            <a:ext cx="360947" cy="17325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" y="-1154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5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355608" y="4286939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50"/>
          </a:p>
        </p:txBody>
      </p:sp>
      <p:grpSp>
        <p:nvGrpSpPr>
          <p:cNvPr id="3" name="群組 2"/>
          <p:cNvGrpSpPr/>
          <p:nvPr/>
        </p:nvGrpSpPr>
        <p:grpSpPr>
          <a:xfrm>
            <a:off x="1563649" y="1421455"/>
            <a:ext cx="4822166" cy="3616625"/>
            <a:chOff x="2084865" y="1895272"/>
            <a:chExt cx="6429555" cy="482216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4865" y="1895272"/>
              <a:ext cx="6429555" cy="4822167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7267559" y="3200400"/>
              <a:ext cx="1016471" cy="553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Virtual object</a:t>
              </a:r>
            </a:p>
          </p:txBody>
        </p:sp>
        <p:cxnSp>
          <p:nvCxnSpPr>
            <p:cNvPr id="11" name="直線接點 10"/>
            <p:cNvCxnSpPr/>
            <p:nvPr/>
          </p:nvCxnSpPr>
          <p:spPr>
            <a:xfrm flipV="1">
              <a:off x="6006164" y="3753855"/>
              <a:ext cx="1222409" cy="4812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直線接點 3"/>
            <p:cNvCxnSpPr/>
            <p:nvPr/>
          </p:nvCxnSpPr>
          <p:spPr>
            <a:xfrm>
              <a:off x="5498990" y="4963872"/>
              <a:ext cx="42467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5919536" y="4847455"/>
              <a:ext cx="2896" cy="2328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5497542" y="4857482"/>
              <a:ext cx="2896" cy="2328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3522134" y="4847456"/>
              <a:ext cx="2896" cy="2328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flipV="1">
              <a:off x="3527705" y="4963873"/>
              <a:ext cx="1964266" cy="1002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26" name="物件 25"/>
            <p:cNvGraphicFramePr>
              <a:graphicFrameLocks noChangeAspect="1"/>
            </p:cNvGraphicFramePr>
            <p:nvPr>
              <p:extLst/>
            </p:nvPr>
          </p:nvGraphicFramePr>
          <p:xfrm>
            <a:off x="6160168" y="5915597"/>
            <a:ext cx="1445393" cy="756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方程式" r:id="rId4" imgW="825500" imgH="431800" progId="Equation.3">
                    <p:embed/>
                  </p:oleObj>
                </mc:Choice>
                <mc:Fallback>
                  <p:oleObj name="方程式" r:id="rId4" imgW="825500" imgH="431800" progId="Equation.3">
                    <p:embed/>
                    <p:pic>
                      <p:nvPicPr>
                        <p:cNvPr id="26" name="物件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0168" y="5915597"/>
                          <a:ext cx="1445393" cy="75605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文字方塊 26"/>
            <p:cNvSpPr txBox="1"/>
            <p:nvPr/>
          </p:nvSpPr>
          <p:spPr>
            <a:xfrm>
              <a:off x="4287549" y="4973898"/>
              <a:ext cx="52704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</a:t>
              </a:r>
              <a:r>
                <a:rPr lang="en-US" sz="1050" baseline="-25000" dirty="0"/>
                <a:t>3</a:t>
              </a:r>
            </a:p>
          </p:txBody>
        </p:sp>
        <p:cxnSp>
          <p:nvCxnSpPr>
            <p:cNvPr id="28" name="直線接點 27"/>
            <p:cNvCxnSpPr/>
            <p:nvPr/>
          </p:nvCxnSpPr>
          <p:spPr>
            <a:xfrm>
              <a:off x="5490523" y="3701338"/>
              <a:ext cx="2896" cy="2328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>
              <a:off x="6268786" y="3701337"/>
              <a:ext cx="2896" cy="2328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5498990" y="3830690"/>
              <a:ext cx="7697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文字方塊 31"/>
            <p:cNvSpPr txBox="1"/>
            <p:nvPr/>
          </p:nvSpPr>
          <p:spPr>
            <a:xfrm>
              <a:off x="5506009" y="4968894"/>
              <a:ext cx="52704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</a:t>
              </a:r>
              <a:r>
                <a:rPr lang="en-US" sz="1050" baseline="-25000" dirty="0"/>
                <a:t>4</a:t>
              </a: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5741736" y="3476112"/>
              <a:ext cx="52704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</a:t>
              </a:r>
              <a:endParaRPr lang="en-US" sz="1050" baseline="-25000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2732154" y="6108958"/>
              <a:ext cx="2676375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222222"/>
                  </a:solidFill>
                  <a:latin typeface="Arial" panose="020B0604020202020204" pitchFamily="34" charset="0"/>
                </a:rPr>
                <a:t>The Gaussian mirror equation:</a:t>
              </a:r>
              <a:endParaRPr lang="en-US" sz="1050" dirty="0"/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914225" y="2430923"/>
            <a:ext cx="655358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Real image</a:t>
            </a:r>
          </a:p>
        </p:txBody>
      </p:sp>
      <p:sp>
        <p:nvSpPr>
          <p:cNvPr id="31" name="矩形 30"/>
          <p:cNvSpPr/>
          <p:nvPr/>
        </p:nvSpPr>
        <p:spPr>
          <a:xfrm>
            <a:off x="4259179" y="3289853"/>
            <a:ext cx="360947" cy="17325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6998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106F51-53EA-4426-A478-58433832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8" y="256309"/>
            <a:ext cx="8436973" cy="1118249"/>
          </a:xfrm>
        </p:spPr>
        <p:txBody>
          <a:bodyPr>
            <a:normAutofit/>
          </a:bodyPr>
          <a:lstStyle/>
          <a:p>
            <a:pPr lvl="0"/>
            <a:r>
              <a:rPr lang="zh-CN" altLang="en-US" sz="2700" dirty="0"/>
              <a:t>透過量度已有</a:t>
            </a:r>
            <a:r>
              <a:rPr lang="en-US" altLang="zh-CN" sz="2700" dirty="0"/>
              <a:t>DOME</a:t>
            </a:r>
            <a:r>
              <a:rPr lang="zh-CN" altLang="en-US" sz="2700" dirty="0"/>
              <a:t>正常運作距離</a:t>
            </a:r>
            <a:r>
              <a:rPr lang="en-US" altLang="zh-CN" sz="2700" dirty="0"/>
              <a:t>(d</a:t>
            </a:r>
            <a:r>
              <a:rPr lang="en-US" altLang="zh-CN" sz="2700" baseline="-25000" dirty="0"/>
              <a:t>3</a:t>
            </a:r>
            <a:r>
              <a:rPr lang="en-US" altLang="zh-CN" sz="2700" dirty="0"/>
              <a:t>,d</a:t>
            </a:r>
            <a:r>
              <a:rPr lang="en-US" altLang="zh-CN" sz="2700" baseline="-25000" dirty="0"/>
              <a:t>4</a:t>
            </a:r>
            <a:r>
              <a:rPr lang="en-US" altLang="zh-CN" sz="2700" dirty="0"/>
              <a:t> )</a:t>
            </a:r>
            <a:r>
              <a:rPr lang="zh-CN" altLang="en-US" sz="2700" dirty="0"/>
              <a:t>，就能計算出鏡的</a:t>
            </a:r>
            <a:r>
              <a:rPr lang="en-US" altLang="zh-CN" sz="2700" dirty="0"/>
              <a:t>(focal length)</a:t>
            </a:r>
            <a:endParaRPr lang="zh-HK" altLang="en-US" sz="2700" dirty="0"/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" r="4012" b="11711"/>
          <a:stretch/>
        </p:blipFill>
        <p:spPr>
          <a:xfrm>
            <a:off x="2696366" y="1747849"/>
            <a:ext cx="4029287" cy="26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106F51-53EA-4426-A478-58433832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8" y="256309"/>
            <a:ext cx="8436973" cy="1118249"/>
          </a:xfrm>
        </p:spPr>
        <p:txBody>
          <a:bodyPr>
            <a:normAutofit/>
          </a:bodyPr>
          <a:lstStyle/>
          <a:p>
            <a:pPr lvl="0"/>
            <a:r>
              <a:rPr lang="zh-CN" altLang="en-US" sz="2700" dirty="0"/>
              <a:t>透過量度已有</a:t>
            </a:r>
            <a:r>
              <a:rPr lang="en-US" altLang="zh-CN" sz="2700" dirty="0"/>
              <a:t>DOME</a:t>
            </a:r>
            <a:r>
              <a:rPr lang="zh-CN" altLang="en-US" sz="2700" dirty="0"/>
              <a:t>正常運作距離</a:t>
            </a:r>
            <a:r>
              <a:rPr lang="en-US" altLang="zh-CN" sz="2700" dirty="0"/>
              <a:t>(d</a:t>
            </a:r>
            <a:r>
              <a:rPr lang="en-US" altLang="zh-CN" sz="2700" baseline="-25000" dirty="0"/>
              <a:t>3</a:t>
            </a:r>
            <a:r>
              <a:rPr lang="en-US" altLang="zh-CN" sz="2700" dirty="0"/>
              <a:t>,d</a:t>
            </a:r>
            <a:r>
              <a:rPr lang="en-US" altLang="zh-CN" sz="2700" baseline="-25000" dirty="0"/>
              <a:t>4</a:t>
            </a:r>
            <a:r>
              <a:rPr lang="en-US" altLang="zh-CN" sz="2700" dirty="0"/>
              <a:t> )</a:t>
            </a:r>
            <a:r>
              <a:rPr lang="zh-CN" altLang="en-US" sz="2700" dirty="0"/>
              <a:t>，就能計算出鏡的</a:t>
            </a:r>
            <a:r>
              <a:rPr lang="en-US" altLang="zh-CN" sz="2700" dirty="0"/>
              <a:t>(focal length)</a:t>
            </a:r>
            <a:endParaRPr lang="zh-HK" altLang="en-US" sz="2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4268" r="2631" b="10356"/>
          <a:stretch/>
        </p:blipFill>
        <p:spPr>
          <a:xfrm>
            <a:off x="3150542" y="1656526"/>
            <a:ext cx="3058478" cy="2033963"/>
          </a:xfrm>
          <a:prstGeom prst="rect">
            <a:avLst/>
          </a:prstGeom>
        </p:spPr>
      </p:pic>
      <p:pic>
        <p:nvPicPr>
          <p:cNvPr id="5" name="圖片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29" y="1577342"/>
            <a:ext cx="2244041" cy="29920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8" y="2587794"/>
            <a:ext cx="2940518" cy="22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經過一番計算</a:t>
            </a:r>
            <a:r>
              <a:rPr lang="en-US" altLang="zh-TW" sz="4050" dirty="0"/>
              <a:t>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55" y="1496292"/>
            <a:ext cx="8242482" cy="2774635"/>
          </a:xfrm>
        </p:spPr>
        <p:txBody>
          <a:bodyPr>
            <a:normAutofit/>
          </a:bodyPr>
          <a:lstStyle/>
          <a:p>
            <a:endParaRPr lang="en-US" altLang="zh-HK" dirty="0"/>
          </a:p>
          <a:p>
            <a:r>
              <a:rPr lang="zh-TW" altLang="en-US" sz="2700" dirty="0"/>
              <a:t>終於找出</a:t>
            </a:r>
            <a:endParaRPr lang="en-US" altLang="zh-HK" sz="27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20" b="21239"/>
          <a:stretch/>
        </p:blipFill>
        <p:spPr>
          <a:xfrm>
            <a:off x="4155599" y="1406816"/>
            <a:ext cx="3305555" cy="35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經過一番計算</a:t>
            </a:r>
            <a:r>
              <a:rPr lang="en-US" altLang="zh-TW" sz="4050" dirty="0"/>
              <a:t>…</a:t>
            </a:r>
            <a:r>
              <a:rPr lang="zh-TW" altLang="en-US" sz="4050" dirty="0"/>
              <a:t>終於找出關係式</a:t>
            </a:r>
            <a:endParaRPr lang="en-US" altLang="zh-TW" sz="405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55" y="1496292"/>
            <a:ext cx="8242482" cy="2774635"/>
          </a:xfrm>
        </p:spPr>
        <p:txBody>
          <a:bodyPr>
            <a:normAutofit/>
          </a:bodyPr>
          <a:lstStyle/>
          <a:p>
            <a:endParaRPr lang="en-US" altLang="zh-HK" dirty="0"/>
          </a:p>
          <a:p>
            <a:r>
              <a:rPr lang="zh-TW" altLang="en-US" sz="2700" dirty="0"/>
              <a:t>終於找出</a:t>
            </a:r>
            <a:endParaRPr lang="en-US" altLang="zh-HK" sz="27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2" b="2275"/>
          <a:stretch/>
        </p:blipFill>
        <p:spPr>
          <a:xfrm rot="16200000">
            <a:off x="2587960" y="1138153"/>
            <a:ext cx="2077319" cy="56857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44" t="9126" r="755" b="555"/>
          <a:stretch/>
        </p:blipFill>
        <p:spPr>
          <a:xfrm rot="5400000">
            <a:off x="2427565" y="-191811"/>
            <a:ext cx="1357875" cy="4645496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800475" y="3686175"/>
            <a:ext cx="1419225" cy="4667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橢圓 8"/>
          <p:cNvSpPr/>
          <p:nvPr/>
        </p:nvSpPr>
        <p:spPr>
          <a:xfrm>
            <a:off x="1314450" y="2387441"/>
            <a:ext cx="1419225" cy="4667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2628900" y="2686851"/>
            <a:ext cx="1276350" cy="1014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2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解答疑問</a:t>
            </a:r>
            <a:r>
              <a:rPr lang="en-US" altLang="zh-TW" sz="4050" dirty="0"/>
              <a:t>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18" y="1461376"/>
            <a:ext cx="7221474" cy="2989660"/>
          </a:xfrm>
        </p:spPr>
        <p:txBody>
          <a:bodyPr>
            <a:normAutofit/>
          </a:bodyPr>
          <a:lstStyle/>
          <a:p>
            <a:r>
              <a:rPr lang="zh-TW" altLang="en-US" sz="2700" dirty="0"/>
              <a:t>用這方法形成清晰影像的</a:t>
            </a:r>
            <a:r>
              <a:rPr lang="en-US" altLang="zh-TW" sz="2700" dirty="0"/>
              <a:t>dome</a:t>
            </a:r>
            <a:r>
              <a:rPr lang="zh-TW" altLang="en-US" sz="2700" dirty="0"/>
              <a:t>理論上可以無限大的</a:t>
            </a:r>
            <a:endParaRPr lang="en-US" altLang="zh-TW" sz="2700" dirty="0"/>
          </a:p>
          <a:p>
            <a:endParaRPr lang="en-US" altLang="zh-TW" sz="2700" dirty="0"/>
          </a:p>
          <a:p>
            <a:r>
              <a:rPr lang="zh-TW" altLang="en-US" sz="2700" dirty="0"/>
              <a:t>找到關係式方便找出放投影機的位置</a:t>
            </a:r>
            <a:endParaRPr lang="en-US" altLang="zh-TW" sz="2700" dirty="0"/>
          </a:p>
          <a:p>
            <a:endParaRPr lang="en-US" altLang="zh-TW" sz="2700" dirty="0"/>
          </a:p>
          <a:p>
            <a:endParaRPr lang="en-US" altLang="zh-TW" sz="2700" dirty="0"/>
          </a:p>
        </p:txBody>
      </p:sp>
    </p:spTree>
    <p:extLst>
      <p:ext uri="{BB962C8B-B14F-4D97-AF65-F5344CB8AC3E}">
        <p14:creationId xmlns:p14="http://schemas.microsoft.com/office/powerpoint/2010/main" val="22913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繼續探究方向</a:t>
            </a:r>
            <a:r>
              <a:rPr lang="en-US" altLang="zh-TW" sz="4050" dirty="0"/>
              <a:t>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3" y="1371342"/>
            <a:ext cx="8910627" cy="3772158"/>
          </a:xfrm>
        </p:spPr>
        <p:txBody>
          <a:bodyPr>
            <a:normAutofit/>
          </a:bodyPr>
          <a:lstStyle/>
          <a:p>
            <a:r>
              <a:rPr lang="zh-TW" altLang="en-US" sz="2700" dirty="0"/>
              <a:t>實際影像是否清楚可見受著投影機光通量</a:t>
            </a:r>
            <a:r>
              <a:rPr lang="en-US" altLang="zh-TW" sz="2700" dirty="0"/>
              <a:t>(luminous flux)</a:t>
            </a:r>
            <a:r>
              <a:rPr lang="zh-TW" altLang="en-US" sz="2700" dirty="0"/>
              <a:t>影響</a:t>
            </a:r>
            <a:endParaRPr lang="en-US" altLang="zh-TW" sz="2700" dirty="0"/>
          </a:p>
          <a:p>
            <a:endParaRPr lang="en-US" altLang="zh-TW" sz="2700" dirty="0"/>
          </a:p>
          <a:p>
            <a:endParaRPr lang="en-US" altLang="zh-TW" sz="2700" dirty="0"/>
          </a:p>
          <a:p>
            <a:pPr marL="0" indent="0">
              <a:buNone/>
            </a:pPr>
            <a:endParaRPr lang="en-US" altLang="zh-TW" sz="2700" dirty="0"/>
          </a:p>
          <a:p>
            <a:r>
              <a:rPr lang="zh-TW" altLang="en-US" sz="2700" dirty="0"/>
              <a:t>投影機光通量及</a:t>
            </a:r>
            <a:r>
              <a:rPr lang="en-US" altLang="zh-TW" sz="2700" dirty="0"/>
              <a:t>DOME</a:t>
            </a:r>
            <a:r>
              <a:rPr lang="zh-TW" altLang="en-US" sz="2700" dirty="0"/>
              <a:t> 大小之關係亦是繼續探究方向</a:t>
            </a:r>
            <a:endParaRPr lang="en-US" altLang="zh-TW" sz="2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5" t="3072" r="28180" b="7780"/>
          <a:stretch/>
        </p:blipFill>
        <p:spPr>
          <a:xfrm rot="16200000">
            <a:off x="3607721" y="464380"/>
            <a:ext cx="1315240" cy="52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8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50" dirty="0"/>
              <a:t>投影畫面尺寸和光通量之關系</a:t>
            </a:r>
            <a:endParaRPr lang="en-US" altLang="zh-TW" sz="4050" dirty="0"/>
          </a:p>
        </p:txBody>
      </p:sp>
      <p:sp>
        <p:nvSpPr>
          <p:cNvPr id="4" name="AutoShape 2" descr="blob:https://web.whatsapp.com/759e7700-16a8-4617-9e06-1f36d99f35d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5" name="AutoShape 4" descr="blob:https://web.whatsapp.com/759e7700-16a8-4617-9e06-1f36d99f35d0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46734" r="618" b="32795"/>
          <a:stretch/>
        </p:blipFill>
        <p:spPr>
          <a:xfrm>
            <a:off x="459581" y="1466816"/>
            <a:ext cx="8175264" cy="35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349758"/>
            <a:ext cx="8536305" cy="1088518"/>
          </a:xfrm>
        </p:spPr>
        <p:txBody>
          <a:bodyPr>
            <a:normAutofit/>
          </a:bodyPr>
          <a:lstStyle/>
          <a:p>
            <a:r>
              <a:rPr lang="zh-TW" altLang="en-US" sz="4050" dirty="0"/>
              <a:t>簡單作面積轉換計算及網上找價錢 </a:t>
            </a:r>
            <a:r>
              <a:rPr lang="en-US" altLang="zh-TW" sz="4050" dirty="0"/>
              <a:t>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342"/>
            <a:ext cx="9230427" cy="3553083"/>
          </a:xfrm>
        </p:spPr>
        <p:txBody>
          <a:bodyPr>
            <a:normAutofit/>
          </a:bodyPr>
          <a:lstStyle/>
          <a:p>
            <a:r>
              <a:rPr lang="zh-TW" altLang="en-US" sz="2700" dirty="0"/>
              <a:t>我們所用的投影機光通量為</a:t>
            </a:r>
            <a:r>
              <a:rPr lang="en-US" altLang="zh-TW" sz="2700" dirty="0"/>
              <a:t>3000 </a:t>
            </a:r>
            <a:r>
              <a:rPr lang="zh-TW" altLang="en-US" sz="2700" dirty="0"/>
              <a:t>流明</a:t>
            </a:r>
            <a:r>
              <a:rPr lang="en-US" altLang="zh-TW" sz="2700" dirty="0"/>
              <a:t>(lumen) </a:t>
            </a:r>
            <a:r>
              <a:rPr lang="zh-TW" altLang="en-US" sz="2700" dirty="0"/>
              <a:t>價錢太約</a:t>
            </a:r>
            <a:r>
              <a:rPr lang="en-US" altLang="zh-TW" sz="2700" dirty="0"/>
              <a:t>2</a:t>
            </a:r>
            <a:r>
              <a:rPr lang="zh-TW" altLang="en-US" sz="2700" dirty="0"/>
              <a:t> 萬元。</a:t>
            </a:r>
            <a:endParaRPr lang="en-US" altLang="zh-TW" sz="2700" dirty="0"/>
          </a:p>
          <a:p>
            <a:endParaRPr lang="en-US" altLang="zh-TW" sz="2700" dirty="0"/>
          </a:p>
          <a:p>
            <a:r>
              <a:rPr lang="zh-TW" altLang="en-US" sz="2700" dirty="0"/>
              <a:t>專業級戶外投影機光通量為</a:t>
            </a:r>
            <a:r>
              <a:rPr lang="en-US" altLang="zh-TW" sz="2700" dirty="0"/>
              <a:t>20000-27000 (lumen) </a:t>
            </a:r>
            <a:r>
              <a:rPr lang="zh-TW" altLang="en-US" sz="2700" dirty="0"/>
              <a:t>，</a:t>
            </a:r>
            <a:r>
              <a:rPr lang="en-US" altLang="zh-TW" sz="2700" dirty="0"/>
              <a:t> </a:t>
            </a:r>
            <a:r>
              <a:rPr lang="zh-TW" altLang="en-US" sz="2700" dirty="0"/>
              <a:t>可清晰投射</a:t>
            </a:r>
            <a:r>
              <a:rPr lang="en-US" altLang="zh-TW" sz="2700" dirty="0"/>
              <a:t>1000</a:t>
            </a:r>
            <a:r>
              <a:rPr lang="zh-TW" altLang="en-US" sz="2700" dirty="0"/>
              <a:t> 吋面積</a:t>
            </a:r>
            <a:r>
              <a:rPr lang="en-US" altLang="zh-TW" sz="2700" dirty="0"/>
              <a:t>(</a:t>
            </a:r>
            <a:r>
              <a:rPr lang="zh-TW" altLang="en-US" sz="2700" dirty="0"/>
              <a:t>約為</a:t>
            </a:r>
            <a:r>
              <a:rPr lang="en-US" altLang="zh-TW" sz="2700" dirty="0"/>
              <a:t>7</a:t>
            </a:r>
            <a:r>
              <a:rPr lang="zh-TW" altLang="en-US" sz="2700" dirty="0"/>
              <a:t> 米多半徑的半球面積</a:t>
            </a:r>
            <a:r>
              <a:rPr lang="en-US" altLang="zh-TW" sz="2700" dirty="0"/>
              <a:t>) </a:t>
            </a:r>
            <a:r>
              <a:rPr lang="zh-TW" altLang="en-US" sz="2700" dirty="0"/>
              <a:t>價錢為</a:t>
            </a:r>
            <a:r>
              <a:rPr lang="en-US" altLang="zh-TW" sz="2700" dirty="0"/>
              <a:t>…75</a:t>
            </a:r>
            <a:r>
              <a:rPr lang="zh-TW" altLang="en-US" sz="2700" dirty="0"/>
              <a:t> 萬以上。</a:t>
            </a:r>
            <a:endParaRPr lang="en-US" altLang="zh-TW" sz="2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4882" r="2862" b="32390"/>
          <a:stretch/>
        </p:blipFill>
        <p:spPr>
          <a:xfrm>
            <a:off x="5710290" y="3780263"/>
            <a:ext cx="1709686" cy="12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349758"/>
            <a:ext cx="8536305" cy="1088518"/>
          </a:xfrm>
        </p:spPr>
        <p:txBody>
          <a:bodyPr>
            <a:normAutofit/>
          </a:bodyPr>
          <a:lstStyle/>
          <a:p>
            <a:r>
              <a:rPr lang="zh-TW" altLang="en-US" sz="4050" dirty="0"/>
              <a:t>關於光通量計算</a:t>
            </a:r>
            <a:r>
              <a:rPr lang="en-US" altLang="zh-TW" sz="4050" dirty="0"/>
              <a:t>…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r="243" b="54161"/>
          <a:stretch/>
        </p:blipFill>
        <p:spPr>
          <a:xfrm>
            <a:off x="95250" y="1438275"/>
            <a:ext cx="4000500" cy="277756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14903" r="2656" b="50384"/>
          <a:stretch/>
        </p:blipFill>
        <p:spPr>
          <a:xfrm>
            <a:off x="4162426" y="1438275"/>
            <a:ext cx="4903469" cy="3653366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0" y="1438274"/>
            <a:ext cx="3105150" cy="57150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橢圓 10"/>
          <p:cNvSpPr/>
          <p:nvPr/>
        </p:nvSpPr>
        <p:spPr>
          <a:xfrm>
            <a:off x="5915025" y="3481383"/>
            <a:ext cx="3124200" cy="7477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6483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/>
              <a:t>e-Zone</a:t>
            </a: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8576" y="0"/>
            <a:ext cx="409229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4579" y="0"/>
            <a:ext cx="39926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-501500" y="1041550"/>
            <a:ext cx="73347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0" y="1041550"/>
            <a:ext cx="23661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zh-TW" sz="2100" b="1" i="0" u="none" strike="noStrike" cap="none">
                <a:solidFill>
                  <a:srgbClr val="000000"/>
                </a:solidFill>
                <a:highlight>
                  <a:srgbClr val="EFEFE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13 Aug, 2018</a:t>
            </a:r>
            <a:endParaRPr sz="2100" b="1" i="0" u="none" strike="noStrike" cap="none">
              <a:solidFill>
                <a:srgbClr val="000000"/>
              </a:solidFill>
              <a:highlight>
                <a:srgbClr val="EFEFE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00000"/>
              </a:solidFill>
              <a:highlight>
                <a:srgbClr val="EFEFE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C0C5E-CDC6-4D5F-8455-04DD986C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8043"/>
            <a:ext cx="9144000" cy="733084"/>
          </a:xfrm>
        </p:spPr>
        <p:txBody>
          <a:bodyPr>
            <a:normAutofit fontScale="90000"/>
          </a:bodyPr>
          <a:lstStyle/>
          <a:p>
            <a:r>
              <a:rPr lang="zh-TW" altLang="en-US" sz="4050" dirty="0"/>
              <a:t>總結</a:t>
            </a:r>
            <a:r>
              <a:rPr lang="en-US" altLang="zh-TW" sz="4050" dirty="0"/>
              <a:t>:</a:t>
            </a:r>
            <a:r>
              <a:rPr lang="zh-TW" altLang="en-US" sz="4050" dirty="0"/>
              <a:t>透過課堂，引導學習以下</a:t>
            </a:r>
            <a:r>
              <a:rPr lang="en-US" altLang="zh-TW" sz="4050" dirty="0"/>
              <a:t>STREAM</a:t>
            </a:r>
            <a:r>
              <a:rPr lang="zh-TW" altLang="en-US" sz="4050" dirty="0"/>
              <a:t>精神</a:t>
            </a:r>
            <a:endParaRPr lang="en-US" altLang="zh-TW" sz="405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9A92D8-855F-4A0E-8D88-EE893F2E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46986"/>
            <a:ext cx="9211377" cy="2887579"/>
          </a:xfrm>
        </p:spPr>
        <p:txBody>
          <a:bodyPr>
            <a:normAutofit lnSpcReduction="10000"/>
          </a:bodyPr>
          <a:lstStyle/>
          <a:p>
            <a:r>
              <a:rPr lang="zh-TW" altLang="en-US" sz="2700" dirty="0"/>
              <a:t>要理解事物運作，從折解它們各部分結構開始</a:t>
            </a:r>
            <a:endParaRPr lang="en-US" altLang="zh-TW" sz="2700" dirty="0"/>
          </a:p>
          <a:p>
            <a:endParaRPr lang="en-US" altLang="zh-TW" sz="2700" dirty="0"/>
          </a:p>
          <a:p>
            <a:r>
              <a:rPr lang="zh-TW" altLang="en-US" sz="2700" dirty="0"/>
              <a:t>懂得運用及學習合適科學知識及理論，可找出所需的答案</a:t>
            </a:r>
            <a:endParaRPr lang="en-US" altLang="zh-TW" sz="2700" dirty="0"/>
          </a:p>
          <a:p>
            <a:endParaRPr lang="en-US" altLang="zh-TW" sz="2700" dirty="0"/>
          </a:p>
          <a:p>
            <a:r>
              <a:rPr lang="zh-TW" altLang="en-US" sz="2700" dirty="0"/>
              <a:t>多方向考慮思量，批判如何順利成事</a:t>
            </a:r>
            <a:endParaRPr lang="en-US" altLang="zh-TW" sz="2700" dirty="0"/>
          </a:p>
        </p:txBody>
      </p:sp>
    </p:spTree>
    <p:extLst>
      <p:ext uri="{BB962C8B-B14F-4D97-AF65-F5344CB8AC3E}">
        <p14:creationId xmlns:p14="http://schemas.microsoft.com/office/powerpoint/2010/main" val="4298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41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13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 &amp; A</a:t>
            </a:r>
            <a:endParaRPr/>
          </a:p>
        </p:txBody>
      </p:sp>
      <p:sp>
        <p:nvSpPr>
          <p:cNvPr id="1129" name="Google Shape;1129;p141"/>
          <p:cNvSpPr txBox="1">
            <a:spLocks noGrp="1"/>
          </p:cNvSpPr>
          <p:nvPr>
            <p:ph type="subTitle" idx="1"/>
          </p:nvPr>
        </p:nvSpPr>
        <p:spPr>
          <a:xfrm>
            <a:off x="861600" y="3250475"/>
            <a:ext cx="8282400" cy="12606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zh-TW" dirty="0"/>
              <a:t>李嘉強老師(George Lee) </a:t>
            </a:r>
            <a:r>
              <a:rPr lang="zh-TW" dirty="0">
                <a:highlight>
                  <a:srgbClr val="FFFF00"/>
                </a:highlight>
              </a:rPr>
              <a:t>Tel: 97749570</a:t>
            </a:r>
            <a:endParaRPr dirty="0">
              <a:highlight>
                <a:srgbClr val="FFFF00"/>
              </a:highlight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zh-TW" dirty="0">
                <a:solidFill>
                  <a:schemeClr val="bg2"/>
                </a:solidFill>
              </a:rPr>
              <a:t>周傑鴻老師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b="1" u="sng"/>
              <a:t>支援STEM教育暨學生學習成果展</a:t>
            </a:r>
            <a:endParaRPr b="1" u="sng"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5905225" y="964425"/>
            <a:ext cx="35346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2100" b="1"/>
              <a:t>日期：18/10/2018</a:t>
            </a:r>
            <a:endParaRPr sz="2100" b="1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 sz="2100" b="1"/>
              <a:t>地點：藝術與科技教育中心</a:t>
            </a:r>
            <a:endParaRPr sz="2100" b="1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 sz="2100" b="1"/>
              <a:t>(STEM Lab)</a:t>
            </a:r>
            <a:endParaRPr sz="2100" b="1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2100" b="1"/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6000"/>
            <a:ext cx="5383338" cy="403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726025"/>
            <a:ext cx="3228550" cy="22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11700" y="73725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b="1" u="sng">
                <a:solidFill>
                  <a:srgbClr val="434343"/>
                </a:solidFill>
              </a:rPr>
              <a:t>大灣區STREAM展</a:t>
            </a:r>
            <a:endParaRPr b="1" u="sng">
              <a:solidFill>
                <a:srgbClr val="434343"/>
              </a:solidFill>
            </a:endParaRPr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3543100" y="0"/>
            <a:ext cx="55347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2400" b="1"/>
              <a:t>日期﹕4/1/2019 - 6/1/2019</a:t>
            </a:r>
            <a:endParaRPr sz="2400" b="1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zh-TW" sz="2400" b="1"/>
              <a:t>地點﹕奧海城</a:t>
            </a:r>
            <a:endParaRPr sz="2400" b="1"/>
          </a:p>
        </p:txBody>
      </p:sp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3100" y="1274306"/>
            <a:ext cx="2575880" cy="35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6175900" y="372500"/>
            <a:ext cx="26565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/>
              <a:t>星島教育 (22/2/2019)</a:t>
            </a: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6175800" y="1468825"/>
            <a:ext cx="26565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" y="-50350"/>
            <a:ext cx="61759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394201" y="1429124"/>
            <a:ext cx="8025600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/>
              <a:t>Creative education involves a balance between teaching knowledge and skills, and encouraging innovation. </a:t>
            </a:r>
            <a:endParaRPr/>
          </a:p>
        </p:txBody>
      </p:sp>
      <p:sp>
        <p:nvSpPr>
          <p:cNvPr id="212" name="Google Shape;212;p31"/>
          <p:cNvSpPr/>
          <p:nvPr/>
        </p:nvSpPr>
        <p:spPr>
          <a:xfrm>
            <a:off x="985375" y="2534800"/>
            <a:ext cx="802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(p.6, </a:t>
            </a:r>
            <a:r>
              <a:rPr lang="zh-TW" sz="2000" b="0" i="0" u="sng" strike="noStrike" cap="none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All Our Futures: Creativity, Culture and Education</a:t>
            </a:r>
            <a:r>
              <a:rPr lang="zh-TW" sz="2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, NACCCE report, May 1999 )</a:t>
            </a:r>
            <a:endParaRPr sz="2000" b="0" i="0" u="none" strike="noStrike" cap="non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323695" y="301127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lang="zh-TW" sz="4000" b="0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創新教學，教學創新</a:t>
            </a:r>
            <a:endParaRPr sz="4000" b="0" i="0" u="none" strike="noStrike" cap="none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4080448" y="2929287"/>
            <a:ext cx="4994700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lang="zh-TW" sz="3000" b="0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作為學校領導可以如何做到?</a:t>
            </a:r>
            <a:endParaRPr sz="3000" b="0" i="0" u="none" strike="noStrike" cap="none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body" idx="1"/>
          </p:nvPr>
        </p:nvSpPr>
        <p:spPr>
          <a:xfrm>
            <a:off x="311700" y="1285660"/>
            <a:ext cx="8520600" cy="3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Developing the School Curriculum: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Allow more initiative to schools within a clear framework of public accountability.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融會課程，鼓勵創新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311700" y="262496"/>
            <a:ext cx="8520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看過</a:t>
            </a:r>
            <a:r>
              <a:rPr lang="zh-TW" sz="3600"/>
              <a:t>NACCCE report, May 1999</a:t>
            </a: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後的一些反思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311700" y="1285660"/>
            <a:ext cx="8520600" cy="3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Teaching and Learning: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The roles of teachers are to recognise young people’s creative capacities; and to provide the particular conditions in which they can be realised.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鼓勵嘗試，同行實踐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311700" y="262496"/>
            <a:ext cx="8520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看過</a:t>
            </a:r>
            <a:r>
              <a:rPr lang="zh-TW" sz="3600"/>
              <a:t>NACCCE report, May 1999</a:t>
            </a: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後的一些反思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/>
              <a:t>程序 (Arrangements):</a:t>
            </a:r>
            <a:endParaRPr/>
          </a:p>
        </p:txBody>
      </p:sp>
      <p:graphicFrame>
        <p:nvGraphicFramePr>
          <p:cNvPr id="80" name="Google Shape;80;p14"/>
          <p:cNvGraphicFramePr/>
          <p:nvPr/>
        </p:nvGraphicFramePr>
        <p:xfrm>
          <a:off x="392425" y="1398250"/>
          <a:ext cx="8520600" cy="3259250"/>
        </p:xfrm>
        <a:graphic>
          <a:graphicData uri="http://schemas.openxmlformats.org/drawingml/2006/table">
            <a:tbl>
              <a:tblPr>
                <a:noFill/>
                <a:tableStyleId>{2601D4E4-DCD6-498B-B45D-6F0BB8F50361}</a:tableStyleId>
              </a:tblPr>
              <a:tblGrid>
                <a:gridCol w="268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zh-TW" sz="2500" b="1" u="none" strike="noStrike" cap="none"/>
                        <a:t>時段</a:t>
                      </a:r>
                      <a:endParaRPr sz="25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zh-TW" sz="2500" b="1" u="none" strike="noStrike" cap="none"/>
                        <a:t>分享</a:t>
                      </a:r>
                      <a:endParaRPr sz="25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20 mins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許瀚賢校長 HUI HON YIN (Principal)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30 mins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李嘉強老師 LEE KA KEUNG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20 mins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周傑雄老師 CHOW KIT HUNG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15 mins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/>
                        <a:t>Q&amp;A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body" idx="1"/>
          </p:nvPr>
        </p:nvSpPr>
        <p:spPr>
          <a:xfrm>
            <a:off x="311700" y="1285660"/>
            <a:ext cx="8520600" cy="3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Raising Standards: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Raising standards should not mean standardisation, or the objectives of creative and cultural education will be frustrated.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鼓勵多元發展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/>
          </p:nvPr>
        </p:nvSpPr>
        <p:spPr>
          <a:xfrm>
            <a:off x="311700" y="262496"/>
            <a:ext cx="8520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看過</a:t>
            </a:r>
            <a:r>
              <a:rPr lang="zh-TW" sz="3600"/>
              <a:t>NACCCE report, May 1999</a:t>
            </a: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後的一些反思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body" idx="1"/>
          </p:nvPr>
        </p:nvSpPr>
        <p:spPr>
          <a:xfrm>
            <a:off x="311700" y="128319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Developing Partnerships: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The benefits of successful partnerships, and the roles of various partners in creative and cultural education are different, but complementary.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多方合作(e.g. 大專院校)，創造多贏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311700" y="262496"/>
            <a:ext cx="85206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看過</a:t>
            </a:r>
            <a:r>
              <a:rPr lang="zh-TW" sz="4000"/>
              <a:t>NACCCE report, May 1999</a:t>
            </a: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後的反思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body" idx="1"/>
          </p:nvPr>
        </p:nvSpPr>
        <p:spPr>
          <a:xfrm>
            <a:off x="311700" y="1276320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Funding and Resources: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New patterns of partnership are needed between government departments and funding agencies to make more effective use of resources.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善用校內校外資源 (e.g. </a:t>
            </a: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QEF, ATEC)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4" name="Google Shape;244;p36"/>
          <p:cNvSpPr txBox="1">
            <a:spLocks noGrp="1"/>
          </p:cNvSpPr>
          <p:nvPr>
            <p:ph type="title"/>
          </p:nvPr>
        </p:nvSpPr>
        <p:spPr>
          <a:xfrm>
            <a:off x="311700" y="262496"/>
            <a:ext cx="85206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看過</a:t>
            </a:r>
            <a:r>
              <a:rPr lang="zh-TW" sz="4000"/>
              <a:t>NACCCE report, May 1999</a:t>
            </a: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後的反思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body" idx="1"/>
          </p:nvPr>
        </p:nvSpPr>
        <p:spPr>
          <a:xfrm>
            <a:off x="311700" y="1296946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Training People: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Oswald"/>
                <a:ea typeface="Oswald"/>
                <a:cs typeface="Oswald"/>
                <a:sym typeface="Oswald"/>
              </a:rPr>
              <a:t>Urgent action is needed to ensure a continuing supply of appropriately trained teachers.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人才培育，持續進修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0" name="Google Shape;250;p37"/>
          <p:cNvSpPr txBox="1">
            <a:spLocks noGrp="1"/>
          </p:cNvSpPr>
          <p:nvPr>
            <p:ph type="title"/>
          </p:nvPr>
        </p:nvSpPr>
        <p:spPr>
          <a:xfrm>
            <a:off x="311700" y="262496"/>
            <a:ext cx="85206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看過</a:t>
            </a:r>
            <a:r>
              <a:rPr lang="zh-TW" sz="4000"/>
              <a:t>NACCCE report, May 1999</a:t>
            </a: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後的反思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ctrTitle"/>
          </p:nvPr>
        </p:nvSpPr>
        <p:spPr>
          <a:xfrm>
            <a:off x="-125" y="644300"/>
            <a:ext cx="91440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項目管理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李嘉強老師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Mr. Lee Ka Keung (George Lee)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Dome 2.0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137850" y="295400"/>
            <a:ext cx="3338100" cy="5760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Dome 1.0 -&gt; Dome 2.0</a:t>
            </a:r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330300" y="871400"/>
            <a:ext cx="8726700" cy="31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b="1"/>
              <a:t>重新學習Dome的數學結構及原理﹔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b="1"/>
              <a:t>重新設計﹔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b="1"/>
              <a:t>使用雷射切割(Lasercut)﹔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b="1"/>
              <a:t>把瓦通卡紙邊疊好</a:t>
            </a:r>
            <a:endParaRPr sz="2400" b="1"/>
          </a:p>
        </p:txBody>
      </p:sp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 l="16416" t="11072" r="18436" b="12882"/>
          <a:stretch/>
        </p:blipFill>
        <p:spPr>
          <a:xfrm>
            <a:off x="1321450" y="2829525"/>
            <a:ext cx="2154424" cy="188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8323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900" b="1">
                <a:latin typeface="Source Code Pro"/>
                <a:ea typeface="Source Code Pro"/>
                <a:cs typeface="Source Code Pro"/>
                <a:sym typeface="Source Code Pro"/>
              </a:rPr>
              <a:t>善用雷射切割(Lasercut)@Arts and Technology Education Center - STEM Education Center</a:t>
            </a:r>
            <a:endParaRPr sz="3100" b="1"/>
          </a:p>
        </p:txBody>
      </p:sp>
      <p:sp>
        <p:nvSpPr>
          <p:cNvPr id="274" name="Google Shape;274;p4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75" name="Google Shape;275;p41" title="LaserCu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633" y="962839"/>
            <a:ext cx="4788500" cy="35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46103"/>
          <a:stretch/>
        </p:blipFill>
        <p:spPr>
          <a:xfrm>
            <a:off x="5808100" y="968308"/>
            <a:ext cx="3223933" cy="294322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148196" y="391153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相片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030013" y="455421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影片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00" y="456600"/>
            <a:ext cx="4373376" cy="328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56588"/>
            <a:ext cx="4373376" cy="328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1752472" y="3736624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Dome 2.0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78428" y="377208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Dome 2.0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181325" y="10635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訓練學生解難能力 (Problem solving skills)</a:t>
            </a:r>
            <a:endParaRPr/>
          </a:p>
        </p:txBody>
      </p:sp>
      <p:sp>
        <p:nvSpPr>
          <p:cNvPr id="289" name="Google Shape;289;p4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90" name="Google Shape;290;p43" title="IMG_9268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3587" y="1468225"/>
            <a:ext cx="3816076" cy="286204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3"/>
          <p:cNvSpPr txBox="1"/>
          <p:nvPr/>
        </p:nvSpPr>
        <p:spPr>
          <a:xfrm>
            <a:off x="311700" y="734725"/>
            <a:ext cx="50067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●"/>
            </a:pPr>
            <a:r>
              <a:rPr lang="zh-TW" sz="2400" b="1">
                <a:latin typeface="Source Code Pro"/>
                <a:ea typeface="Source Code Pro"/>
                <a:cs typeface="Source Code Pro"/>
                <a:sym typeface="Source Code Pro"/>
              </a:rPr>
              <a:t>學生設計簡單工具來解決問題</a:t>
            </a:r>
            <a:endParaRPr sz="24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93" name="Google Shape;293;p43"/>
          <p:cNvSpPr txBox="1"/>
          <p:nvPr/>
        </p:nvSpPr>
        <p:spPr>
          <a:xfrm>
            <a:off x="4167875" y="4115775"/>
            <a:ext cx="547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zh-TW"/>
              <a:t>項目簡介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/>
              <a:t>許瀚賢校長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/>
              <a:t>Mr. Hui Hon Yin (School Principal)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u="sng">
                <a:solidFill>
                  <a:srgbClr val="000000"/>
                </a:solidFill>
              </a:rPr>
              <a:t>資源運用</a:t>
            </a:r>
            <a:endParaRPr b="1" u="sng">
              <a:solidFill>
                <a:srgbClr val="000000"/>
              </a:solidFill>
            </a:endParaRPr>
          </a:p>
        </p:txBody>
      </p:sp>
      <p:sp>
        <p:nvSpPr>
          <p:cNvPr id="300" name="Google Shape;300;p44"/>
          <p:cNvSpPr txBox="1">
            <a:spLocks noGrp="1"/>
          </p:cNvSpPr>
          <p:nvPr>
            <p:ph type="body" idx="1"/>
          </p:nvPr>
        </p:nvSpPr>
        <p:spPr>
          <a:xfrm>
            <a:off x="846725" y="1065750"/>
            <a:ext cx="7985700" cy="3503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優質教育基金(Quality Education Fund)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 b="1" u="sng"/>
              <a:t>創科項目 - 為目標，摸索前路，而不失「Audit」需要。</a:t>
            </a:r>
            <a:endParaRPr b="1"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Arts and Technology Education Centre 藝術與科技教育中心 - STEM Education Center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大學專業知識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1" name="Google Shape;3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508" y="2495133"/>
            <a:ext cx="3718075" cy="24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311700" y="382100"/>
            <a:ext cx="32904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成功申請QEF </a:t>
            </a:r>
            <a:r>
              <a:rPr lang="zh-TW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</a:t>
            </a:r>
            <a:endParaRPr>
              <a:solidFill>
                <a:srgbClr val="BF9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財務壓力減，但</a:t>
            </a:r>
            <a:r>
              <a:rPr lang="zh-TW" b="1"/>
              <a:t>新壓力</a:t>
            </a:r>
            <a:r>
              <a:rPr lang="zh-TW"/>
              <a:t>來﹔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目標清晰「</a:t>
            </a:r>
            <a:r>
              <a:rPr lang="zh-TW" b="1" u="sng"/>
              <a:t>製作Dome</a:t>
            </a:r>
            <a:r>
              <a:rPr lang="zh-TW"/>
              <a:t>，並</a:t>
            </a:r>
            <a:r>
              <a:rPr lang="zh-TW" b="1" u="sng"/>
              <a:t>具互動學習</a:t>
            </a:r>
            <a:r>
              <a:rPr lang="zh-TW"/>
              <a:t>功能」，但</a:t>
            </a:r>
            <a:r>
              <a:rPr lang="zh-TW" b="1" u="sng"/>
              <a:t>成功PATH不清楚</a:t>
            </a:r>
            <a:r>
              <a:rPr lang="zh-TW"/>
              <a:t>﹕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2000"/>
              <a:t>#</a:t>
            </a:r>
            <a:r>
              <a:rPr lang="zh-TW" sz="2000" b="1"/>
              <a:t>瓦通紙板 或同類 </a:t>
            </a:r>
            <a:r>
              <a:rPr lang="zh-TW" sz="2000" b="1">
                <a:solidFill>
                  <a:srgbClr val="FF00FF"/>
                </a:solidFill>
              </a:rPr>
              <a:t>← 很重要 (Audit)</a:t>
            </a:r>
            <a:endParaRPr sz="2000" b="1">
              <a:solidFill>
                <a:srgbClr val="FF00FF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瓦通紙Dome → PVC Dome(#)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互動學習 → Unity Game Design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Dome 3.0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05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6" name="Google Shape;3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0" name="Google Shape;3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650" y="10845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PVC Dome Making-of for S3 Ss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3" name="Google Shape;38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075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90" name="Google Shape;39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825" y="372500"/>
            <a:ext cx="6473779" cy="485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/>
              <a:t>項目理念及背景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4" name="Google Shape;4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18288" y="629126"/>
            <a:ext cx="5180324" cy="38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875" y="645375"/>
            <a:ext cx="4327122" cy="324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5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教學</a:t>
            </a:r>
            <a:endParaRPr/>
          </a:p>
        </p:txBody>
      </p:sp>
      <p:sp>
        <p:nvSpPr>
          <p:cNvPr id="446" name="Google Shape;446;p65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6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工程篇</a:t>
            </a:r>
            <a:endParaRPr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7"/>
          <p:cNvSpPr txBox="1">
            <a:spLocks noGrp="1"/>
          </p:cNvSpPr>
          <p:nvPr>
            <p:ph type="body" idx="1"/>
          </p:nvPr>
        </p:nvSpPr>
        <p:spPr>
          <a:xfrm>
            <a:off x="3128725" y="601300"/>
            <a:ext cx="5907900" cy="49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其實不少地方均可找到具球體結構的物件或建築。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例如﹕足球、籃球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 b="1"/>
              <a:t>天文台氣像站﹕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57" name="Google Shape;457;p67" descr="Image result for 二十面體 DOM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50" y="67400"/>
            <a:ext cx="2757050" cy="27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71625"/>
            <a:ext cx="3850850" cy="21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7" descr="Image result for 天文台氣像站"/>
          <p:cNvPicPr preferRelativeResize="0"/>
          <p:nvPr/>
        </p:nvPicPr>
        <p:blipFill rotWithShape="1">
          <a:blip r:embed="rId5">
            <a:alphaModFix/>
          </a:blip>
          <a:srcRect l="13201"/>
          <a:stretch/>
        </p:blipFill>
        <p:spPr>
          <a:xfrm>
            <a:off x="4761350" y="1646900"/>
            <a:ext cx="2857500" cy="18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7" descr="Image result for Football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1350" y="36338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7" descr="Image result for basketball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4120" y="67400"/>
            <a:ext cx="658835" cy="6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7"/>
          <p:cNvSpPr txBox="1"/>
          <p:nvPr/>
        </p:nvSpPr>
        <p:spPr>
          <a:xfrm>
            <a:off x="1187200" y="4360150"/>
            <a:ext cx="17847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u="sng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3V Dome</a:t>
            </a:r>
            <a:endParaRPr sz="2500" b="1" u="sng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63" name="Google Shape;463;p67"/>
          <p:cNvSpPr txBox="1"/>
          <p:nvPr/>
        </p:nvSpPr>
        <p:spPr>
          <a:xfrm>
            <a:off x="2820200" y="-37900"/>
            <a:ext cx="60837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 b="1" u="sng">
                <a:latin typeface="Source Code Pro"/>
                <a:ea typeface="Source Code Pro"/>
                <a:cs typeface="Source Code Pro"/>
                <a:sym typeface="Source Code Pro"/>
              </a:rPr>
              <a:t>Dome結構很普遍</a:t>
            </a:r>
            <a:endParaRPr sz="3300" b="1" u="sng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8"/>
          <p:cNvSpPr txBox="1"/>
          <p:nvPr/>
        </p:nvSpPr>
        <p:spPr>
          <a:xfrm>
            <a:off x="1265625" y="91125"/>
            <a:ext cx="5832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96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600" b="1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紫金山天文台青海觀測站</a:t>
            </a:r>
            <a:endParaRPr sz="3600" b="1">
              <a:solidFill>
                <a:srgbClr val="333333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sz="36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9" name="Google Shape;469;p68" descr="探訪紫金山天文台青海觀測站 在「世界屋脊」描繪銀河畫卷" title="探訪紫金山天文台青海觀測站 在「世界屋脊」描繪銀河畫卷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200" y="1225125"/>
            <a:ext cx="3871800" cy="29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8" descr="探訪紫金山天文台青海觀測站 在「世界屋脊」描繪銀河畫卷" title="探訪紫金山天文台青海觀測站 在「世界屋脊」描繪銀河畫卷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00" y="1225125"/>
            <a:ext cx="51435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8"/>
          <p:cNvSpPr txBox="1"/>
          <p:nvPr/>
        </p:nvSpPr>
        <p:spPr>
          <a:xfrm>
            <a:off x="3209625" y="4222125"/>
            <a:ext cx="5832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望遠鏡</a:t>
            </a:r>
            <a:r>
              <a:rPr lang="zh-TW" sz="2400" b="1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口徑達一米</a:t>
            </a:r>
            <a:endParaRPr sz="2400" b="1"/>
          </a:p>
        </p:txBody>
      </p:sp>
      <p:sp>
        <p:nvSpPr>
          <p:cNvPr id="472" name="Google Shape;472;p68"/>
          <p:cNvSpPr txBox="1"/>
          <p:nvPr/>
        </p:nvSpPr>
        <p:spPr>
          <a:xfrm>
            <a:off x="81000" y="658125"/>
            <a:ext cx="86061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222222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地點﹕中國 青海省 海西州 德令哈市東面</a:t>
            </a:r>
            <a:endParaRPr sz="2400" b="1">
              <a:solidFill>
                <a:srgbClr val="222222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1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1990年建 - 射電望遠鏡</a:t>
            </a:r>
            <a:endParaRPr sz="2400" b="1">
              <a:solidFill>
                <a:srgbClr val="222222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75" y="528525"/>
            <a:ext cx="6040776" cy="32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9"/>
          <p:cNvSpPr txBox="1"/>
          <p:nvPr/>
        </p:nvSpPr>
        <p:spPr>
          <a:xfrm>
            <a:off x="121500" y="60750"/>
            <a:ext cx="5832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3333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格里菲斯天文台 (</a:t>
            </a:r>
            <a:r>
              <a:rPr lang="zh-TW" sz="2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洛杉磯 西北山頂</a:t>
            </a:r>
            <a:r>
              <a:rPr lang="zh-TW" sz="2400" b="1">
                <a:solidFill>
                  <a:srgbClr val="3333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24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9" name="Google Shape;47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250" y="352425"/>
            <a:ext cx="2952750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9" descr="格里菲斯天文台的圖片搜尋結果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125" y="486000"/>
            <a:ext cx="6986250" cy="46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5900" y="528525"/>
            <a:ext cx="546089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0"/>
          <p:cNvSpPr txBox="1"/>
          <p:nvPr/>
        </p:nvSpPr>
        <p:spPr>
          <a:xfrm>
            <a:off x="91125" y="91125"/>
            <a:ext cx="8869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美國洛杉磯</a:t>
            </a:r>
            <a:r>
              <a:rPr lang="zh-TW" sz="3000" b="1" u="sng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格里斐斯天文台</a:t>
            </a:r>
            <a:r>
              <a:rPr lang="zh-TW" sz="3000" b="1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(Griffith Observatory) </a:t>
            </a:r>
            <a:endParaRPr sz="3000" b="1">
              <a:solidFill>
                <a:srgbClr val="FF0000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電影《La La Land》場景而變得 …. </a:t>
            </a:r>
            <a:r>
              <a:rPr lang="zh-TW" sz="3000" b="1" strike="sngStrike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浪漫</a:t>
            </a:r>
            <a:r>
              <a:rPr lang="zh-TW" sz="3000" b="1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出名</a:t>
            </a:r>
            <a:endParaRPr sz="30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7" name="Google Shape;487;p70" descr="La La Land (2016) - Directed by Damien Chazelle&#10;&#10;&quot;Planetarium Scene&quot;" title="La La Land - Planetarium Scene (HD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5275" y="1133325"/>
            <a:ext cx="5234626" cy="39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625" y="1012500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1"/>
          <p:cNvSpPr txBox="1"/>
          <p:nvPr/>
        </p:nvSpPr>
        <p:spPr>
          <a:xfrm>
            <a:off x="101250" y="-224775"/>
            <a:ext cx="8788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2016年 美國 夏威夷火山上建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世界級 大陸上最大型地面望遠鏡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(口徑達30米)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4" name="Google Shape;494;p71"/>
          <p:cNvSpPr txBox="1"/>
          <p:nvPr/>
        </p:nvSpPr>
        <p:spPr>
          <a:xfrm>
            <a:off x="222750" y="1903500"/>
            <a:ext cx="2835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</a:pPr>
            <a:r>
              <a:rPr lang="zh-TW" sz="2400">
                <a:solidFill>
                  <a:schemeClr val="dk1"/>
                </a:solidFill>
                <a:highlight>
                  <a:srgbClr val="F7F7F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由美國、加拿大、日本、中國、巴西、印度等國一起參與建造。</a:t>
            </a:r>
            <a:endParaRPr sz="2400">
              <a:solidFill>
                <a:schemeClr val="dk1"/>
              </a:solidFill>
              <a:highlight>
                <a:srgbClr val="F7F7F7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3600" y="389688"/>
            <a:ext cx="6620400" cy="46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72"/>
          <p:cNvSpPr txBox="1"/>
          <p:nvPr/>
        </p:nvSpPr>
        <p:spPr>
          <a:xfrm>
            <a:off x="0" y="0"/>
            <a:ext cx="6330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30米有幾長?</a:t>
            </a:r>
            <a:endParaRPr sz="5000"/>
          </a:p>
        </p:txBody>
      </p:sp>
      <p:cxnSp>
        <p:nvCxnSpPr>
          <p:cNvPr id="501" name="Google Shape;501;p72"/>
          <p:cNvCxnSpPr/>
          <p:nvPr/>
        </p:nvCxnSpPr>
        <p:spPr>
          <a:xfrm>
            <a:off x="3604850" y="1582625"/>
            <a:ext cx="2253300" cy="63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502" name="Google Shape;502;p72"/>
          <p:cNvCxnSpPr/>
          <p:nvPr/>
        </p:nvCxnSpPr>
        <p:spPr>
          <a:xfrm flipH="1">
            <a:off x="7209675" y="1879375"/>
            <a:ext cx="33000" cy="736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503" name="Google Shape;503;p72"/>
          <p:cNvCxnSpPr/>
          <p:nvPr/>
        </p:nvCxnSpPr>
        <p:spPr>
          <a:xfrm flipH="1">
            <a:off x="4209175" y="3824675"/>
            <a:ext cx="44100" cy="112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504" name="Google Shape;504;p72"/>
          <p:cNvSpPr txBox="1"/>
          <p:nvPr/>
        </p:nvSpPr>
        <p:spPr>
          <a:xfrm>
            <a:off x="3967525" y="4220300"/>
            <a:ext cx="6330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50m</a:t>
            </a:r>
            <a:endParaRPr/>
          </a:p>
        </p:txBody>
      </p:sp>
      <p:sp>
        <p:nvSpPr>
          <p:cNvPr id="505" name="Google Shape;505;p72"/>
          <p:cNvSpPr txBox="1"/>
          <p:nvPr/>
        </p:nvSpPr>
        <p:spPr>
          <a:xfrm>
            <a:off x="3923425" y="1648550"/>
            <a:ext cx="1050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25m</a:t>
            </a:r>
            <a:endParaRPr/>
          </a:p>
        </p:txBody>
      </p:sp>
      <p:sp>
        <p:nvSpPr>
          <p:cNvPr id="506" name="Google Shape;506;p72"/>
          <p:cNvSpPr txBox="1"/>
          <p:nvPr/>
        </p:nvSpPr>
        <p:spPr>
          <a:xfrm>
            <a:off x="7242675" y="1878175"/>
            <a:ext cx="1050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25m</a:t>
            </a:r>
            <a:endParaRPr/>
          </a:p>
        </p:txBody>
      </p:sp>
      <p:sp>
        <p:nvSpPr>
          <p:cNvPr id="507" name="Google Shape;507;p72"/>
          <p:cNvSpPr txBox="1"/>
          <p:nvPr/>
        </p:nvSpPr>
        <p:spPr>
          <a:xfrm>
            <a:off x="131900" y="1140775"/>
            <a:ext cx="2439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香港標準兒童游泳池</a:t>
            </a:r>
            <a:endParaRPr sz="30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8" name="Google Shape;508;p72"/>
          <p:cNvSpPr txBox="1"/>
          <p:nvPr/>
        </p:nvSpPr>
        <p:spPr>
          <a:xfrm>
            <a:off x="0" y="3220200"/>
            <a:ext cx="2571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香港標準成人游泳池</a:t>
            </a:r>
            <a:endParaRPr sz="3000"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3"/>
          <p:cNvSpPr txBox="1">
            <a:spLocks noGrp="1"/>
          </p:cNvSpPr>
          <p:nvPr>
            <p:ph type="subTitle" idx="1"/>
          </p:nvPr>
        </p:nvSpPr>
        <p:spPr>
          <a:xfrm>
            <a:off x="524325" y="0"/>
            <a:ext cx="8520600" cy="7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1800"/>
              </a:spcBef>
              <a:spcAft>
                <a:spcPts val="1500"/>
              </a:spcAft>
              <a:buNone/>
            </a:pPr>
            <a:r>
              <a:rPr lang="zh-TW" sz="4800" b="1">
                <a:solidFill>
                  <a:srgbClr val="333333"/>
                </a:solidFill>
                <a:highlight>
                  <a:srgbClr val="FFFFFF"/>
                </a:highlight>
              </a:rPr>
              <a:t>新西蘭約翰山天文台</a:t>
            </a:r>
            <a:endParaRPr sz="4800">
              <a:solidFill>
                <a:schemeClr val="dk1"/>
              </a:solidFill>
            </a:endParaRPr>
          </a:p>
        </p:txBody>
      </p:sp>
      <p:pic>
        <p:nvPicPr>
          <p:cNvPr id="514" name="Google Shape;51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500" y="1140750"/>
            <a:ext cx="5204250" cy="34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b="1"/>
              <a:t>針對創新科技，培養人才，找緊機遇﹔</a:t>
            </a: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b="1"/>
              <a:t>配合學會學習2.0</a:t>
            </a: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b="1"/>
              <a:t>「動動手」的能力</a:t>
            </a:r>
            <a:endParaRPr b="1"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3722" y="720950"/>
            <a:ext cx="6148354" cy="442255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20225" y="-12550"/>
            <a:ext cx="4677600" cy="733500"/>
          </a:xfrm>
          <a:prstGeom prst="rect">
            <a:avLst/>
          </a:prstGeom>
          <a:gradFill>
            <a:gsLst>
              <a:gs pos="0">
                <a:srgbClr val="FAED5C"/>
              </a:gs>
              <a:gs pos="100000">
                <a:srgbClr val="C6B60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3000"/>
              <a:buNone/>
            </a:pPr>
            <a:r>
              <a:rPr lang="zh-TW" sz="2600" b="1" u="sng">
                <a:latin typeface="Source Code Pro"/>
                <a:ea typeface="Source Code Pro"/>
                <a:cs typeface="Source Code Pro"/>
                <a:sym typeface="Source Code Pro"/>
              </a:rPr>
              <a:t>根據教育局STEM學習概覽﹕</a:t>
            </a:r>
            <a:endParaRPr sz="3800" b="1" u="sn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4"/>
          <p:cNvSpPr txBox="1"/>
          <p:nvPr/>
        </p:nvSpPr>
        <p:spPr>
          <a:xfrm>
            <a:off x="334125" y="1123875"/>
            <a:ext cx="5832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/>
              <a:t>Why?</a:t>
            </a:r>
            <a:endParaRPr sz="7200"/>
          </a:p>
        </p:txBody>
      </p:sp>
      <p:sp>
        <p:nvSpPr>
          <p:cNvPr id="520" name="Google Shape;520;p74"/>
          <p:cNvSpPr txBox="1"/>
          <p:nvPr/>
        </p:nvSpPr>
        <p:spPr>
          <a:xfrm>
            <a:off x="91650" y="3072300"/>
            <a:ext cx="89607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dk1"/>
                </a:solidFill>
                <a:highlight>
                  <a:srgbClr val="F7F7F7"/>
                </a:highlight>
                <a:latin typeface="Open Sans"/>
                <a:ea typeface="Open Sans"/>
                <a:cs typeface="Open Sans"/>
                <a:sym typeface="Open Sans"/>
              </a:rPr>
              <a:t>天文台銀白色的半圓球形屋頂其實是它的觀測室，球壁上有一個從屋頂中心延伸到屋內的巨大天窗，天文望遠鏡就是通過它來觀測太空的。天文望遠鏡往往很大，不方便移動，但觀測目標又分佈在天空的各個方向，並不確定。所以人們把觀測室造成圓形，並且裝置了由計算機控制的旋轉系統，使得圓形屋頂是可以旋轉的，從而實現天文望遠鏡的角度可以更容易地旋轉。也就是說，圓形的屋頂是為了觀測方便而特別設計的。</a:t>
            </a:r>
            <a:endParaRPr b="1">
              <a:solidFill>
                <a:schemeClr val="dk1"/>
              </a:solidFill>
              <a:highlight>
                <a:srgbClr val="F7F7F7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dk1"/>
                </a:solidFill>
                <a:highlight>
                  <a:srgbClr val="F7F7F7"/>
                </a:highlight>
                <a:latin typeface="Open Sans"/>
                <a:ea typeface="Open Sans"/>
                <a:cs typeface="Open Sans"/>
                <a:sym typeface="Open Sans"/>
              </a:rPr>
              <a:t>當然，對於一些只需對準北方向觀測的天文台來說，觀測室就不必是圓形的，可以長方形或方形，只要屋頂中央有一個長條形天窗，天文望遠鏡就可以工作了。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dk1"/>
                </a:solidFill>
                <a:highlight>
                  <a:srgbClr val="F7F7F7"/>
                </a:highlight>
                <a:latin typeface="Open Sans"/>
                <a:ea typeface="Open Sans"/>
                <a:cs typeface="Open Sans"/>
                <a:sym typeface="Open Sans"/>
              </a:rPr>
              <a:t>原文網址：</a:t>
            </a:r>
            <a:r>
              <a:rPr lang="zh-TW" b="1">
                <a:solidFill>
                  <a:schemeClr val="dk1"/>
                </a:solidFill>
                <a:highlight>
                  <a:srgbClr val="F7F7F7"/>
                </a:highlight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https://kknews.cc/science/lq9a2o2.html</a:t>
            </a:r>
            <a:endParaRPr b="1"/>
          </a:p>
        </p:txBody>
      </p:sp>
      <p:pic>
        <p:nvPicPr>
          <p:cNvPr id="521" name="Google Shape;52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625" y="199525"/>
            <a:ext cx="4060125" cy="29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4"/>
          <p:cNvSpPr txBox="1"/>
          <p:nvPr/>
        </p:nvSpPr>
        <p:spPr>
          <a:xfrm>
            <a:off x="91650" y="111375"/>
            <a:ext cx="66723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一般房屋的屋頂，不是平的就是斜坡形的，只有天文台和大家都不一樣，常常戴着「圓帽子」。在陽光的照耀下，銀白色的圓形屋頂閃閃發光，遠看就像大燈泡。</a:t>
            </a:r>
            <a:endParaRPr b="1"/>
          </a:p>
        </p:txBody>
      </p:sp>
      <p:pic>
        <p:nvPicPr>
          <p:cNvPr id="523" name="Google Shape;523;p74" descr="夸克科学院：从观察月亮活动学习一点天文知识（上）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125" y="221263"/>
            <a:ext cx="7195376" cy="470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74"/>
          <p:cNvCxnSpPr/>
          <p:nvPr/>
        </p:nvCxnSpPr>
        <p:spPr>
          <a:xfrm rot="10800000">
            <a:off x="7472175" y="3412125"/>
            <a:ext cx="90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74"/>
          <p:cNvCxnSpPr/>
          <p:nvPr/>
        </p:nvCxnSpPr>
        <p:spPr>
          <a:xfrm rot="10800000">
            <a:off x="4910775" y="3918375"/>
            <a:ext cx="212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74"/>
          <p:cNvCxnSpPr/>
          <p:nvPr/>
        </p:nvCxnSpPr>
        <p:spPr>
          <a:xfrm>
            <a:off x="901125" y="4141125"/>
            <a:ext cx="405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1265625"/>
            <a:ext cx="4900500" cy="36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250" y="415125"/>
            <a:ext cx="3394400" cy="45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75"/>
          <p:cNvSpPr txBox="1"/>
          <p:nvPr/>
        </p:nvSpPr>
        <p:spPr>
          <a:xfrm>
            <a:off x="212625" y="192375"/>
            <a:ext cx="5832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highlight>
                  <a:srgbClr val="FFFFFF"/>
                </a:highlight>
                <a:uFill>
                  <a:noFill/>
                </a:u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以色列耶路撒冷圓頂清真寺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highlight>
                  <a:srgbClr val="FFFFFF"/>
                </a:highlight>
                <a:uFill>
                  <a:noFill/>
                </a:u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（Dome of the Rock）</a:t>
            </a:r>
            <a:endParaRPr sz="30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0" name="Google Shape;54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00" y="192375"/>
            <a:ext cx="3485525" cy="46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6" descr="圓頂清真寺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125" y="486000"/>
            <a:ext cx="8217000" cy="38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000" y="276975"/>
            <a:ext cx="72390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7"/>
          <p:cNvSpPr txBox="1">
            <a:spLocks noGrp="1"/>
          </p:cNvSpPr>
          <p:nvPr>
            <p:ph type="ctrTitle"/>
          </p:nvPr>
        </p:nvSpPr>
        <p:spPr>
          <a:xfrm>
            <a:off x="139575" y="96575"/>
            <a:ext cx="8520600" cy="6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000000"/>
                </a:solidFill>
                <a:highlight>
                  <a:srgbClr val="F7F7F7"/>
                </a:highlight>
                <a:latin typeface="Open Sans"/>
                <a:ea typeface="Open Sans"/>
                <a:cs typeface="Open Sans"/>
                <a:sym typeface="Open Sans"/>
              </a:rPr>
              <a:t>英國倫敦 - 聖保羅大教堂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77" descr="倫敦的聖保羅大教堂的圖片搜尋結果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08875"/>
            <a:ext cx="6662851" cy="418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7" descr="倫敦的聖保羅大教堂的圖片搜尋結果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875" y="799875"/>
            <a:ext cx="573405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7" descr="倫敦的聖保羅大教堂的圖片搜尋結果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375" y="947025"/>
            <a:ext cx="5238750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8"/>
          <p:cNvSpPr txBox="1">
            <a:spLocks noGrp="1"/>
          </p:cNvSpPr>
          <p:nvPr>
            <p:ph type="ctrTitle"/>
          </p:nvPr>
        </p:nvSpPr>
        <p:spPr>
          <a:xfrm>
            <a:off x="220575" y="96575"/>
            <a:ext cx="8520600" cy="5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>
                <a:solidFill>
                  <a:srgbClr val="000000"/>
                </a:solidFill>
                <a:highlight>
                  <a:srgbClr val="F7F7F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聖母升天大教堂 (俄羅斯 莫斯科 克里姆林宮)</a:t>
            </a:r>
            <a:endParaRPr sz="30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7" name="Google Shape;557;p78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8" name="Google Shape;558;p78" descr="莫斯科的聖母大教堂的圖片搜尋結果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475" y="647975"/>
            <a:ext cx="6458000" cy="43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8" descr="莫斯科克里姆林宫照片" title="莫斯科克里姆林宫, 莫斯科照片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763" y="683825"/>
            <a:ext cx="5655424" cy="42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8" descr="莫斯科 聖母升天大教堂的圖片搜尋結果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9463" y="612125"/>
            <a:ext cx="6370014" cy="43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8" descr="莫斯科 聖母升天大教堂的圖片搜尋結果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000" y="683825"/>
            <a:ext cx="7537488" cy="42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9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26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世界七大奇蹟之一</a:t>
            </a:r>
            <a:endParaRPr/>
          </a:p>
        </p:txBody>
      </p:sp>
      <p:sp>
        <p:nvSpPr>
          <p:cNvPr id="567" name="Google Shape;567;p79"/>
          <p:cNvSpPr txBox="1">
            <a:spLocks noGrp="1"/>
          </p:cNvSpPr>
          <p:nvPr>
            <p:ph type="subTitle" idx="1"/>
          </p:nvPr>
        </p:nvSpPr>
        <p:spPr>
          <a:xfrm>
            <a:off x="311700" y="42516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200">
                <a:solidFill>
                  <a:schemeClr val="dk1"/>
                </a:solidFill>
              </a:rPr>
              <a:t>印度的珍珠- 泰姬瑪哈陵</a:t>
            </a:r>
            <a:endParaRPr/>
          </a:p>
        </p:txBody>
      </p:sp>
      <p:pic>
        <p:nvPicPr>
          <p:cNvPr id="568" name="Google Shape;568;p79" descr="No photo description availabl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600" y="891000"/>
            <a:ext cx="5188800" cy="32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0"/>
          <p:cNvSpPr txBox="1">
            <a:spLocks noGrp="1"/>
          </p:cNvSpPr>
          <p:nvPr>
            <p:ph type="title"/>
          </p:nvPr>
        </p:nvSpPr>
        <p:spPr>
          <a:xfrm>
            <a:off x="311700" y="423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900" b="1"/>
              <a:t>Dome建築結構特點</a:t>
            </a:r>
            <a:endParaRPr sz="1700" b="1"/>
          </a:p>
        </p:txBody>
      </p:sp>
      <p:sp>
        <p:nvSpPr>
          <p:cNvPr id="574" name="Google Shape;574;p80"/>
          <p:cNvSpPr txBox="1">
            <a:spLocks noGrp="1"/>
          </p:cNvSpPr>
          <p:nvPr>
            <p:ph type="body" idx="1"/>
          </p:nvPr>
        </p:nvSpPr>
        <p:spPr>
          <a:xfrm>
            <a:off x="311700" y="102180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400" b="1">
                <a:solidFill>
                  <a:srgbClr val="00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Dome结構使建築結構更</a:t>
            </a:r>
            <a:r>
              <a:rPr lang="zh-TW" sz="2400" b="1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完整堅密，</a:t>
            </a:r>
            <a:r>
              <a:rPr lang="zh-TW" sz="2400" b="1">
                <a:solidFill>
                  <a:srgbClr val="00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能均勻</a:t>
            </a:r>
            <a:r>
              <a:rPr lang="zh-TW" sz="2400" b="1">
                <a:solidFill>
                  <a:srgbClr val="FF0000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荷載壓力，承載能力大增</a:t>
            </a:r>
            <a:endParaRPr sz="24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75" name="Google Shape;57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400" y="1988112"/>
            <a:ext cx="4181625" cy="30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25" y="1961875"/>
            <a:ext cx="4235150" cy="30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1"/>
          <p:cNvSpPr txBox="1">
            <a:spLocks noGrp="1"/>
          </p:cNvSpPr>
          <p:nvPr>
            <p:ph type="title"/>
          </p:nvPr>
        </p:nvSpPr>
        <p:spPr>
          <a:xfrm>
            <a:off x="311700" y="463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200" b="1">
                <a:solidFill>
                  <a:srgbClr val="000000"/>
                </a:solidFill>
              </a:rPr>
              <a:t>Dome建築結構特點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82" name="Google Shape;582;p8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400" b="1">
                <a:solidFill>
                  <a:srgbClr val="1A1A1A"/>
                </a:solidFill>
                <a:highlight>
                  <a:srgbClr val="FFFFFF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不易受風、受雨影響</a:t>
            </a:r>
            <a:endParaRPr sz="2400" b="1"/>
          </a:p>
        </p:txBody>
      </p:sp>
      <p:pic>
        <p:nvPicPr>
          <p:cNvPr id="583" name="Google Shape;583;p81" descr="Dome in rain的圖片搜尋結果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50" y="2064125"/>
            <a:ext cx="4786875" cy="29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81" descr="Dome in rain的圖片搜尋結果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8625" y="2064125"/>
            <a:ext cx="4129784" cy="29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81"/>
          <p:cNvSpPr/>
          <p:nvPr/>
        </p:nvSpPr>
        <p:spPr>
          <a:xfrm>
            <a:off x="4794225" y="1900600"/>
            <a:ext cx="134400" cy="309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517500" cy="11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製作模型</a:t>
            </a:r>
            <a:endParaRPr/>
          </a:p>
        </p:txBody>
      </p:sp>
      <p:sp>
        <p:nvSpPr>
          <p:cNvPr id="591" name="Google Shape;591;p8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Google Shape;593;p82"/>
          <p:cNvPicPr preferRelativeResize="0"/>
          <p:nvPr/>
        </p:nvPicPr>
        <p:blipFill rotWithShape="1">
          <a:blip r:embed="rId3">
            <a:alphaModFix/>
          </a:blip>
          <a:srcRect l="16283" t="8783" r="17709" b="13346"/>
          <a:stretch/>
        </p:blipFill>
        <p:spPr>
          <a:xfrm>
            <a:off x="3633973" y="598350"/>
            <a:ext cx="4526874" cy="40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8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00" name="Google Shape;60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291939"/>
            <a:ext cx="8715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一次參觀、一幅相片、一個奇想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4" name="Google Shape;104;p18" descr="Wine Wednesday, anybody? It'd be the perfect day to snag a spot at one of  the @citywineryriverwalk domes. #Chicago… | Chicago vacation, Choose  chicago, Chicago fu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5062" y="1106168"/>
            <a:ext cx="2993261" cy="374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/>
          <p:nvPr/>
        </p:nvSpPr>
        <p:spPr>
          <a:xfrm>
            <a:off x="212570" y="1371780"/>
            <a:ext cx="512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212570" y="2198152"/>
            <a:ext cx="5576400" cy="19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lang="zh-TW" sz="3000" b="0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有一次有幸參觀了友校以一個特別室改建的的天文館......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endParaRPr sz="3000" b="0" i="0" u="none" strike="noStrike" cap="none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lang="zh-TW" sz="3000" b="0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友校的經驗我們可以參考嗎?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endParaRPr sz="3000" b="0" i="0" u="none" strike="noStrike" cap="none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lang="zh-TW" sz="3000" b="0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現實限制 vs 無限想象</a:t>
            </a:r>
            <a:endParaRPr sz="3000" b="0" i="0" u="none" strike="noStrike" cap="none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4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 b="1"/>
              <a:t>數學篇</a:t>
            </a:r>
            <a:endParaRPr sz="4300" b="1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5"/>
          <p:cNvSpPr txBox="1">
            <a:spLocks noGrp="1"/>
          </p:cNvSpPr>
          <p:nvPr>
            <p:ph type="subTitle" idx="1"/>
          </p:nvPr>
        </p:nvSpPr>
        <p:spPr>
          <a:xfrm>
            <a:off x="861600" y="4149800"/>
            <a:ext cx="8282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3"/>
              </a:rPr>
              <a:t>https://www.freecadweb.org/wiki/Macro_Geodesic_Dome</a:t>
            </a:r>
            <a:endParaRPr sz="2400"/>
          </a:p>
        </p:txBody>
      </p:sp>
      <p:pic>
        <p:nvPicPr>
          <p:cNvPr id="611" name="Google Shape;61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886"/>
            <a:ext cx="9143999" cy="225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Dome </a:t>
            </a:r>
            <a:endParaRPr/>
          </a:p>
        </p:txBody>
      </p:sp>
      <p:sp>
        <p:nvSpPr>
          <p:cNvPr id="617" name="Google Shape;617;p86"/>
          <p:cNvSpPr txBox="1">
            <a:spLocks noGrp="1"/>
          </p:cNvSpPr>
          <p:nvPr>
            <p:ph type="body" idx="1"/>
          </p:nvPr>
        </p:nvSpPr>
        <p:spPr>
          <a:xfrm>
            <a:off x="1177275" y="48025"/>
            <a:ext cx="896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4600"/>
              <a:t>1V, 2V, 3V, 4V, 5V,6V..</a:t>
            </a:r>
            <a:r>
              <a:rPr lang="zh-TW" sz="6000"/>
              <a:t>.</a:t>
            </a:r>
            <a:endParaRPr sz="6000"/>
          </a:p>
        </p:txBody>
      </p:sp>
      <p:pic>
        <p:nvPicPr>
          <p:cNvPr id="618" name="Google Shape;61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302" y="966925"/>
            <a:ext cx="5765225" cy="37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86"/>
          <p:cNvSpPr txBox="1"/>
          <p:nvPr/>
        </p:nvSpPr>
        <p:spPr>
          <a:xfrm>
            <a:off x="5689200" y="4795900"/>
            <a:ext cx="62775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/>
              <a:t>Source: </a:t>
            </a:r>
            <a:r>
              <a:rPr lang="zh-TW" sz="800">
                <a:solidFill>
                  <a:schemeClr val="dk1"/>
                </a:solidFill>
              </a:rPr>
              <a:t>https://www.sonostarhub.com/collections/dome-structure-kits</a:t>
            </a:r>
            <a:endParaRPr sz="800"/>
          </a:p>
        </p:txBody>
      </p:sp>
      <p:sp>
        <p:nvSpPr>
          <p:cNvPr id="620" name="Google Shape;620;p86"/>
          <p:cNvSpPr txBox="1"/>
          <p:nvPr/>
        </p:nvSpPr>
        <p:spPr>
          <a:xfrm>
            <a:off x="2526050" y="4756500"/>
            <a:ext cx="52068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5V DOME                   6V DOME</a:t>
            </a:r>
            <a:endParaRPr/>
          </a:p>
        </p:txBody>
      </p:sp>
      <p:sp>
        <p:nvSpPr>
          <p:cNvPr id="621" name="Google Shape;621;p86"/>
          <p:cNvSpPr txBox="1"/>
          <p:nvPr/>
        </p:nvSpPr>
        <p:spPr>
          <a:xfrm>
            <a:off x="482400" y="3416400"/>
            <a:ext cx="10065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1V Dome</a:t>
            </a:r>
            <a:endParaRPr/>
          </a:p>
        </p:txBody>
      </p:sp>
      <p:pic>
        <p:nvPicPr>
          <p:cNvPr id="622" name="Google Shape;62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13" y="1809750"/>
            <a:ext cx="1571625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6"/>
          <p:cNvSpPr txBox="1"/>
          <p:nvPr/>
        </p:nvSpPr>
        <p:spPr>
          <a:xfrm>
            <a:off x="375738" y="3632975"/>
            <a:ext cx="12198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latin typeface="Source Code Pro"/>
                <a:ea typeface="Source Code Pro"/>
                <a:cs typeface="Source Code Pro"/>
                <a:sym typeface="Source Code Pro"/>
              </a:rPr>
              <a:t>正二十面體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24" name="Google Shape;624;p86"/>
          <p:cNvCxnSpPr/>
          <p:nvPr/>
        </p:nvCxnSpPr>
        <p:spPr>
          <a:xfrm flipH="1">
            <a:off x="2283100" y="1342950"/>
            <a:ext cx="671400" cy="470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5" name="Google Shape;625;p86"/>
          <p:cNvCxnSpPr/>
          <p:nvPr/>
        </p:nvCxnSpPr>
        <p:spPr>
          <a:xfrm>
            <a:off x="2954500" y="1329525"/>
            <a:ext cx="120900" cy="778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6" name="Google Shape;626;p86"/>
          <p:cNvCxnSpPr/>
          <p:nvPr/>
        </p:nvCxnSpPr>
        <p:spPr>
          <a:xfrm rot="10800000">
            <a:off x="2282975" y="1853275"/>
            <a:ext cx="805800" cy="22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7" name="Google Shape;627;p86"/>
          <p:cNvCxnSpPr/>
          <p:nvPr/>
        </p:nvCxnSpPr>
        <p:spPr>
          <a:xfrm flipH="1">
            <a:off x="4082525" y="1316200"/>
            <a:ext cx="758100" cy="644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8" name="Google Shape;628;p86"/>
          <p:cNvCxnSpPr/>
          <p:nvPr/>
        </p:nvCxnSpPr>
        <p:spPr>
          <a:xfrm>
            <a:off x="4840625" y="1302775"/>
            <a:ext cx="87900" cy="832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9" name="Google Shape;629;p86"/>
          <p:cNvCxnSpPr/>
          <p:nvPr/>
        </p:nvCxnSpPr>
        <p:spPr>
          <a:xfrm rot="10800000">
            <a:off x="4058550" y="1960475"/>
            <a:ext cx="883500" cy="215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0" name="Google Shape;630;p86"/>
          <p:cNvCxnSpPr/>
          <p:nvPr/>
        </p:nvCxnSpPr>
        <p:spPr>
          <a:xfrm flipH="1">
            <a:off x="5962775" y="1316100"/>
            <a:ext cx="671400" cy="55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1" name="Google Shape;631;p86"/>
          <p:cNvCxnSpPr/>
          <p:nvPr/>
        </p:nvCxnSpPr>
        <p:spPr>
          <a:xfrm>
            <a:off x="6620750" y="1342950"/>
            <a:ext cx="147900" cy="792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2" name="Google Shape;632;p86"/>
          <p:cNvCxnSpPr/>
          <p:nvPr/>
        </p:nvCxnSpPr>
        <p:spPr>
          <a:xfrm rot="10800000">
            <a:off x="5834500" y="1859725"/>
            <a:ext cx="947400" cy="24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3" name="Google Shape;633;p86"/>
          <p:cNvSpPr/>
          <p:nvPr/>
        </p:nvSpPr>
        <p:spPr>
          <a:xfrm>
            <a:off x="2914200" y="3290225"/>
            <a:ext cx="120900" cy="435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6"/>
          <p:cNvSpPr/>
          <p:nvPr/>
        </p:nvSpPr>
        <p:spPr>
          <a:xfrm>
            <a:off x="2990400" y="4128425"/>
            <a:ext cx="120900" cy="435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6"/>
          <p:cNvSpPr/>
          <p:nvPr/>
        </p:nvSpPr>
        <p:spPr>
          <a:xfrm>
            <a:off x="2228400" y="3899825"/>
            <a:ext cx="120900" cy="435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6"/>
          <p:cNvSpPr/>
          <p:nvPr/>
        </p:nvSpPr>
        <p:spPr>
          <a:xfrm>
            <a:off x="4057200" y="3976025"/>
            <a:ext cx="120900" cy="435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6"/>
          <p:cNvSpPr/>
          <p:nvPr/>
        </p:nvSpPr>
        <p:spPr>
          <a:xfrm>
            <a:off x="4895400" y="4128425"/>
            <a:ext cx="120900" cy="435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6"/>
          <p:cNvSpPr/>
          <p:nvPr/>
        </p:nvSpPr>
        <p:spPr>
          <a:xfrm>
            <a:off x="4743000" y="3290225"/>
            <a:ext cx="120900" cy="435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7"/>
          <p:cNvSpPr txBox="1">
            <a:spLocks noGrp="1"/>
          </p:cNvSpPr>
          <p:nvPr>
            <p:ph type="title"/>
          </p:nvPr>
        </p:nvSpPr>
        <p:spPr>
          <a:xfrm>
            <a:off x="186825" y="179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1v, 2v, 3v, 4v Dome 的數學原理</a:t>
            </a:r>
            <a:endParaRPr/>
          </a:p>
        </p:txBody>
      </p:sp>
      <p:sp>
        <p:nvSpPr>
          <p:cNvPr id="644" name="Google Shape;644;p8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5" name="Google Shape;645;p87" descr="Image result for Dome 1v 2v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000" y="913000"/>
            <a:ext cx="7448925" cy="418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87"/>
          <p:cNvSpPr txBox="1"/>
          <p:nvPr/>
        </p:nvSpPr>
        <p:spPr>
          <a:xfrm>
            <a:off x="5689200" y="4795900"/>
            <a:ext cx="34548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/>
              <a:t>Source: </a:t>
            </a:r>
            <a:r>
              <a:rPr lang="zh-TW" sz="800">
                <a:solidFill>
                  <a:schemeClr val="dk1"/>
                </a:solidFill>
              </a:rPr>
              <a:t>https://www.sonostarhub.com/collections/dome-structure-kits</a:t>
            </a:r>
            <a:endParaRPr sz="800"/>
          </a:p>
        </p:txBody>
      </p:sp>
      <p:cxnSp>
        <p:nvCxnSpPr>
          <p:cNvPr id="647" name="Google Shape;647;p87"/>
          <p:cNvCxnSpPr/>
          <p:nvPr/>
        </p:nvCxnSpPr>
        <p:spPr>
          <a:xfrm flipH="1">
            <a:off x="835875" y="1162650"/>
            <a:ext cx="854700" cy="1440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8" name="Google Shape;648;p87"/>
          <p:cNvCxnSpPr/>
          <p:nvPr/>
        </p:nvCxnSpPr>
        <p:spPr>
          <a:xfrm flipH="1">
            <a:off x="3035200" y="1162650"/>
            <a:ext cx="451500" cy="729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9" name="Google Shape;649;p87"/>
          <p:cNvCxnSpPr/>
          <p:nvPr/>
        </p:nvCxnSpPr>
        <p:spPr>
          <a:xfrm flipH="1">
            <a:off x="5042825" y="1220275"/>
            <a:ext cx="240000" cy="441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0" name="Google Shape;650;p87"/>
          <p:cNvCxnSpPr/>
          <p:nvPr/>
        </p:nvCxnSpPr>
        <p:spPr>
          <a:xfrm flipH="1">
            <a:off x="6867750" y="1162650"/>
            <a:ext cx="211200" cy="374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56" name="Google Shape;656;p88" title="Dome1v2vtoNv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50687"/>
            <a:ext cx="8520600" cy="479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8"/>
          <p:cNvSpPr txBox="1">
            <a:spLocks noGrp="1"/>
          </p:cNvSpPr>
          <p:nvPr>
            <p:ph type="title"/>
          </p:nvPr>
        </p:nvSpPr>
        <p:spPr>
          <a:xfrm>
            <a:off x="76850" y="124850"/>
            <a:ext cx="9144000" cy="4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Dome的設計 : 1v 2v 3v 4v 5v …..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9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>
                <a:latin typeface="DFKai-SB"/>
                <a:ea typeface="DFKai-SB"/>
                <a:cs typeface="DFKai-SB"/>
                <a:sym typeface="DFKai-SB"/>
              </a:rPr>
              <a:t>學生實作(Practical)</a:t>
            </a:r>
            <a:endParaRPr sz="57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>
                <a:latin typeface="DFKai-SB"/>
                <a:ea typeface="DFKai-SB"/>
                <a:cs typeface="DFKai-SB"/>
                <a:sym typeface="DFKai-SB"/>
              </a:rPr>
              <a:t>「動動手」</a:t>
            </a:r>
            <a:endParaRPr sz="57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63" name="Google Shape;663;p89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不同頻次(V)的Dome的計算機</a:t>
            </a:r>
            <a:endParaRPr/>
          </a:p>
        </p:txBody>
      </p:sp>
      <p:sp>
        <p:nvSpPr>
          <p:cNvPr id="669" name="Google Shape;669;p9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5449500" cy="1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https://geo-dome.co.uk/article.asp?uname=calculation%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http://www.domerama.com/calculators/3v-geodesic-dome-calculator/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5"/>
              </a:rPr>
              <a:t>https://www.ziptiedomes.com/geodesic-dome-calculators/4v-geodesic-dome-calculator.htm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70" name="Google Shape;670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5608" y="0"/>
            <a:ext cx="31305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畢氏定理計算機</a:t>
            </a:r>
            <a:endParaRPr/>
          </a:p>
        </p:txBody>
      </p:sp>
      <p:sp>
        <p:nvSpPr>
          <p:cNvPr id="676" name="Google Shape;676;p9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4106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https://miniwebtool.com/zh-tw/pythagorean-theorem-calculator/?n1=30.2665&amp;n2=&amp;n3=52.283</a:t>
            </a:r>
            <a:endParaRPr/>
          </a:p>
        </p:txBody>
      </p:sp>
      <p:sp>
        <p:nvSpPr>
          <p:cNvPr id="677" name="Google Shape;677;p91"/>
          <p:cNvSpPr txBox="1"/>
          <p:nvPr/>
        </p:nvSpPr>
        <p:spPr>
          <a:xfrm>
            <a:off x="1160950" y="1792875"/>
            <a:ext cx="7336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678" name="Google Shape;67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863" y="57150"/>
            <a:ext cx="4162425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725" y="-1"/>
            <a:ext cx="4670280" cy="21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9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Cosine Law Calculator</a:t>
            </a:r>
            <a:endParaRPr/>
          </a:p>
        </p:txBody>
      </p:sp>
      <p:sp>
        <p:nvSpPr>
          <p:cNvPr id="685" name="Google Shape;685;p9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44664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http://cossincalc.com/#angle_a=&amp;side_a=30.267&amp;angle_b=&amp;side_b=52.283&amp;angle_c=&amp;side_c=42.632&amp;angle_unit=degree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5"/>
              </a:rPr>
              <a:t>https://www.mathportal.org/calculators/plane-geometry-calculators/sine-cosine-law-calculator.php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686" name="Google Shape;686;p92"/>
          <p:cNvCxnSpPr/>
          <p:nvPr/>
        </p:nvCxnSpPr>
        <p:spPr>
          <a:xfrm rot="10800000">
            <a:off x="4807875" y="2471150"/>
            <a:ext cx="3464700" cy="55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7" name="Google Shape;687;p92"/>
          <p:cNvSpPr/>
          <p:nvPr/>
        </p:nvSpPr>
        <p:spPr>
          <a:xfrm>
            <a:off x="5181428" y="1986421"/>
            <a:ext cx="3464748" cy="2401920"/>
          </a:xfrm>
          <a:prstGeom prst="cloud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200" b="1"/>
              <a:t>示範</a:t>
            </a:r>
            <a:endParaRPr sz="5200" b="1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46" y="147721"/>
            <a:ext cx="5053525" cy="17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3"/>
          <p:cNvSpPr txBox="1"/>
          <p:nvPr/>
        </p:nvSpPr>
        <p:spPr>
          <a:xfrm>
            <a:off x="3209675" y="147725"/>
            <a:ext cx="8325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94" name="Google Shape;694;p93"/>
          <p:cNvSpPr txBox="1"/>
          <p:nvPr/>
        </p:nvSpPr>
        <p:spPr>
          <a:xfrm>
            <a:off x="6079575" y="253575"/>
            <a:ext cx="8325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695" name="Google Shape;69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97682" flipH="1">
            <a:off x="2462306" y="198225"/>
            <a:ext cx="1951726" cy="23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93"/>
          <p:cNvSpPr txBox="1"/>
          <p:nvPr/>
        </p:nvSpPr>
        <p:spPr>
          <a:xfrm>
            <a:off x="202100" y="783725"/>
            <a:ext cx="514800" cy="50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1.</a:t>
            </a:r>
            <a:endParaRPr>
              <a:highlight>
                <a:srgbClr val="FF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697" name="Google Shape;697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7371" y="253575"/>
            <a:ext cx="2472080" cy="400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802328" flipH="1">
            <a:off x="5329618" y="1741615"/>
            <a:ext cx="1829032" cy="2167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212570" y="1371780"/>
            <a:ext cx="87189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“We must change the concept of creativity from being something that is ‘added on’ to education, skills, training and management and make sure it becomes intrinsic to all of these. </a:t>
            </a:r>
            <a:r>
              <a:rPr lang="zh-TW" sz="2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“---Rt. Hon Chris Smith MP, Secretary of State for Culture, Media and Sport</a:t>
            </a: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23695" y="301127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/>
              <a:t>Creativity </a:t>
            </a: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創新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4413871" y="3310772"/>
            <a:ext cx="4682100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</a:pPr>
            <a:r>
              <a:rPr lang="zh-TW" sz="3000" b="0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如何做到真正的有機整合?</a:t>
            </a:r>
            <a:endParaRPr sz="3000" b="0" i="0" u="none" strike="noStrike" cap="none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5" name="Google Shape;70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132" y="0"/>
            <a:ext cx="329618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802328" flipH="1">
            <a:off x="1459343" y="282890"/>
            <a:ext cx="1829032" cy="216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48757" flipH="1">
            <a:off x="5270592" y="448864"/>
            <a:ext cx="1829031" cy="216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714" name="Google Shape;714;p95"/>
          <p:cNvCxnSpPr/>
          <p:nvPr/>
        </p:nvCxnSpPr>
        <p:spPr>
          <a:xfrm rot="10800000" flipH="1">
            <a:off x="3842125" y="1028300"/>
            <a:ext cx="1546500" cy="311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15" name="Google Shape;71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268" y="0"/>
            <a:ext cx="418546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48757" flipH="1">
            <a:off x="5515117" y="1055964"/>
            <a:ext cx="1829031" cy="216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1313" y="1266200"/>
            <a:ext cx="4741375" cy="212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8" name="Google Shape;718;p95"/>
          <p:cNvGrpSpPr/>
          <p:nvPr/>
        </p:nvGrpSpPr>
        <p:grpSpPr>
          <a:xfrm>
            <a:off x="2966850" y="1847500"/>
            <a:ext cx="7124975" cy="1748650"/>
            <a:chOff x="2966850" y="1847500"/>
            <a:chExt cx="7124975" cy="1748650"/>
          </a:xfrm>
        </p:grpSpPr>
        <p:sp>
          <p:nvSpPr>
            <p:cNvPr id="719" name="Google Shape;719;p95"/>
            <p:cNvSpPr txBox="1"/>
            <p:nvPr/>
          </p:nvSpPr>
          <p:spPr>
            <a:xfrm>
              <a:off x="5085125" y="3012050"/>
              <a:ext cx="5006700" cy="5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latin typeface="Source Code Pro"/>
                  <a:ea typeface="Source Code Pro"/>
                  <a:cs typeface="Source Code Pro"/>
                  <a:sym typeface="Source Code Pro"/>
                </a:rPr>
                <a:t>B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720" name="Google Shape;720;p95"/>
            <p:cNvSpPr txBox="1"/>
            <p:nvPr/>
          </p:nvSpPr>
          <p:spPr>
            <a:xfrm>
              <a:off x="4633125" y="1951625"/>
              <a:ext cx="413100" cy="5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latin typeface="Source Code Pro"/>
                  <a:ea typeface="Source Code Pro"/>
                  <a:cs typeface="Source Code Pro"/>
                  <a:sym typeface="Source Code Pro"/>
                </a:rPr>
                <a:t>A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721" name="Google Shape;721;p95"/>
            <p:cNvSpPr txBox="1"/>
            <p:nvPr/>
          </p:nvSpPr>
          <p:spPr>
            <a:xfrm>
              <a:off x="5971700" y="1951625"/>
              <a:ext cx="373800" cy="5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latin typeface="Source Code Pro"/>
                  <a:ea typeface="Source Code Pro"/>
                  <a:cs typeface="Source Code Pro"/>
                  <a:sym typeface="Source Code Pro"/>
                </a:rPr>
                <a:t>A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722" name="Google Shape;722;p95"/>
            <p:cNvSpPr txBox="1"/>
            <p:nvPr/>
          </p:nvSpPr>
          <p:spPr>
            <a:xfrm>
              <a:off x="3451025" y="3012050"/>
              <a:ext cx="5006700" cy="5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latin typeface="Source Code Pro"/>
                  <a:ea typeface="Source Code Pro"/>
                  <a:cs typeface="Source Code Pro"/>
                  <a:sym typeface="Source Code Pro"/>
                </a:rPr>
                <a:t>B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723" name="Google Shape;723;p95"/>
            <p:cNvSpPr txBox="1"/>
            <p:nvPr/>
          </p:nvSpPr>
          <p:spPr>
            <a:xfrm>
              <a:off x="2966850" y="1847500"/>
              <a:ext cx="875400" cy="5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latin typeface="Source Code Pro"/>
                  <a:ea typeface="Source Code Pro"/>
                  <a:cs typeface="Source Code Pro"/>
                  <a:sym typeface="Source Code Pro"/>
                </a:rPr>
                <a:t>C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724" name="Google Shape;724;p95"/>
            <p:cNvSpPr txBox="1"/>
            <p:nvPr/>
          </p:nvSpPr>
          <p:spPr>
            <a:xfrm>
              <a:off x="4002475" y="1882275"/>
              <a:ext cx="439500" cy="58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latin typeface="Source Code Pro"/>
                  <a:ea typeface="Source Code Pro"/>
                  <a:cs typeface="Source Code Pro"/>
                  <a:sym typeface="Source Code Pro"/>
                </a:rPr>
                <a:t>C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pic>
        <p:nvPicPr>
          <p:cNvPr id="725" name="Google Shape;725;p95"/>
          <p:cNvPicPr preferRelativeResize="0"/>
          <p:nvPr/>
        </p:nvPicPr>
        <p:blipFill rotWithShape="1">
          <a:blip r:embed="rId6">
            <a:alphaModFix/>
          </a:blip>
          <a:srcRect t="26034" r="45154" b="51616"/>
          <a:stretch/>
        </p:blipFill>
        <p:spPr>
          <a:xfrm>
            <a:off x="-61125" y="1106000"/>
            <a:ext cx="2979951" cy="18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9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32" name="Google Shape;73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037" y="0"/>
            <a:ext cx="60559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6"/>
          <p:cNvSpPr txBox="1"/>
          <p:nvPr/>
        </p:nvSpPr>
        <p:spPr>
          <a:xfrm>
            <a:off x="1412050" y="4745325"/>
            <a:ext cx="74823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http://www.domerama.com/calculators/3v-geodesic-dome-calculator/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2"/>
                </a:solidFill>
              </a:rPr>
              <a:t>考考你 - Are you ready?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u="sng"/>
              <a:t>考考你</a:t>
            </a:r>
            <a:endParaRPr b="1" u="sng"/>
          </a:p>
        </p:txBody>
      </p:sp>
      <p:sp>
        <p:nvSpPr>
          <p:cNvPr id="744" name="Google Shape;744;p9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8323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zh-TW" sz="2900" b="1"/>
              <a:t>一個完整「</a:t>
            </a:r>
            <a:r>
              <a:rPr lang="zh-TW" sz="2900" b="1" u="sng"/>
              <a:t>3</a:t>
            </a:r>
            <a:r>
              <a:rPr lang="zh-TW" sz="2900" b="1"/>
              <a:t>v Dome」中，含有多少個三角構件﹖</a:t>
            </a:r>
            <a:endParaRPr sz="2900" b="1"/>
          </a:p>
        </p:txBody>
      </p:sp>
      <p:sp>
        <p:nvSpPr>
          <p:cNvPr id="745" name="Google Shape;745;p98"/>
          <p:cNvSpPr txBox="1"/>
          <p:nvPr/>
        </p:nvSpPr>
        <p:spPr>
          <a:xfrm>
            <a:off x="461150" y="2584200"/>
            <a:ext cx="82950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 b="1">
                <a:solidFill>
                  <a:srgbClr val="FF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20面 x 9 = 180個三角構件</a:t>
            </a:r>
            <a:endParaRPr sz="4100" b="1">
              <a:solidFill>
                <a:srgbClr val="FF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9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u="sng"/>
              <a:t>考考你</a:t>
            </a:r>
            <a:endParaRPr b="1" u="sng"/>
          </a:p>
        </p:txBody>
      </p:sp>
      <p:sp>
        <p:nvSpPr>
          <p:cNvPr id="751" name="Google Shape;751;p99"/>
          <p:cNvSpPr txBox="1">
            <a:spLocks noGrp="1"/>
          </p:cNvSpPr>
          <p:nvPr>
            <p:ph type="body" idx="1"/>
          </p:nvPr>
        </p:nvSpPr>
        <p:spPr>
          <a:xfrm>
            <a:off x="0" y="1468825"/>
            <a:ext cx="91440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/>
              <a:t>2. 一個完整「</a:t>
            </a:r>
            <a:r>
              <a:rPr lang="zh-TW" sz="2800" b="1" u="sng"/>
              <a:t>4</a:t>
            </a:r>
            <a:r>
              <a:rPr lang="zh-TW" sz="2800" b="1"/>
              <a:t>v Dome」中，含有多少個三角構件﹖</a:t>
            </a:r>
            <a:endParaRPr sz="2800" b="1"/>
          </a:p>
        </p:txBody>
      </p:sp>
      <p:sp>
        <p:nvSpPr>
          <p:cNvPr id="752" name="Google Shape;752;p99"/>
          <p:cNvSpPr txBox="1"/>
          <p:nvPr/>
        </p:nvSpPr>
        <p:spPr>
          <a:xfrm>
            <a:off x="461150" y="2584200"/>
            <a:ext cx="79590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 b="1">
                <a:solidFill>
                  <a:srgbClr val="FF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20面 x 16 = 320個三角構件</a:t>
            </a:r>
            <a:endParaRPr sz="4100" b="1">
              <a:solidFill>
                <a:srgbClr val="FF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u="sng"/>
              <a:t>考考你</a:t>
            </a:r>
            <a:endParaRPr b="1" u="sng"/>
          </a:p>
        </p:txBody>
      </p:sp>
      <p:sp>
        <p:nvSpPr>
          <p:cNvPr id="758" name="Google Shape;758;p100"/>
          <p:cNvSpPr txBox="1">
            <a:spLocks noGrp="1"/>
          </p:cNvSpPr>
          <p:nvPr>
            <p:ph type="body" idx="1"/>
          </p:nvPr>
        </p:nvSpPr>
        <p:spPr>
          <a:xfrm>
            <a:off x="0" y="1468825"/>
            <a:ext cx="91440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/>
              <a:t>3. 一個完整「</a:t>
            </a:r>
            <a:r>
              <a:rPr lang="zh-TW" sz="2800" b="1" u="sng">
                <a:solidFill>
                  <a:srgbClr val="FF0000"/>
                </a:solidFill>
              </a:rPr>
              <a:t>6</a:t>
            </a:r>
            <a:r>
              <a:rPr lang="zh-TW" sz="2800" b="1"/>
              <a:t>v Dome」中，含有多少個三角構件﹖</a:t>
            </a:r>
            <a:endParaRPr sz="28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 sz="3000" b="1"/>
              <a:t>[Tip: 1+3+5+7+9+11=37]</a:t>
            </a:r>
            <a:endParaRPr sz="3000" b="1"/>
          </a:p>
        </p:txBody>
      </p:sp>
      <p:sp>
        <p:nvSpPr>
          <p:cNvPr id="759" name="Google Shape;759;p100"/>
          <p:cNvSpPr txBox="1"/>
          <p:nvPr/>
        </p:nvSpPr>
        <p:spPr>
          <a:xfrm>
            <a:off x="470750" y="2795525"/>
            <a:ext cx="84600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FF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20面 x 37 = 740個</a:t>
            </a:r>
            <a:r>
              <a:rPr lang="zh-TW" sz="4100" b="1">
                <a:solidFill>
                  <a:srgbClr val="FF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三角</a:t>
            </a:r>
            <a:r>
              <a:rPr lang="zh-TW" sz="4400" b="1">
                <a:solidFill>
                  <a:srgbClr val="FF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構件</a:t>
            </a:r>
            <a:endParaRPr sz="4400" b="1">
              <a:solidFill>
                <a:srgbClr val="FF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517500" cy="11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製作模型</a:t>
            </a:r>
            <a:endParaRPr/>
          </a:p>
        </p:txBody>
      </p:sp>
      <p:sp>
        <p:nvSpPr>
          <p:cNvPr id="765" name="Google Shape;765;p101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7" name="Google Shape;767;p101"/>
          <p:cNvPicPr preferRelativeResize="0"/>
          <p:nvPr/>
        </p:nvPicPr>
        <p:blipFill rotWithShape="1">
          <a:blip r:embed="rId3">
            <a:alphaModFix/>
          </a:blip>
          <a:srcRect l="16283" t="8783" r="17709" b="13346"/>
          <a:stretch/>
        </p:blipFill>
        <p:spPr>
          <a:xfrm>
            <a:off x="3434593" y="549445"/>
            <a:ext cx="4526874" cy="40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0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4" name="Google Shape;77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0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81" name="Google Shape;78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73625" y="1813500"/>
            <a:ext cx="8282400" cy="15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3000">
                <a:solidFill>
                  <a:srgbClr val="FFFFFF"/>
                </a:solidFill>
              </a:rPr>
              <a:t>項目成功率 = </a:t>
            </a:r>
            <a:endParaRPr sz="3000">
              <a:solidFill>
                <a:srgbClr val="FFFFFF"/>
              </a:solidFill>
            </a:endParaRPr>
          </a:p>
        </p:txBody>
      </p:sp>
      <p:grpSp>
        <p:nvGrpSpPr>
          <p:cNvPr id="119" name="Google Shape;119;p20"/>
          <p:cNvGrpSpPr/>
          <p:nvPr/>
        </p:nvGrpSpPr>
        <p:grpSpPr>
          <a:xfrm>
            <a:off x="2825002" y="-89635"/>
            <a:ext cx="5292790" cy="5584431"/>
            <a:chOff x="1205219" y="-213388"/>
            <a:chExt cx="5292790" cy="5584431"/>
          </a:xfrm>
        </p:grpSpPr>
        <p:sp>
          <p:nvSpPr>
            <p:cNvPr id="120" name="Google Shape;120;p20"/>
            <p:cNvSpPr/>
            <p:nvPr/>
          </p:nvSpPr>
          <p:spPr>
            <a:xfrm>
              <a:off x="3167133" y="2258886"/>
              <a:ext cx="2760900" cy="2760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177" y="19133"/>
                  </a:moveTo>
                  <a:lnTo>
                    <a:pt x="94511" y="11300"/>
                  </a:lnTo>
                  <a:lnTo>
                    <a:pt x="101967" y="17557"/>
                  </a:lnTo>
                  <a:lnTo>
                    <a:pt x="95875" y="28109"/>
                  </a:lnTo>
                  <a:lnTo>
                    <a:pt x="95875" y="28109"/>
                  </a:lnTo>
                  <a:cubicBezTo>
                    <a:pt x="100207" y="32983"/>
                    <a:pt x="103501" y="38688"/>
                    <a:pt x="105555" y="44877"/>
                  </a:cubicBezTo>
                  <a:lnTo>
                    <a:pt x="117740" y="44877"/>
                  </a:lnTo>
                  <a:lnTo>
                    <a:pt x="119431" y="54463"/>
                  </a:lnTo>
                  <a:lnTo>
                    <a:pt x="107980" y="58630"/>
                  </a:lnTo>
                  <a:lnTo>
                    <a:pt x="107980" y="58630"/>
                  </a:lnTo>
                  <a:cubicBezTo>
                    <a:pt x="108167" y="65148"/>
                    <a:pt x="107023" y="71636"/>
                    <a:pt x="104618" y="77697"/>
                  </a:cubicBezTo>
                  <a:lnTo>
                    <a:pt x="113953" y="85530"/>
                  </a:lnTo>
                  <a:lnTo>
                    <a:pt x="109086" y="93960"/>
                  </a:lnTo>
                  <a:lnTo>
                    <a:pt x="97636" y="89792"/>
                  </a:lnTo>
                  <a:cubicBezTo>
                    <a:pt x="93588" y="94905"/>
                    <a:pt x="88542" y="99139"/>
                    <a:pt x="82804" y="102237"/>
                  </a:cubicBezTo>
                  <a:lnTo>
                    <a:pt x="84920" y="114237"/>
                  </a:lnTo>
                  <a:lnTo>
                    <a:pt x="75773" y="117566"/>
                  </a:lnTo>
                  <a:lnTo>
                    <a:pt x="69681" y="107014"/>
                  </a:lnTo>
                  <a:lnTo>
                    <a:pt x="69681" y="107014"/>
                  </a:lnTo>
                  <a:cubicBezTo>
                    <a:pt x="63294" y="108329"/>
                    <a:pt x="56706" y="108329"/>
                    <a:pt x="50319" y="107014"/>
                  </a:cubicBezTo>
                  <a:lnTo>
                    <a:pt x="44227" y="117566"/>
                  </a:lnTo>
                  <a:lnTo>
                    <a:pt x="35080" y="114237"/>
                  </a:lnTo>
                  <a:lnTo>
                    <a:pt x="37196" y="102237"/>
                  </a:lnTo>
                  <a:lnTo>
                    <a:pt x="37196" y="102237"/>
                  </a:lnTo>
                  <a:cubicBezTo>
                    <a:pt x="31458" y="99139"/>
                    <a:pt x="26412" y="94905"/>
                    <a:pt x="22364" y="89792"/>
                  </a:cubicBezTo>
                  <a:lnTo>
                    <a:pt x="10914" y="93960"/>
                  </a:lnTo>
                  <a:lnTo>
                    <a:pt x="6047" y="85530"/>
                  </a:lnTo>
                  <a:lnTo>
                    <a:pt x="15382" y="77697"/>
                  </a:lnTo>
                  <a:lnTo>
                    <a:pt x="15382" y="77697"/>
                  </a:lnTo>
                  <a:cubicBezTo>
                    <a:pt x="12977" y="71636"/>
                    <a:pt x="11833" y="65148"/>
                    <a:pt x="12020" y="58630"/>
                  </a:cubicBezTo>
                  <a:lnTo>
                    <a:pt x="569" y="54463"/>
                  </a:lnTo>
                  <a:lnTo>
                    <a:pt x="2260" y="44877"/>
                  </a:lnTo>
                  <a:lnTo>
                    <a:pt x="14445" y="44877"/>
                  </a:lnTo>
                  <a:lnTo>
                    <a:pt x="14445" y="44877"/>
                  </a:lnTo>
                  <a:cubicBezTo>
                    <a:pt x="16499" y="38688"/>
                    <a:pt x="19793" y="32983"/>
                    <a:pt x="24125" y="28109"/>
                  </a:cubicBezTo>
                  <a:lnTo>
                    <a:pt x="18033" y="17557"/>
                  </a:lnTo>
                  <a:lnTo>
                    <a:pt x="25489" y="11300"/>
                  </a:lnTo>
                  <a:lnTo>
                    <a:pt x="34823" y="19133"/>
                  </a:lnTo>
                  <a:lnTo>
                    <a:pt x="34823" y="19133"/>
                  </a:lnTo>
                  <a:cubicBezTo>
                    <a:pt x="40375" y="15712"/>
                    <a:pt x="46566" y="13459"/>
                    <a:pt x="53017" y="12511"/>
                  </a:cubicBezTo>
                  <a:lnTo>
                    <a:pt x="55133" y="511"/>
                  </a:lnTo>
                  <a:lnTo>
                    <a:pt x="64867" y="511"/>
                  </a:lnTo>
                  <a:lnTo>
                    <a:pt x="66983" y="12511"/>
                  </a:lnTo>
                  <a:lnTo>
                    <a:pt x="66983" y="12511"/>
                  </a:lnTo>
                  <a:cubicBezTo>
                    <a:pt x="73434" y="13459"/>
                    <a:pt x="79625" y="15712"/>
                    <a:pt x="85177" y="19133"/>
                  </a:cubicBezTo>
                  <a:close/>
                </a:path>
              </a:pathLst>
            </a:custGeom>
            <a:solidFill>
              <a:srgbClr val="9C23B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0"/>
            <p:cNvSpPr txBox="1"/>
            <p:nvPr/>
          </p:nvSpPr>
          <p:spPr>
            <a:xfrm>
              <a:off x="3722189" y="2905604"/>
              <a:ext cx="1650600" cy="14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引發學生動 機</a:t>
              </a:r>
              <a:r>
                <a:rPr lang="zh-TW" sz="2100" b="0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，動手</a:t>
              </a:r>
              <a:r>
                <a:rPr lang="zh-TW" sz="21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實作</a:t>
              </a:r>
              <a:endParaRPr sz="2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1560814" y="1606319"/>
              <a:ext cx="2007900" cy="2007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1210AE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0"/>
            <p:cNvSpPr txBox="1"/>
            <p:nvPr/>
          </p:nvSpPr>
          <p:spPr>
            <a:xfrm>
              <a:off x="2066308" y="2114869"/>
              <a:ext cx="996900" cy="99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Maker教師團隊</a:t>
              </a: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 rot="-899904">
              <a:off x="2685410" y="221123"/>
              <a:ext cx="1967217" cy="19672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008EA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 txBox="1"/>
            <p:nvPr/>
          </p:nvSpPr>
          <p:spPr>
            <a:xfrm>
              <a:off x="3116936" y="652567"/>
              <a:ext cx="1104300" cy="110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管理層支持</a:t>
              </a: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2964009" y="1837043"/>
              <a:ext cx="3534000" cy="353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888" y="4084"/>
                  </a:moveTo>
                  <a:lnTo>
                    <a:pt x="53888" y="4084"/>
                  </a:lnTo>
                  <a:cubicBezTo>
                    <a:pt x="77163" y="1540"/>
                    <a:pt x="99580" y="13679"/>
                    <a:pt x="110169" y="34562"/>
                  </a:cubicBezTo>
                  <a:cubicBezTo>
                    <a:pt x="120757" y="55445"/>
                    <a:pt x="117302" y="80703"/>
                    <a:pt x="101495" y="97976"/>
                  </a:cubicBezTo>
                  <a:lnTo>
                    <a:pt x="104036" y="100720"/>
                  </a:lnTo>
                  <a:lnTo>
                    <a:pt x="96308" y="99208"/>
                  </a:lnTo>
                  <a:lnTo>
                    <a:pt x="95118" y="91090"/>
                  </a:lnTo>
                  <a:lnTo>
                    <a:pt x="97659" y="93833"/>
                  </a:lnTo>
                  <a:cubicBezTo>
                    <a:pt x="111685" y="78221"/>
                    <a:pt x="114624" y="55573"/>
                    <a:pt x="105047" y="36898"/>
                  </a:cubicBezTo>
                  <a:cubicBezTo>
                    <a:pt x="95469" y="18223"/>
                    <a:pt x="75362" y="7394"/>
                    <a:pt x="54499" y="9675"/>
                  </a:cubicBezTo>
                  <a:close/>
                </a:path>
              </a:pathLst>
            </a:custGeom>
            <a:solidFill>
              <a:srgbClr val="9C2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1205219" y="1158504"/>
              <a:ext cx="2567700" cy="256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solidFill>
              <a:srgbClr val="121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2230378" y="-213388"/>
              <a:ext cx="2768400" cy="276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86" y="64681"/>
                  </a:moveTo>
                  <a:lnTo>
                    <a:pt x="4986" y="64681"/>
                  </a:lnTo>
                  <a:cubicBezTo>
                    <a:pt x="3682" y="49360"/>
                    <a:pt x="8826" y="34190"/>
                    <a:pt x="19179" y="22822"/>
                  </a:cubicBezTo>
                  <a:lnTo>
                    <a:pt x="16020" y="19256"/>
                  </a:lnTo>
                  <a:lnTo>
                    <a:pt x="25771" y="21357"/>
                  </a:lnTo>
                  <a:lnTo>
                    <a:pt x="27129" y="31797"/>
                  </a:lnTo>
                  <a:lnTo>
                    <a:pt x="23972" y="28233"/>
                  </a:lnTo>
                  <a:lnTo>
                    <a:pt x="23972" y="28233"/>
                  </a:lnTo>
                  <a:cubicBezTo>
                    <a:pt x="15304" y="38065"/>
                    <a:pt x="11029" y="51012"/>
                    <a:pt x="12141" y="64072"/>
                  </a:cubicBezTo>
                  <a:close/>
                </a:path>
              </a:pathLst>
            </a:custGeom>
            <a:solidFill>
              <a:srgbClr val="008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0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88" name="Google Shape;78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0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95" name="Google Shape;79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121" y="0"/>
            <a:ext cx="36391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951" y="0"/>
            <a:ext cx="36362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0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03" name="Google Shape;80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113" y="0"/>
            <a:ext cx="363661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571" y="0"/>
            <a:ext cx="36391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12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Generate Dome with FreeCAD - Plugin</a:t>
            </a:r>
            <a:endParaRPr/>
          </a:p>
        </p:txBody>
      </p:sp>
      <p:sp>
        <p:nvSpPr>
          <p:cNvPr id="859" name="Google Shape;859;p112"/>
          <p:cNvSpPr txBox="1">
            <a:spLocks noGrp="1"/>
          </p:cNvSpPr>
          <p:nvPr>
            <p:ph type="title"/>
          </p:nvPr>
        </p:nvSpPr>
        <p:spPr>
          <a:xfrm>
            <a:off x="430800" y="859475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00000"/>
                </a:solidFill>
              </a:rPr>
              <a:t>電腦篇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1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電腦科</a:t>
            </a:r>
            <a:endParaRPr b="1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14"/>
          <p:cNvSpPr txBox="1">
            <a:spLocks noGrp="1"/>
          </p:cNvSpPr>
          <p:nvPr>
            <p:ph type="title"/>
          </p:nvPr>
        </p:nvSpPr>
        <p:spPr>
          <a:xfrm>
            <a:off x="311700" y="13005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</a:rPr>
              <a:t>插件</a:t>
            </a:r>
            <a:r>
              <a:rPr lang="zh-TW" sz="2400" b="1"/>
              <a:t>Macro</a:t>
            </a:r>
            <a:endParaRPr sz="2400" b="1"/>
          </a:p>
        </p:txBody>
      </p:sp>
      <p:sp>
        <p:nvSpPr>
          <p:cNvPr id="870" name="Google Shape;870;p114"/>
          <p:cNvSpPr txBox="1">
            <a:spLocks noGrp="1"/>
          </p:cNvSpPr>
          <p:nvPr>
            <p:ph type="body" idx="1"/>
          </p:nvPr>
        </p:nvSpPr>
        <p:spPr>
          <a:xfrm>
            <a:off x="922175" y="863550"/>
            <a:ext cx="791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1.使用插件管理器</a:t>
            </a:r>
            <a:r>
              <a:rPr lang="zh-TW" sz="2400">
                <a:solidFill>
                  <a:srgbClr val="222222"/>
                </a:solidFill>
                <a:highlight>
                  <a:srgbClr val="FFFFFF"/>
                </a:highlight>
              </a:rPr>
              <a:t>Addon Manager</a:t>
            </a:r>
            <a:r>
              <a:rPr lang="zh-TW" sz="2400"/>
              <a:t>安裝宏（菜單工具→插件管理器）</a:t>
            </a:r>
            <a:r>
              <a:rPr lang="zh-TW" sz="2400">
                <a:solidFill>
                  <a:srgbClr val="222222"/>
                </a:solidFill>
                <a:highlight>
                  <a:srgbClr val="FFFFFF"/>
                </a:highlight>
              </a:rPr>
              <a:t>(menu Tools → Addon Manager)</a:t>
            </a:r>
            <a:r>
              <a:rPr lang="zh-TW" sz="2400"/>
              <a:t>。 在“</a:t>
            </a:r>
            <a:r>
              <a:rPr lang="zh-TW" sz="2400">
                <a:solidFill>
                  <a:srgbClr val="222222"/>
                </a:solidFill>
                <a:highlight>
                  <a:srgbClr val="FFFFFF"/>
                </a:highlight>
              </a:rPr>
              <a:t>Macros</a:t>
            </a:r>
            <a:r>
              <a:rPr lang="zh-TW" sz="2400"/>
              <a:t>”選項卡上，選擇“ GeodesicDome”，然後單擊“安裝”</a:t>
            </a:r>
            <a:r>
              <a:rPr lang="zh-TW" sz="2400">
                <a:solidFill>
                  <a:srgbClr val="222222"/>
                </a:solidFill>
                <a:highlight>
                  <a:srgbClr val="FFFFFF"/>
                </a:highlight>
              </a:rPr>
              <a:t>"Install"</a:t>
            </a:r>
            <a:r>
              <a:rPr lang="zh-TW" sz="2400"/>
              <a:t>。 然後關閉插件管理器（</a:t>
            </a:r>
            <a:r>
              <a:rPr lang="zh-TW" sz="2400">
                <a:solidFill>
                  <a:srgbClr val="222222"/>
                </a:solidFill>
                <a:highlight>
                  <a:srgbClr val="FFFFFF"/>
                </a:highlight>
              </a:rPr>
              <a:t>addon manage</a:t>
            </a:r>
            <a:r>
              <a:rPr lang="zh-TW" sz="2400"/>
              <a:t>）。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2.運行GeodesicDome.FCMacro。 應出現一個對話框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2400"/>
              <a:t>3.指定參數，然後單擊“確定”。出現圓頂形狀。 然後，您可以通過更改GeoDome對象的屬性來編輯圓頂參數。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15"/>
          <p:cNvSpPr txBox="1">
            <a:spLocks noGrp="1"/>
          </p:cNvSpPr>
          <p:nvPr>
            <p:ph type="title"/>
          </p:nvPr>
        </p:nvSpPr>
        <p:spPr>
          <a:xfrm>
            <a:off x="261075" y="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zh-TW"/>
              <a:t>Win S -&gt; FreeCAD</a:t>
            </a:r>
            <a:endParaRPr/>
          </a:p>
        </p:txBody>
      </p:sp>
      <p:pic>
        <p:nvPicPr>
          <p:cNvPr id="876" name="Google Shape;87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025" y="1395600"/>
            <a:ext cx="3624225" cy="22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15"/>
          <p:cNvSpPr txBox="1"/>
          <p:nvPr/>
        </p:nvSpPr>
        <p:spPr>
          <a:xfrm>
            <a:off x="5092875" y="1630125"/>
            <a:ext cx="2025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/>
              <a:t>按Enter鍵</a:t>
            </a:r>
            <a:endParaRPr sz="2400" b="1"/>
          </a:p>
        </p:txBody>
      </p:sp>
      <p:sp>
        <p:nvSpPr>
          <p:cNvPr id="878" name="Google Shape;878;p115"/>
          <p:cNvSpPr txBox="1"/>
          <p:nvPr/>
        </p:nvSpPr>
        <p:spPr>
          <a:xfrm>
            <a:off x="546750" y="1164375"/>
            <a:ext cx="19743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</a:t>
            </a:r>
            <a:endParaRPr/>
          </a:p>
        </p:txBody>
      </p:sp>
      <p:sp>
        <p:nvSpPr>
          <p:cNvPr id="879" name="Google Shape;879;p115"/>
          <p:cNvSpPr txBox="1"/>
          <p:nvPr/>
        </p:nvSpPr>
        <p:spPr>
          <a:xfrm>
            <a:off x="4758750" y="1630125"/>
            <a:ext cx="5832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</a:t>
            </a:r>
            <a:endParaRPr/>
          </a:p>
        </p:txBody>
      </p:sp>
      <p:pic>
        <p:nvPicPr>
          <p:cNvPr id="880" name="Google Shape;88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5125" y="2238683"/>
            <a:ext cx="3229349" cy="290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4449" y="2867925"/>
            <a:ext cx="1447800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5"/>
          <p:cNvSpPr txBox="1"/>
          <p:nvPr/>
        </p:nvSpPr>
        <p:spPr>
          <a:xfrm>
            <a:off x="6884475" y="3422250"/>
            <a:ext cx="9828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-&gt;</a:t>
            </a:r>
            <a:endParaRPr sz="3600" b="1"/>
          </a:p>
        </p:txBody>
      </p:sp>
      <p:sp>
        <p:nvSpPr>
          <p:cNvPr id="883" name="Google Shape;883;p115"/>
          <p:cNvSpPr txBox="1"/>
          <p:nvPr/>
        </p:nvSpPr>
        <p:spPr>
          <a:xfrm>
            <a:off x="3312000" y="2025000"/>
            <a:ext cx="4443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</a:t>
            </a:r>
            <a:endParaRPr/>
          </a:p>
        </p:txBody>
      </p:sp>
      <p:sp>
        <p:nvSpPr>
          <p:cNvPr id="884" name="Google Shape;884;p115"/>
          <p:cNvSpPr txBox="1"/>
          <p:nvPr/>
        </p:nvSpPr>
        <p:spPr>
          <a:xfrm>
            <a:off x="7422975" y="2460375"/>
            <a:ext cx="4443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5.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1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91" name="Google Shape;89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25" y="184800"/>
            <a:ext cx="4096139" cy="23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3602" y="184800"/>
            <a:ext cx="3567024" cy="32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16"/>
          <p:cNvSpPr txBox="1"/>
          <p:nvPr/>
        </p:nvSpPr>
        <p:spPr>
          <a:xfrm>
            <a:off x="1131575" y="91450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1</a:t>
            </a:r>
            <a:endParaRPr sz="3600" b="1"/>
          </a:p>
        </p:txBody>
      </p:sp>
      <p:sp>
        <p:nvSpPr>
          <p:cNvPr id="894" name="Google Shape;894;p116"/>
          <p:cNvSpPr txBox="1"/>
          <p:nvPr/>
        </p:nvSpPr>
        <p:spPr>
          <a:xfrm>
            <a:off x="5566425" y="347375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2</a:t>
            </a:r>
            <a:endParaRPr sz="3600" b="1"/>
          </a:p>
        </p:txBody>
      </p:sp>
      <p:pic>
        <p:nvPicPr>
          <p:cNvPr id="895" name="Google Shape;895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0399" y="2836575"/>
            <a:ext cx="3428794" cy="238695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16"/>
          <p:cNvSpPr txBox="1"/>
          <p:nvPr/>
        </p:nvSpPr>
        <p:spPr>
          <a:xfrm>
            <a:off x="388625" y="2836575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3</a:t>
            </a:r>
            <a:endParaRPr sz="3600" b="1"/>
          </a:p>
        </p:txBody>
      </p:sp>
      <p:sp>
        <p:nvSpPr>
          <p:cNvPr id="897" name="Google Shape;897;p116"/>
          <p:cNvSpPr txBox="1"/>
          <p:nvPr/>
        </p:nvSpPr>
        <p:spPr>
          <a:xfrm>
            <a:off x="6332225" y="880100"/>
            <a:ext cx="1097400" cy="411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16"/>
          <p:cNvSpPr txBox="1"/>
          <p:nvPr/>
        </p:nvSpPr>
        <p:spPr>
          <a:xfrm>
            <a:off x="7840975" y="2480300"/>
            <a:ext cx="1097400" cy="411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16"/>
          <p:cNvSpPr txBox="1"/>
          <p:nvPr/>
        </p:nvSpPr>
        <p:spPr>
          <a:xfrm>
            <a:off x="2263125" y="3086075"/>
            <a:ext cx="1097400" cy="411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16"/>
          <p:cNvSpPr txBox="1"/>
          <p:nvPr/>
        </p:nvSpPr>
        <p:spPr>
          <a:xfrm>
            <a:off x="1428750" y="3604575"/>
            <a:ext cx="1851600" cy="411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16"/>
          <p:cNvSpPr txBox="1"/>
          <p:nvPr/>
        </p:nvSpPr>
        <p:spPr>
          <a:xfrm>
            <a:off x="2169000" y="4731900"/>
            <a:ext cx="985800" cy="411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7"/>
          <p:cNvSpPr txBox="1">
            <a:spLocks noGrp="1"/>
          </p:cNvSpPr>
          <p:nvPr>
            <p:ph type="title"/>
          </p:nvPr>
        </p:nvSpPr>
        <p:spPr>
          <a:xfrm>
            <a:off x="831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 sz="1100" u="sng">
                <a:solidFill>
                  <a:schemeClr val="hlink"/>
                </a:solidFill>
                <a:hlinkClick r:id="rId3"/>
              </a:rPr>
              <a:t>https://www.freecadweb.org/wiki/Macro_Geodesic_Dome</a:t>
            </a:r>
            <a:endParaRPr/>
          </a:p>
        </p:txBody>
      </p:sp>
      <p:sp>
        <p:nvSpPr>
          <p:cNvPr id="907" name="Google Shape;907;p117"/>
          <p:cNvSpPr txBox="1">
            <a:spLocks noGrp="1"/>
          </p:cNvSpPr>
          <p:nvPr>
            <p:ph type="body" idx="1"/>
          </p:nvPr>
        </p:nvSpPr>
        <p:spPr>
          <a:xfrm>
            <a:off x="4312175" y="375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把裡面程序複製及貼上於FREECAD中</a:t>
            </a:r>
            <a:endParaRPr/>
          </a:p>
        </p:txBody>
      </p:sp>
      <p:pic>
        <p:nvPicPr>
          <p:cNvPr id="908" name="Google Shape;908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75" y="1181575"/>
            <a:ext cx="4581525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7"/>
          <p:cNvSpPr txBox="1"/>
          <p:nvPr/>
        </p:nvSpPr>
        <p:spPr>
          <a:xfrm>
            <a:off x="1988825" y="847750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4</a:t>
            </a:r>
            <a:endParaRPr sz="3600" b="1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18"/>
          <p:cNvSpPr txBox="1">
            <a:spLocks noGrp="1"/>
          </p:cNvSpPr>
          <p:nvPr>
            <p:ph type="title"/>
          </p:nvPr>
        </p:nvSpPr>
        <p:spPr>
          <a:xfrm>
            <a:off x="831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 sz="1100" u="sng">
                <a:solidFill>
                  <a:schemeClr val="hlink"/>
                </a:solidFill>
                <a:hlinkClick r:id="rId3"/>
              </a:rPr>
              <a:t>https://www.freecadweb.org/wiki/Macro_Geodesic_Dome</a:t>
            </a:r>
            <a:endParaRPr/>
          </a:p>
        </p:txBody>
      </p:sp>
      <p:sp>
        <p:nvSpPr>
          <p:cNvPr id="915" name="Google Shape;915;p118"/>
          <p:cNvSpPr txBox="1">
            <a:spLocks noGrp="1"/>
          </p:cNvSpPr>
          <p:nvPr>
            <p:ph type="body" idx="1"/>
          </p:nvPr>
        </p:nvSpPr>
        <p:spPr>
          <a:xfrm>
            <a:off x="4312175" y="375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把裡面程序複製及貼上於FREECAD中</a:t>
            </a:r>
            <a:endParaRPr/>
          </a:p>
        </p:txBody>
      </p:sp>
      <p:pic>
        <p:nvPicPr>
          <p:cNvPr id="916" name="Google Shape;916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9400" y="1436004"/>
            <a:ext cx="5561228" cy="370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118"/>
          <p:cNvSpPr txBox="1"/>
          <p:nvPr/>
        </p:nvSpPr>
        <p:spPr>
          <a:xfrm>
            <a:off x="4087325" y="835675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5</a:t>
            </a:r>
            <a:endParaRPr sz="36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40975" y="-150400"/>
            <a:ext cx="5612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2400"/>
              <a:t>DOME 1.0天文館 - 裝置學習/情境學習</a:t>
            </a:r>
            <a:endParaRPr sz="2400"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5653375" y="0"/>
            <a:ext cx="3490800" cy="48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b="1">
                <a:highlight>
                  <a:srgbClr val="FFFF00"/>
                </a:highlight>
              </a:rPr>
              <a:t>瓦通紙</a:t>
            </a:r>
            <a:r>
              <a:rPr lang="zh-TW"/>
              <a:t> - 製造成</a:t>
            </a:r>
            <a:r>
              <a:rPr lang="zh-TW" b="1" u="sng">
                <a:solidFill>
                  <a:srgbClr val="7F6000"/>
                </a:solidFill>
              </a:rPr>
              <a:t>三角形</a:t>
            </a:r>
            <a:r>
              <a:rPr lang="zh-TW"/>
              <a:t>，再把三角形分別結合成五角形及六角形，然後結合成半球體。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 b="1">
                <a:highlight>
                  <a:srgbClr val="FFFF00"/>
                </a:highlight>
              </a:rPr>
              <a:t>特點﹕平宜/普通/可塑性高</a:t>
            </a:r>
            <a:endParaRPr b="1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/>
              <a:t>瓦通紙底部是上白漆反光，作投影之用。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/>
              <a:t>利用停車場牆角反光球鏡把投影機影像投射到Dome上，模擬接近太空館的效果。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zh-TW" b="1">
                <a:highlight>
                  <a:srgbClr val="FFFF00"/>
                </a:highlight>
              </a:rPr>
              <a:t>特點﹕平宜/普通，效果不錯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zh-TW"/>
              <a:t>Dome 1.0發展學生在Engineering和Mathematics相關興趣與知識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388" y="644800"/>
            <a:ext cx="5408924" cy="405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19"/>
          <p:cNvSpPr txBox="1">
            <a:spLocks noGrp="1"/>
          </p:cNvSpPr>
          <p:nvPr>
            <p:ph type="title"/>
          </p:nvPr>
        </p:nvSpPr>
        <p:spPr>
          <a:xfrm>
            <a:off x="311700" y="429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1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24" name="Google Shape;92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463" y="576238"/>
            <a:ext cx="5986539" cy="39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75" y="107638"/>
            <a:ext cx="36195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174" y="2117725"/>
            <a:ext cx="3775626" cy="2911476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119"/>
          <p:cNvSpPr/>
          <p:nvPr/>
        </p:nvSpPr>
        <p:spPr>
          <a:xfrm>
            <a:off x="2528975" y="576250"/>
            <a:ext cx="628500" cy="891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19"/>
          <p:cNvSpPr/>
          <p:nvPr/>
        </p:nvSpPr>
        <p:spPr>
          <a:xfrm>
            <a:off x="1580275" y="2679375"/>
            <a:ext cx="1025700" cy="891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19"/>
          <p:cNvSpPr/>
          <p:nvPr/>
        </p:nvSpPr>
        <p:spPr>
          <a:xfrm>
            <a:off x="4906400" y="1001850"/>
            <a:ext cx="3048900" cy="2072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19"/>
          <p:cNvSpPr txBox="1"/>
          <p:nvPr/>
        </p:nvSpPr>
        <p:spPr>
          <a:xfrm>
            <a:off x="3070875" y="107650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6</a:t>
            </a:r>
            <a:endParaRPr sz="3600" b="1"/>
          </a:p>
        </p:txBody>
      </p:sp>
      <p:sp>
        <p:nvSpPr>
          <p:cNvPr id="931" name="Google Shape;931;p119"/>
          <p:cNvSpPr txBox="1"/>
          <p:nvPr/>
        </p:nvSpPr>
        <p:spPr>
          <a:xfrm>
            <a:off x="2605975" y="2857500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7</a:t>
            </a:r>
            <a:endParaRPr sz="3600" b="1"/>
          </a:p>
        </p:txBody>
      </p:sp>
      <p:sp>
        <p:nvSpPr>
          <p:cNvPr id="932" name="Google Shape;932;p119"/>
          <p:cNvSpPr txBox="1"/>
          <p:nvPr/>
        </p:nvSpPr>
        <p:spPr>
          <a:xfrm>
            <a:off x="7269500" y="331500"/>
            <a:ext cx="685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/>
              <a:t>8</a:t>
            </a:r>
            <a:endParaRPr sz="3600" b="1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2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比較數據 - 與以下網頁Dome計算機</a:t>
            </a:r>
            <a:endParaRPr/>
          </a:p>
        </p:txBody>
      </p:sp>
      <p:sp>
        <p:nvSpPr>
          <p:cNvPr id="938" name="Google Shape;938;p120"/>
          <p:cNvSpPr txBox="1">
            <a:spLocks noGrp="1"/>
          </p:cNvSpPr>
          <p:nvPr>
            <p:ph type="body" idx="1"/>
          </p:nvPr>
        </p:nvSpPr>
        <p:spPr>
          <a:xfrm>
            <a:off x="244450" y="1021800"/>
            <a:ext cx="8520600" cy="1370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600" u="sng">
                <a:solidFill>
                  <a:schemeClr val="hlink"/>
                </a:solidFill>
                <a:hlinkClick r:id="rId3"/>
              </a:rPr>
              <a:t>http://www.desertdomes.com/dome3calc.html</a:t>
            </a:r>
            <a:endParaRPr sz="2600"/>
          </a:p>
        </p:txBody>
      </p:sp>
      <p:pic>
        <p:nvPicPr>
          <p:cNvPr id="939" name="Google Shape;939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288" y="1560050"/>
            <a:ext cx="5267422" cy="351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2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5" name="Google Shape;94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759" y="0"/>
            <a:ext cx="82644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21"/>
          <p:cNvSpPr txBox="1"/>
          <p:nvPr/>
        </p:nvSpPr>
        <p:spPr>
          <a:xfrm>
            <a:off x="439750" y="912900"/>
            <a:ext cx="4840800" cy="470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2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073763"/>
                </a:solidFill>
              </a:rPr>
              <a:t>電腦課- Adobe illustrator + Mathematics calculation 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952" name="Google Shape;952;p12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/>
              <a:t>目標﹕輸出圖紙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2400" b="1"/>
              <a:t>過程﹕繪畫時，必須運用數學公式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 sz="2400" b="1"/>
              <a:t>製作﹕電腦繪圖 -&gt; 雷射切割</a:t>
            </a:r>
            <a:endParaRPr sz="2400" b="1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2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2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59" name="Google Shape;959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471" y="57625"/>
            <a:ext cx="773615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23"/>
          <p:cNvSpPr txBox="1"/>
          <p:nvPr/>
        </p:nvSpPr>
        <p:spPr>
          <a:xfrm>
            <a:off x="115350" y="57625"/>
            <a:ext cx="624300" cy="401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latin typeface="Source Code Pro"/>
                <a:ea typeface="Source Code Pro"/>
                <a:cs typeface="Source Code Pro"/>
                <a:sym typeface="Source Code Pro"/>
              </a:rPr>
              <a:t>學習繪畫圖紙</a:t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61" name="Google Shape;961;p123"/>
          <p:cNvSpPr txBox="1"/>
          <p:nvPr/>
        </p:nvSpPr>
        <p:spPr>
          <a:xfrm>
            <a:off x="872875" y="57625"/>
            <a:ext cx="310500" cy="401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Source Code Pro"/>
                <a:ea typeface="Source Code Pro"/>
                <a:cs typeface="Source Code Pro"/>
                <a:sym typeface="Source Code Pro"/>
              </a:rPr>
              <a:t>Adobe    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Source Code Pro"/>
                <a:ea typeface="Source Code Pro"/>
                <a:cs typeface="Source Code Pro"/>
                <a:sym typeface="Source Code Pro"/>
              </a:rPr>
              <a:t> illustrator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62" name="Google Shape;962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24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使用Adobe Illustrator繪畫圖紙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2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Code Pro"/>
              <a:buAutoNum type="arabicPeriod"/>
            </a:pPr>
            <a:r>
              <a:rPr lang="zh-TW" sz="1800" u="sng">
                <a:solidFill>
                  <a:schemeClr val="accent5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https://geo-dome.co.uk/article.asp?uname=calculation%</a:t>
            </a:r>
            <a:endParaRPr/>
          </a:p>
        </p:txBody>
      </p:sp>
      <p:sp>
        <p:nvSpPr>
          <p:cNvPr id="973" name="Google Shape;973;p12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4" name="Google Shape;974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3900" y="470250"/>
            <a:ext cx="3532580" cy="4673251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25"/>
          <p:cNvSpPr txBox="1"/>
          <p:nvPr/>
        </p:nvSpPr>
        <p:spPr>
          <a:xfrm>
            <a:off x="1396675" y="470250"/>
            <a:ext cx="1074300" cy="1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1"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endParaRPr sz="8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2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2" name="Google Shape;98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649" y="0"/>
            <a:ext cx="6113876" cy="47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26"/>
          <p:cNvSpPr txBox="1"/>
          <p:nvPr/>
        </p:nvSpPr>
        <p:spPr>
          <a:xfrm>
            <a:off x="4410850" y="3712525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4" name="Google Shape;984;p126"/>
          <p:cNvSpPr txBox="1"/>
          <p:nvPr/>
        </p:nvSpPr>
        <p:spPr>
          <a:xfrm>
            <a:off x="5068875" y="3712525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5" name="Google Shape;985;p126"/>
          <p:cNvSpPr txBox="1"/>
          <p:nvPr/>
        </p:nvSpPr>
        <p:spPr>
          <a:xfrm>
            <a:off x="4733100" y="4394150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6" name="Google Shape;986;p126"/>
          <p:cNvSpPr txBox="1"/>
          <p:nvPr/>
        </p:nvSpPr>
        <p:spPr>
          <a:xfrm>
            <a:off x="3578150" y="4394150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7" name="Google Shape;987;p126"/>
          <p:cNvSpPr txBox="1"/>
          <p:nvPr/>
        </p:nvSpPr>
        <p:spPr>
          <a:xfrm>
            <a:off x="3269350" y="3618525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8" name="Google Shape;988;p126"/>
          <p:cNvSpPr txBox="1"/>
          <p:nvPr/>
        </p:nvSpPr>
        <p:spPr>
          <a:xfrm>
            <a:off x="3916300" y="3636325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9" name="Google Shape;989;p126"/>
          <p:cNvSpPr/>
          <p:nvPr/>
        </p:nvSpPr>
        <p:spPr>
          <a:xfrm>
            <a:off x="4284000" y="3397675"/>
            <a:ext cx="1235400" cy="1678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26"/>
          <p:cNvSpPr txBox="1"/>
          <p:nvPr/>
        </p:nvSpPr>
        <p:spPr>
          <a:xfrm>
            <a:off x="1450375" y="372500"/>
            <a:ext cx="1074300" cy="1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1"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endParaRPr sz="8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977" y="733500"/>
            <a:ext cx="5192329" cy="44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/>
              <a:t>http://www.domerama.com/calculators/3v-geodesic-dome-calculator/3v-58-assembly-diagram/</a:t>
            </a:r>
            <a:endParaRPr sz="1700"/>
          </a:p>
        </p:txBody>
      </p:sp>
      <p:sp>
        <p:nvSpPr>
          <p:cNvPr id="997" name="Google Shape;997;p127"/>
          <p:cNvSpPr txBox="1"/>
          <p:nvPr/>
        </p:nvSpPr>
        <p:spPr>
          <a:xfrm>
            <a:off x="1799550" y="1061150"/>
            <a:ext cx="1074300" cy="1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1">
                <a:latin typeface="Source Code Pro"/>
                <a:ea typeface="Source Code Pro"/>
                <a:cs typeface="Source Code Pro"/>
                <a:sym typeface="Source Code Pro"/>
              </a:rPr>
              <a:t>3</a:t>
            </a:r>
            <a:endParaRPr sz="8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28"/>
          <p:cNvSpPr txBox="1">
            <a:spLocks noGrp="1"/>
          </p:cNvSpPr>
          <p:nvPr>
            <p:ph type="title"/>
          </p:nvPr>
        </p:nvSpPr>
        <p:spPr>
          <a:xfrm>
            <a:off x="6694825" y="2400350"/>
            <a:ext cx="10608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AAB</a:t>
            </a:r>
            <a:endParaRPr/>
          </a:p>
        </p:txBody>
      </p:sp>
      <p:sp>
        <p:nvSpPr>
          <p:cNvPr id="1003" name="Google Shape;1003;p12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6552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04" name="Google Shape;1004;p128"/>
          <p:cNvPicPr preferRelativeResize="0"/>
          <p:nvPr/>
        </p:nvPicPr>
        <p:blipFill rotWithShape="1">
          <a:blip r:embed="rId3">
            <a:alphaModFix/>
          </a:blip>
          <a:srcRect l="28847" t="42757" r="40776" b="22507"/>
          <a:stretch/>
        </p:blipFill>
        <p:spPr>
          <a:xfrm>
            <a:off x="1963775" y="836075"/>
            <a:ext cx="4731051" cy="360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28"/>
          <p:cNvSpPr txBox="1"/>
          <p:nvPr/>
        </p:nvSpPr>
        <p:spPr>
          <a:xfrm>
            <a:off x="3858950" y="2661875"/>
            <a:ext cx="11775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Source Code Pro"/>
                <a:ea typeface="Source Code Pro"/>
                <a:cs typeface="Source Code Pro"/>
                <a:sym typeface="Source Code Pro"/>
              </a:rPr>
              <a:t>60.533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06" name="Google Shape;1006;p128"/>
          <p:cNvSpPr txBox="1"/>
          <p:nvPr/>
        </p:nvSpPr>
        <p:spPr>
          <a:xfrm>
            <a:off x="3130200" y="1735175"/>
            <a:ext cx="8772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52.283</a:t>
            </a:r>
            <a:endParaRPr>
              <a:highlight>
                <a:srgbClr val="FF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07" name="Google Shape;1007;p128"/>
          <p:cNvSpPr txBox="1"/>
          <p:nvPr/>
        </p:nvSpPr>
        <p:spPr>
          <a:xfrm>
            <a:off x="4536500" y="1735175"/>
            <a:ext cx="8772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52.283</a:t>
            </a:r>
            <a:endParaRPr>
              <a:highlight>
                <a:srgbClr val="FF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08" name="Google Shape;1008;p128"/>
          <p:cNvSpPr txBox="1"/>
          <p:nvPr/>
        </p:nvSpPr>
        <p:spPr>
          <a:xfrm>
            <a:off x="4067400" y="2857425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09" name="Google Shape;1009;p128"/>
          <p:cNvSpPr txBox="1"/>
          <p:nvPr/>
        </p:nvSpPr>
        <p:spPr>
          <a:xfrm>
            <a:off x="3130200" y="1847825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10" name="Google Shape;1010;p128"/>
          <p:cNvSpPr txBox="1"/>
          <p:nvPr/>
        </p:nvSpPr>
        <p:spPr>
          <a:xfrm>
            <a:off x="4822325" y="1928400"/>
            <a:ext cx="523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endParaRPr sz="26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11" name="Google Shape;1011;p128"/>
          <p:cNvSpPr txBox="1"/>
          <p:nvPr/>
        </p:nvSpPr>
        <p:spPr>
          <a:xfrm>
            <a:off x="1436950" y="219925"/>
            <a:ext cx="7587600" cy="1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latin typeface="Source Code Pro"/>
                <a:ea typeface="Source Code Pro"/>
                <a:cs typeface="Source Code Pro"/>
                <a:sym typeface="Source Code Pro"/>
              </a:rPr>
              <a:t>4. Adobe Illustrator</a:t>
            </a:r>
            <a:endParaRPr sz="24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3522</Words>
  <Application>Microsoft Office PowerPoint</Application>
  <PresentationFormat>On-screen Show (16:9)</PresentationFormat>
  <Paragraphs>367</Paragraphs>
  <Slides>131</Slides>
  <Notes>111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43" baseType="lpstr">
      <vt:lpstr>Microsoft Yahei</vt:lpstr>
      <vt:lpstr>Microsoft JhengHei UI</vt:lpstr>
      <vt:lpstr>Oswald</vt:lpstr>
      <vt:lpstr>Verdana</vt:lpstr>
      <vt:lpstr>Microsoft JhengHei</vt:lpstr>
      <vt:lpstr>Arial</vt:lpstr>
      <vt:lpstr>Times New Roman</vt:lpstr>
      <vt:lpstr>DFKai-SB</vt:lpstr>
      <vt:lpstr>Source Code Pro</vt:lpstr>
      <vt:lpstr>Open Sans</vt:lpstr>
      <vt:lpstr>Modern Writer</vt:lpstr>
      <vt:lpstr>方程式</vt:lpstr>
      <vt:lpstr>Newman Catholic College (天主教新民書院) Thematic Dissemination Seminar (專題分享)</vt:lpstr>
      <vt:lpstr>程序 (Arrangements):</vt:lpstr>
      <vt:lpstr>項目簡介</vt:lpstr>
      <vt:lpstr>項目理念及背景</vt:lpstr>
      <vt:lpstr>根據教育局STEM學習概覽﹕</vt:lpstr>
      <vt:lpstr>一次參觀、一幅相片、一個奇想</vt:lpstr>
      <vt:lpstr>Creativity 創新</vt:lpstr>
      <vt:lpstr>項目成功率 = </vt:lpstr>
      <vt:lpstr>DOME 1.0天文館 - 裝置學習/情境學習</vt:lpstr>
      <vt:lpstr>(拼砌天文館) 失敗多次 學習 嘗試  小成 改良 進入下一個階段 </vt:lpstr>
      <vt:lpstr>Dome 1.0情境學習效果-認識天文</vt:lpstr>
      <vt:lpstr>Maker Fair 2018 @ HK Poly U                          Maker of Merit</vt:lpstr>
      <vt:lpstr>e-Zone</vt:lpstr>
      <vt:lpstr>支援STEM教育暨學生學習成果展</vt:lpstr>
      <vt:lpstr>大灣區STREAM展</vt:lpstr>
      <vt:lpstr>星島教育 (22/2/2019)</vt:lpstr>
      <vt:lpstr>Creative education involves a balance between teaching knowledge and skills, and encouraging innovation. </vt:lpstr>
      <vt:lpstr>看過NACCCE report, May 1999後的一些反思</vt:lpstr>
      <vt:lpstr>看過NACCCE report, May 1999後的一些反思</vt:lpstr>
      <vt:lpstr>看過NACCCE report, May 1999後的一些反思</vt:lpstr>
      <vt:lpstr>看過NACCCE report, May 1999後的反思</vt:lpstr>
      <vt:lpstr>看過NACCCE report, May 1999後的反思</vt:lpstr>
      <vt:lpstr>看過NACCCE report, May 1999後的反思</vt:lpstr>
      <vt:lpstr>項目管理</vt:lpstr>
      <vt:lpstr>Dome 2.0</vt:lpstr>
      <vt:lpstr>Dome 1.0 -&gt; Dome 2.0</vt:lpstr>
      <vt:lpstr>善用雷射切割(Lasercut)@Arts and Technology Education Center - STEM Education Center</vt:lpstr>
      <vt:lpstr>PowerPoint Presentation</vt:lpstr>
      <vt:lpstr>訓練學生解難能力 (Problem solving skills)</vt:lpstr>
      <vt:lpstr>資源運用</vt:lpstr>
      <vt:lpstr>成功申請QEF $$$</vt:lpstr>
      <vt:lpstr>Dome 3.0</vt:lpstr>
      <vt:lpstr>PowerPoint Presentation</vt:lpstr>
      <vt:lpstr>PowerPoint Presentation</vt:lpstr>
      <vt:lpstr>PowerPoint Presentation</vt:lpstr>
      <vt:lpstr>PowerPoint Presentation</vt:lpstr>
      <vt:lpstr>PVC Dome Making-of for S3 Ss</vt:lpstr>
      <vt:lpstr>PowerPoint Presentation</vt:lpstr>
      <vt:lpstr>PowerPoint Presentation</vt:lpstr>
      <vt:lpstr>PowerPoint Presentation</vt:lpstr>
      <vt:lpstr>教學</vt:lpstr>
      <vt:lpstr>工程篇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英國倫敦 - 聖保羅大教堂</vt:lpstr>
      <vt:lpstr>聖母升天大教堂 (俄羅斯 莫斯科 克里姆林宮)</vt:lpstr>
      <vt:lpstr>世界七大奇蹟之一</vt:lpstr>
      <vt:lpstr>Dome建築結構特點</vt:lpstr>
      <vt:lpstr>Dome建築結構特點</vt:lpstr>
      <vt:lpstr>製作模型</vt:lpstr>
      <vt:lpstr>PowerPoint Presentation</vt:lpstr>
      <vt:lpstr>數學篇</vt:lpstr>
      <vt:lpstr>PowerPoint Presentation</vt:lpstr>
      <vt:lpstr>Dome </vt:lpstr>
      <vt:lpstr>1v, 2v, 3v, 4v Dome 的數學原理</vt:lpstr>
      <vt:lpstr>Dome的設計 : 1v 2v 3v 4v 5v …..</vt:lpstr>
      <vt:lpstr>學生實作(Practical) 「動動手」</vt:lpstr>
      <vt:lpstr>不同頻次(V)的Dome的計算機</vt:lpstr>
      <vt:lpstr>畢氏定理計算機</vt:lpstr>
      <vt:lpstr>Cosine Law Calculator</vt:lpstr>
      <vt:lpstr>PowerPoint Presentation</vt:lpstr>
      <vt:lpstr>PowerPoint Presentation</vt:lpstr>
      <vt:lpstr>PowerPoint Presentation</vt:lpstr>
      <vt:lpstr>PowerPoint Presentation</vt:lpstr>
      <vt:lpstr>考考你 - Are you ready?</vt:lpstr>
      <vt:lpstr>考考你</vt:lpstr>
      <vt:lpstr>考考你</vt:lpstr>
      <vt:lpstr>考考你</vt:lpstr>
      <vt:lpstr>製作模型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Generate Dome with FreeCAD - Plugin</vt:lpstr>
      <vt:lpstr>電腦科</vt:lpstr>
      <vt:lpstr>插件Macro</vt:lpstr>
      <vt:lpstr>Win S -&gt; FreeCAD</vt:lpstr>
      <vt:lpstr>PowerPoint Presentation</vt:lpstr>
      <vt:lpstr>https://www.freecadweb.org/wiki/Macro_Geodesic_Dome</vt:lpstr>
      <vt:lpstr>https://www.freecadweb.org/wiki/Macro_Geodesic_Dome</vt:lpstr>
      <vt:lpstr>PowerPoint Presentation</vt:lpstr>
      <vt:lpstr>比較數據 - 與以下網頁Dome計算機</vt:lpstr>
      <vt:lpstr>PowerPoint Presentation</vt:lpstr>
      <vt:lpstr>電腦課- Adobe illustrator + Mathematics calculation </vt:lpstr>
      <vt:lpstr>PowerPoint Presentation</vt:lpstr>
      <vt:lpstr>使用Adobe Illustrator繪畫圖紙</vt:lpstr>
      <vt:lpstr>https://geo-dome.co.uk/article.asp?uname=calculation%</vt:lpstr>
      <vt:lpstr>PowerPoint Presentation</vt:lpstr>
      <vt:lpstr>http://www.domerama.com/calculators/3v-geodesic-dome-calculator/3v-58-assembly-diagram/</vt:lpstr>
      <vt:lpstr>AAB</vt:lpstr>
      <vt:lpstr>PowerPoint Presentation</vt:lpstr>
      <vt:lpstr>PowerPoint Presentation</vt:lpstr>
      <vt:lpstr>Adobe Illustrator - 角度</vt:lpstr>
      <vt:lpstr>示範﹕使用Adobe Illustrator來繪畫圖紙</vt:lpstr>
      <vt:lpstr>試找出黃色部份角度﹖</vt:lpstr>
      <vt:lpstr>試找出黃色部份角度﹖</vt:lpstr>
      <vt:lpstr>試找出「?」部份的角度。</vt:lpstr>
      <vt:lpstr>試找出黃色部份角度﹖</vt:lpstr>
      <vt:lpstr>遊戲製作 - Gamification</vt:lpstr>
      <vt:lpstr>中五何景煥同學介紹在Dome上的具教育性遊戲</vt:lpstr>
      <vt:lpstr>科學科 - 周傑鴻老師</vt:lpstr>
      <vt:lpstr>應用DOME的物理增潤課</vt:lpstr>
      <vt:lpstr>一些疑問…</vt:lpstr>
      <vt:lpstr>設計了一堂物理增潤課</vt:lpstr>
      <vt:lpstr>要解答這些問題…</vt:lpstr>
      <vt:lpstr>由投影機的內部結構開始(凸透鏡)…</vt:lpstr>
      <vt:lpstr>平日情況下， 一個實像形成在屏幕上   </vt:lpstr>
      <vt:lpstr>PowerPoint Presentation</vt:lpstr>
      <vt:lpstr>可用 Convex mirror GeoGebra Simulation 就能解答理論最大值問題</vt:lpstr>
      <vt:lpstr>解答第二個疑問…</vt:lpstr>
      <vt:lpstr>跟據物理定律，若能找出凸面反射鏡的焦距(f) 的數字 ， 就能得出距離 d4(投影機位置所控制) 及距離d3(dome 的半徑) 的數字。</vt:lpstr>
      <vt:lpstr>透過量度已有DOME正常運作距離(d3,d4 )，就能計算出鏡的(focal length)</vt:lpstr>
      <vt:lpstr>透過量度已有DOME正常運作距離(d3,d4 )，就能計算出鏡的(focal length)</vt:lpstr>
      <vt:lpstr>經過一番計算…</vt:lpstr>
      <vt:lpstr>經過一番計算…終於找出關係式</vt:lpstr>
      <vt:lpstr>解答疑問…</vt:lpstr>
      <vt:lpstr>繼續探究方向…</vt:lpstr>
      <vt:lpstr>投影畫面尺寸和光通量之關系</vt:lpstr>
      <vt:lpstr>簡單作面積轉換計算及網上找價錢 …</vt:lpstr>
      <vt:lpstr>關於光通量計算…</vt:lpstr>
      <vt:lpstr>總結:透過課堂，引導學習以下STREAM精神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Newman Catholic College (天主教新民書院) Thematic Dissemination Seminar (專題分享)</dc:title>
  <dc:creator>YUEN, Ka-wing Gigi</dc:creator>
  <cp:lastModifiedBy>YUEN, Ka-wing Gigi</cp:lastModifiedBy>
  <cp:revision>7</cp:revision>
  <cp:lastPrinted>2020-10-12T09:24:25Z</cp:lastPrinted>
  <dcterms:modified xsi:type="dcterms:W3CDTF">2020-10-12T09:25:17Z</dcterms:modified>
</cp:coreProperties>
</file>