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DFKai-SB" panose="03000509000000000000" pitchFamily="65" charset="-12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Baumans" panose="02020500000000000000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P2OF9XoEKqU+wyfps0X3SdtQ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222214e4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1222214e4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222214e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1222214e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CC2E5"/>
            </a:gs>
            <a:gs pos="28000">
              <a:schemeClr val="lt1"/>
            </a:gs>
            <a:gs pos="63000">
              <a:schemeClr val="lt1"/>
            </a:gs>
            <a:gs pos="94000">
              <a:srgbClr val="A5A5A5"/>
            </a:gs>
            <a:gs pos="100000">
              <a:srgbClr val="A5A5A5"/>
            </a:gs>
          </a:gsLst>
          <a:lin ang="54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801238" y="2333751"/>
            <a:ext cx="10270891" cy="1655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0"/>
              <a:buFont typeface="Baumans"/>
              <a:buNone/>
            </a:pPr>
            <a:r>
              <a:rPr lang="zh-TW" sz="18000">
                <a:solidFill>
                  <a:srgbClr val="FF0000"/>
                </a:solidFill>
                <a:latin typeface="Baumans"/>
                <a:ea typeface="Baumans"/>
                <a:cs typeface="Baumans"/>
                <a:sym typeface="Baumans"/>
              </a:rPr>
              <a:t>S</a:t>
            </a:r>
            <a:r>
              <a:rPr lang="zh-TW" sz="18000">
                <a:solidFill>
                  <a:schemeClr val="accent1"/>
                </a:solidFill>
                <a:latin typeface="Baumans"/>
                <a:ea typeface="Baumans"/>
                <a:cs typeface="Baumans"/>
                <a:sym typeface="Baumans"/>
              </a:rPr>
              <a:t>T</a:t>
            </a:r>
            <a:r>
              <a:rPr lang="zh-TW" sz="18000">
                <a:solidFill>
                  <a:srgbClr val="548135"/>
                </a:solidFill>
                <a:latin typeface="Baumans"/>
                <a:ea typeface="Baumans"/>
                <a:cs typeface="Baumans"/>
                <a:sym typeface="Baumans"/>
              </a:rPr>
              <a:t>E</a:t>
            </a:r>
            <a:r>
              <a:rPr lang="zh-TW" sz="18000">
                <a:solidFill>
                  <a:schemeClr val="accent4"/>
                </a:solidFill>
                <a:latin typeface="Baumans"/>
                <a:ea typeface="Baumans"/>
                <a:cs typeface="Baumans"/>
                <a:sym typeface="Baumans"/>
              </a:rPr>
              <a:t>M</a:t>
            </a:r>
            <a:r>
              <a:rPr lang="zh-TW" sz="18000">
                <a:latin typeface="Baumans"/>
                <a:ea typeface="Baumans"/>
                <a:cs typeface="Baumans"/>
                <a:sym typeface="Baumans"/>
              </a:rPr>
              <a:t> Day</a:t>
            </a:r>
            <a:endParaRPr sz="1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2183907" y="4076546"/>
            <a:ext cx="8602462" cy="189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zh-TW" sz="8800">
                <a:latin typeface="Baumans"/>
                <a:ea typeface="Baumans"/>
                <a:cs typeface="Baumans"/>
                <a:sym typeface="Baumans"/>
              </a:rPr>
              <a:t>P.4 </a:t>
            </a:r>
            <a:r>
              <a:rPr lang="zh-TW" sz="8800">
                <a:latin typeface="DFKai-SB"/>
                <a:ea typeface="DFKai-SB"/>
                <a:cs typeface="DFKai-SB"/>
                <a:sym typeface="DFKai-SB"/>
              </a:rPr>
              <a:t>環保吸塵機</a:t>
            </a:r>
            <a:endParaRPr sz="88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692" y="196371"/>
            <a:ext cx="7445467" cy="5787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設計及材料方面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167640" y="1439545"/>
            <a:ext cx="10401748" cy="160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2)</a:t>
            </a:r>
            <a:r>
              <a:rPr lang="zh-TW" sz="3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為吸塵機加入導管，集中吸力，提升吸塵機的吸力。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9" name="Google Shape;189;p14"/>
          <p:cNvSpPr/>
          <p:nvPr/>
        </p:nvSpPr>
        <p:spPr>
          <a:xfrm rot="-2792680">
            <a:off x="3485487" y="3106272"/>
            <a:ext cx="1156447" cy="14074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設計及材料方面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67640" y="1439545"/>
            <a:ext cx="10401748" cy="160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3)將</a:t>
            </a:r>
            <a:r>
              <a:rPr lang="zh-TW" sz="3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</a:t>
            </a: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自動化，能夠自動吸塵</a:t>
            </a:r>
            <a:r>
              <a:rPr lang="zh-TW" sz="3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5609" y="2395222"/>
            <a:ext cx="5130078" cy="38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74" y="2395222"/>
            <a:ext cx="5130078" cy="382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5487838" y="2570928"/>
            <a:ext cx="4941887" cy="3600450"/>
            <a:chOff x="277703" y="1340768"/>
            <a:chExt cx="4942369" cy="3601120"/>
          </a:xfrm>
        </p:grpSpPr>
        <p:pic>
          <p:nvPicPr>
            <p:cNvPr id="203" name="Google Shape;203;p16" descr="S:\新領域\2015 新增項目\科技活動與生活\繪圖\科技活動_第一批_繪圖\12.jpg"/>
            <p:cNvPicPr preferRelativeResize="0"/>
            <p:nvPr/>
          </p:nvPicPr>
          <p:blipFill rotWithShape="1">
            <a:blip r:embed="rId3">
              <a:alphaModFix/>
            </a:blip>
            <a:srcRect l="5074" t="4102" r="3971"/>
            <a:stretch/>
          </p:blipFill>
          <p:spPr>
            <a:xfrm>
              <a:off x="498942" y="1700814"/>
              <a:ext cx="4510320" cy="2953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6"/>
            <p:cNvSpPr/>
            <p:nvPr/>
          </p:nvSpPr>
          <p:spPr>
            <a:xfrm>
              <a:off x="288132" y="1340768"/>
              <a:ext cx="4931940" cy="3601120"/>
            </a:xfrm>
            <a:prstGeom prst="roundRect">
              <a:avLst>
                <a:gd name="adj" fmla="val 913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1816003" y="1934274"/>
              <a:ext cx="111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8631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F86310"/>
                  </a:solidFill>
                  <a:latin typeface="DFKai-SB"/>
                  <a:ea typeface="DFKai-SB"/>
                  <a:cs typeface="DFKai-SB"/>
                  <a:sym typeface="DFKai-SB"/>
                </a:rPr>
                <a:t>風扇</a:t>
              </a:r>
              <a:endParaRPr sz="2800">
                <a:solidFill>
                  <a:srgbClr val="F8631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06" name="Google Shape;206;p16"/>
            <p:cNvSpPr txBox="1"/>
            <p:nvPr/>
          </p:nvSpPr>
          <p:spPr>
            <a:xfrm>
              <a:off x="3899006" y="4350146"/>
              <a:ext cx="111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8631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F86310"/>
                  </a:solidFill>
                  <a:latin typeface="DFKai-SB"/>
                  <a:ea typeface="DFKai-SB"/>
                  <a:cs typeface="DFKai-SB"/>
                  <a:sym typeface="DFKai-SB"/>
                </a:rPr>
                <a:t>垃圾</a:t>
              </a:r>
              <a:endParaRPr sz="2800">
                <a:solidFill>
                  <a:srgbClr val="F8631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277703" y="3795731"/>
              <a:ext cx="111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8631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F86310"/>
                  </a:solidFill>
                  <a:latin typeface="DFKai-SB"/>
                  <a:ea typeface="DFKai-SB"/>
                  <a:cs typeface="DFKai-SB"/>
                  <a:sym typeface="DFKai-SB"/>
                </a:rPr>
                <a:t>空氣</a:t>
              </a:r>
              <a:endParaRPr sz="2800">
                <a:solidFill>
                  <a:srgbClr val="F8631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426041" y="2065355"/>
              <a:ext cx="14106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8631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F86310"/>
                  </a:solidFill>
                  <a:latin typeface="DFKai-SB"/>
                  <a:ea typeface="DFKai-SB"/>
                  <a:cs typeface="DFKai-SB"/>
                  <a:sym typeface="DFKai-SB"/>
                </a:rPr>
                <a:t>電動機</a:t>
              </a:r>
              <a:endParaRPr sz="2800">
                <a:solidFill>
                  <a:srgbClr val="F8631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cxnSp>
          <p:nvCxnSpPr>
            <p:cNvPr id="209" name="Google Shape;209;p16"/>
            <p:cNvCxnSpPr/>
            <p:nvPr/>
          </p:nvCxnSpPr>
          <p:spPr>
            <a:xfrm flipH="1">
              <a:off x="2051113" y="2456988"/>
              <a:ext cx="73032" cy="539850"/>
            </a:xfrm>
            <a:prstGeom prst="straightConnector1">
              <a:avLst/>
            </a:prstGeom>
            <a:noFill/>
            <a:ln w="19050" cap="flat" cmpd="sng">
              <a:solidFill>
                <a:srgbClr val="411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6"/>
            <p:cNvCxnSpPr/>
            <p:nvPr/>
          </p:nvCxnSpPr>
          <p:spPr>
            <a:xfrm>
              <a:off x="1331906" y="2476041"/>
              <a:ext cx="504874" cy="701806"/>
            </a:xfrm>
            <a:prstGeom prst="straightConnector1">
              <a:avLst/>
            </a:prstGeom>
            <a:noFill/>
            <a:ln w="19050" cap="flat" cmpd="sng">
              <a:solidFill>
                <a:srgbClr val="411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1" name="Google Shape;211;p16"/>
          <p:cNvGrpSpPr/>
          <p:nvPr/>
        </p:nvGrpSpPr>
        <p:grpSpPr>
          <a:xfrm>
            <a:off x="1778195" y="2412658"/>
            <a:ext cx="3783013" cy="3800055"/>
            <a:chOff x="5292080" y="1287875"/>
            <a:chExt cx="3783677" cy="3717363"/>
          </a:xfrm>
        </p:grpSpPr>
        <p:pic>
          <p:nvPicPr>
            <p:cNvPr id="212" name="Google Shape;212;p16" descr="S:\新領域\2015 新增項目\科技活動與生活\繪圖\科技活動_第一批_繪圖\13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11668" y="1287875"/>
              <a:ext cx="2848764" cy="3717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6"/>
            <p:cNvSpPr/>
            <p:nvPr/>
          </p:nvSpPr>
          <p:spPr>
            <a:xfrm>
              <a:off x="5323437" y="1423342"/>
              <a:ext cx="3497035" cy="3518990"/>
            </a:xfrm>
            <a:prstGeom prst="roundRect">
              <a:avLst>
                <a:gd name="adj" fmla="val 7931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14" name="Google Shape;214;p16"/>
            <p:cNvCxnSpPr/>
            <p:nvPr/>
          </p:nvCxnSpPr>
          <p:spPr>
            <a:xfrm flipH="1">
              <a:off x="7524497" y="3522571"/>
              <a:ext cx="369953" cy="742921"/>
            </a:xfrm>
            <a:prstGeom prst="straightConnector1">
              <a:avLst/>
            </a:prstGeom>
            <a:noFill/>
            <a:ln w="19050" cap="flat" cmpd="sng">
              <a:solidFill>
                <a:srgbClr val="411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5" name="Google Shape;215;p16"/>
            <p:cNvSpPr txBox="1"/>
            <p:nvPr/>
          </p:nvSpPr>
          <p:spPr>
            <a:xfrm>
              <a:off x="7524328" y="3000127"/>
              <a:ext cx="111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00B050"/>
                  </a:solidFill>
                  <a:latin typeface="DFKai-SB"/>
                  <a:ea typeface="DFKai-SB"/>
                  <a:cs typeface="DFKai-SB"/>
                  <a:sym typeface="DFKai-SB"/>
                </a:rPr>
                <a:t>風扇</a:t>
              </a:r>
              <a:endParaRPr sz="28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5292080" y="3741991"/>
              <a:ext cx="1510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00B050"/>
                  </a:solidFill>
                  <a:latin typeface="DFKai-SB"/>
                  <a:ea typeface="DFKai-SB"/>
                  <a:cs typeface="DFKai-SB"/>
                  <a:sym typeface="DFKai-SB"/>
                </a:rPr>
                <a:t>電動機</a:t>
              </a:r>
              <a:endParaRPr sz="28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cxnSp>
          <p:nvCxnSpPr>
            <p:cNvPr id="217" name="Google Shape;217;p16"/>
            <p:cNvCxnSpPr/>
            <p:nvPr/>
          </p:nvCxnSpPr>
          <p:spPr>
            <a:xfrm rot="10800000">
              <a:off x="6482914" y="4076587"/>
              <a:ext cx="714500" cy="227004"/>
            </a:xfrm>
            <a:prstGeom prst="straightConnector1">
              <a:avLst/>
            </a:prstGeom>
            <a:noFill/>
            <a:ln w="19050" cap="flat" cmpd="sng">
              <a:solidFill>
                <a:srgbClr val="411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6"/>
            <p:cNvCxnSpPr/>
            <p:nvPr/>
          </p:nvCxnSpPr>
          <p:spPr>
            <a:xfrm flipH="1">
              <a:off x="6802058" y="4455985"/>
              <a:ext cx="547783" cy="155569"/>
            </a:xfrm>
            <a:prstGeom prst="straightConnector1">
              <a:avLst/>
            </a:prstGeom>
            <a:noFill/>
            <a:ln w="19050" cap="flat" cmpd="sng">
              <a:solidFill>
                <a:srgbClr val="411E0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9" name="Google Shape;219;p16"/>
            <p:cNvSpPr txBox="1"/>
            <p:nvPr/>
          </p:nvSpPr>
          <p:spPr>
            <a:xfrm>
              <a:off x="5653584" y="4350146"/>
              <a:ext cx="1510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00B050"/>
                  </a:solidFill>
                  <a:latin typeface="DFKai-SB"/>
                  <a:ea typeface="DFKai-SB"/>
                  <a:cs typeface="DFKai-SB"/>
                  <a:sym typeface="DFKai-SB"/>
                </a:rPr>
                <a:t>吸塵刷</a:t>
              </a:r>
              <a:endParaRPr sz="28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220" name="Google Shape;220;p16"/>
            <p:cNvSpPr txBox="1"/>
            <p:nvPr/>
          </p:nvSpPr>
          <p:spPr>
            <a:xfrm>
              <a:off x="7956376" y="4365104"/>
              <a:ext cx="1119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800"/>
                <a:buFont typeface="DFKai-SB"/>
                <a:buNone/>
              </a:pPr>
              <a:r>
                <a:rPr lang="zh-TW" sz="2800">
                  <a:solidFill>
                    <a:srgbClr val="00B050"/>
                  </a:solidFill>
                  <a:latin typeface="DFKai-SB"/>
                  <a:ea typeface="DFKai-SB"/>
                  <a:cs typeface="DFKai-SB"/>
                  <a:sym typeface="DFKai-SB"/>
                </a:rPr>
                <a:t>垃圾</a:t>
              </a:r>
              <a:endParaRPr sz="28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221" name="Google Shape;221;p16"/>
          <p:cNvSpPr/>
          <p:nvPr/>
        </p:nvSpPr>
        <p:spPr>
          <a:xfrm>
            <a:off x="6794350" y="2021640"/>
            <a:ext cx="25045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86310"/>
                </a:solidFill>
                <a:latin typeface="DFKai-SB"/>
                <a:ea typeface="DFKai-SB"/>
                <a:cs typeface="DFKai-SB"/>
                <a:sym typeface="DFKai-SB"/>
              </a:rPr>
              <a:t>吸力式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2378336" y="2026938"/>
            <a:ext cx="25045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B050"/>
                </a:solidFill>
                <a:latin typeface="DFKai-SB"/>
                <a:ea typeface="DFKai-SB"/>
                <a:cs typeface="DFKai-SB"/>
                <a:sym typeface="DFKai-SB"/>
              </a:rPr>
              <a:t>直立式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2351585" y="1448521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結構</a:t>
            </a:r>
            <a:endParaRPr sz="2800">
              <a:solidFill>
                <a:srgbClr val="0099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/>
          <p:nvPr/>
        </p:nvSpPr>
        <p:spPr>
          <a:xfrm>
            <a:off x="2351585" y="1448521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運作原理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2393674" y="2118928"/>
            <a:ext cx="7404653" cy="410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-3222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吸塵機內有一個風扇，通電後高速運轉，</a:t>
            </a:r>
            <a:r>
              <a:rPr lang="zh-TW" sz="28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抽走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吸塵機內部的</a:t>
            </a:r>
            <a:r>
              <a:rPr lang="zh-TW" sz="28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空氣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吸塵機內的氣壓比吸塵機外的氣壓低，因而形成</a:t>
            </a:r>
            <a:r>
              <a:rPr lang="zh-TW" sz="28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氣流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，將塵埃和垃圾吸進吸塵機的桶體內，達到清掃垃圾的效果。</a:t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/>
          <p:nvPr/>
        </p:nvSpPr>
        <p:spPr>
          <a:xfrm>
            <a:off x="1141350" y="109889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空氣壓力</a:t>
            </a:r>
            <a:endParaRPr/>
          </a:p>
        </p:txBody>
      </p:sp>
      <p:sp>
        <p:nvSpPr>
          <p:cNvPr id="237" name="Google Shape;237;p18"/>
          <p:cNvSpPr txBox="1"/>
          <p:nvPr/>
        </p:nvSpPr>
        <p:spPr>
          <a:xfrm>
            <a:off x="356949" y="1787859"/>
            <a:ext cx="10865343" cy="410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-3222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空氣壓力（氣壓）是一個空間內空氣的重量。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在一個空間內，空氣的量越多，空氣重量越大，壓力越高。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空氣會由氣壓高的地方</a:t>
            </a:r>
            <a:b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800">
                <a:solidFill>
                  <a:schemeClr val="dk1"/>
                </a:solidFill>
                <a:highlight>
                  <a:srgbClr val="FFFF00"/>
                </a:highlight>
                <a:latin typeface="DFKai-SB"/>
                <a:ea typeface="DFKai-SB"/>
                <a:cs typeface="DFKai-SB"/>
                <a:sym typeface="DFKai-SB"/>
              </a:rPr>
              <a:t>流向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氣壓低的地方。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238" name="Google Shape;238;p18"/>
          <p:cNvGrpSpPr/>
          <p:nvPr/>
        </p:nvGrpSpPr>
        <p:grpSpPr>
          <a:xfrm>
            <a:off x="7899624" y="3451412"/>
            <a:ext cx="1053203" cy="1668771"/>
            <a:chOff x="9765726" y="1974273"/>
            <a:chExt cx="918114" cy="1454727"/>
          </a:xfrm>
        </p:grpSpPr>
        <p:sp>
          <p:nvSpPr>
            <p:cNvPr id="239" name="Google Shape;239;p18"/>
            <p:cNvSpPr/>
            <p:nvPr/>
          </p:nvSpPr>
          <p:spPr>
            <a:xfrm>
              <a:off x="9765726" y="3207326"/>
              <a:ext cx="912051" cy="22167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9765726" y="1974273"/>
              <a:ext cx="918114" cy="1454727"/>
            </a:xfrm>
            <a:prstGeom prst="can">
              <a:avLst>
                <a:gd name="adj" fmla="val 25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8"/>
          <p:cNvSpPr txBox="1"/>
          <p:nvPr/>
        </p:nvSpPr>
        <p:spPr>
          <a:xfrm>
            <a:off x="7899624" y="5136775"/>
            <a:ext cx="1173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高氣壓</a:t>
            </a:r>
            <a:endParaRPr sz="2400">
              <a:solidFill>
                <a:srgbClr val="0099C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242" name="Google Shape;242;p18"/>
          <p:cNvGrpSpPr/>
          <p:nvPr/>
        </p:nvGrpSpPr>
        <p:grpSpPr>
          <a:xfrm>
            <a:off x="9871859" y="3429000"/>
            <a:ext cx="1053203" cy="1668771"/>
            <a:chOff x="9765726" y="1974273"/>
            <a:chExt cx="918114" cy="1454727"/>
          </a:xfrm>
        </p:grpSpPr>
        <p:sp>
          <p:nvSpPr>
            <p:cNvPr id="243" name="Google Shape;243;p18"/>
            <p:cNvSpPr/>
            <p:nvPr/>
          </p:nvSpPr>
          <p:spPr>
            <a:xfrm>
              <a:off x="9765726" y="3207326"/>
              <a:ext cx="912051" cy="221673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9765726" y="1974273"/>
              <a:ext cx="918114" cy="1454727"/>
            </a:xfrm>
            <a:prstGeom prst="can">
              <a:avLst>
                <a:gd name="adj" fmla="val 25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8"/>
          <p:cNvSpPr txBox="1"/>
          <p:nvPr/>
        </p:nvSpPr>
        <p:spPr>
          <a:xfrm>
            <a:off x="9901873" y="5141239"/>
            <a:ext cx="1173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低氣壓</a:t>
            </a:r>
            <a:endParaRPr sz="2400">
              <a:solidFill>
                <a:srgbClr val="0099C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2425" y="384005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848" y="374405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9429" y="401250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8658" y="446462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361" y="455631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946" y="434213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5207" y="3951255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6687" y="442066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1502" y="3190074"/>
            <a:ext cx="2128995" cy="273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5418074" y="5617941"/>
            <a:ext cx="466165" cy="6878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159" y="344278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036" y="367544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153" y="386510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770" y="398451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4370" y="364603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205" y="344973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5423" y="349539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913" y="367544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6582" y="381792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368" y="401535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7221" y="397045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311" y="411274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629" y="425555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070" y="445332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6970" y="459112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753" y="426155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8442" y="428984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8743" y="454220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6091" y="438192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25" y="417501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6904" y="446405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5423" y="468826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447" y="482226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677" y="497290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508" y="477732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102" y="500118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268" y="474175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313" y="521696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6882" y="4992665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656" y="484924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7650" y="464326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806" y="399750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901" y="371071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490" y="332656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0645" y="530295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396" y="605799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0756" y="607634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589" y="5547535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297" y="635926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863" y="6226979"/>
            <a:ext cx="297815" cy="301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4063964" y="4033073"/>
            <a:ext cx="1173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高氣壓</a:t>
            </a:r>
            <a:endParaRPr sz="2400">
              <a:solidFill>
                <a:srgbClr val="0099C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3874348" y="5676574"/>
            <a:ext cx="1173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400"/>
              <a:buFont typeface="DFKai-SB"/>
              <a:buNone/>
            </a:pPr>
            <a:r>
              <a:rPr lang="zh-TW" sz="2400">
                <a:solidFill>
                  <a:srgbClr val="0099CC"/>
                </a:solidFill>
                <a:latin typeface="DFKai-SB"/>
                <a:ea typeface="DFKai-SB"/>
                <a:cs typeface="DFKai-SB"/>
                <a:sym typeface="DFKai-SB"/>
              </a:rPr>
              <a:t>低氣壓</a:t>
            </a:r>
            <a:endParaRPr sz="2400">
              <a:solidFill>
                <a:srgbClr val="0099C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/>
          <p:nvPr/>
        </p:nvSpPr>
        <p:spPr>
          <a:xfrm>
            <a:off x="2351585" y="1448521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運作原理</a:t>
            </a:r>
            <a:endParaRPr/>
          </a:p>
        </p:txBody>
      </p:sp>
      <p:pic>
        <p:nvPicPr>
          <p:cNvPr id="304" name="Google Shape;304;p19" descr="14"/>
          <p:cNvPicPr preferRelativeResize="0"/>
          <p:nvPr/>
        </p:nvPicPr>
        <p:blipFill rotWithShape="1">
          <a:blip r:embed="rId3">
            <a:alphaModFix/>
          </a:blip>
          <a:srcRect l="21915" r="12392"/>
          <a:stretch/>
        </p:blipFill>
        <p:spPr>
          <a:xfrm>
            <a:off x="2465130" y="1963737"/>
            <a:ext cx="2746618" cy="437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9"/>
          <p:cNvSpPr txBox="1"/>
          <p:nvPr/>
        </p:nvSpPr>
        <p:spPr>
          <a:xfrm>
            <a:off x="3338586" y="6297312"/>
            <a:ext cx="8771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高壓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3401785" y="3960576"/>
            <a:ext cx="877163" cy="46166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低壓</a:t>
            </a:r>
            <a:endParaRPr/>
          </a:p>
        </p:txBody>
      </p:sp>
      <p:sp>
        <p:nvSpPr>
          <p:cNvPr id="307" name="Google Shape;307;p19"/>
          <p:cNvSpPr txBox="1"/>
          <p:nvPr/>
        </p:nvSpPr>
        <p:spPr>
          <a:xfrm>
            <a:off x="5260960" y="2348303"/>
            <a:ext cx="5083103" cy="523220"/>
          </a:xfrm>
          <a:prstGeom prst="rect">
            <a:avLst/>
          </a:prstGeom>
          <a:solidFill>
            <a:srgbClr val="D9F5FF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181C"/>
              </a:buClr>
              <a:buSzPts val="2800"/>
              <a:buFont typeface="Century Gothic"/>
              <a:buNone/>
            </a:pPr>
            <a:r>
              <a:rPr lang="zh-TW" sz="2800">
                <a:solidFill>
                  <a:srgbClr val="10181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扇葉轉動，空氣被抽出樽外</a:t>
            </a:r>
            <a:endParaRPr sz="4000">
              <a:solidFill>
                <a:srgbClr val="10181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5260961" y="3475958"/>
            <a:ext cx="3293427" cy="523220"/>
          </a:xfrm>
          <a:prstGeom prst="rect">
            <a:avLst/>
          </a:prstGeom>
          <a:solidFill>
            <a:srgbClr val="D9F5FF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181C"/>
              </a:buClr>
              <a:buSzPts val="2800"/>
              <a:buFont typeface="DFKai-SB"/>
              <a:buNone/>
            </a:pPr>
            <a:r>
              <a:rPr lang="zh-TW" sz="2800">
                <a:solidFill>
                  <a:srgbClr val="10181C"/>
                </a:solidFill>
                <a:latin typeface="DFKai-SB"/>
                <a:ea typeface="DFKai-SB"/>
                <a:cs typeface="DFKai-SB"/>
                <a:sym typeface="DFKai-SB"/>
              </a:rPr>
              <a:t>② 樽內的氣壓下降</a:t>
            </a:r>
            <a:endParaRPr sz="4000">
              <a:solidFill>
                <a:srgbClr val="10181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5260960" y="4693221"/>
            <a:ext cx="5083104" cy="954107"/>
          </a:xfrm>
          <a:prstGeom prst="rect">
            <a:avLst/>
          </a:prstGeom>
          <a:solidFill>
            <a:srgbClr val="D9F5FF">
              <a:alpha val="5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188" marR="0" lvl="0" indent="-357188" algn="just" rtl="0">
              <a:spcBef>
                <a:spcPts val="0"/>
              </a:spcBef>
              <a:spcAft>
                <a:spcPts val="0"/>
              </a:spcAft>
              <a:buClr>
                <a:srgbClr val="10181C"/>
              </a:buClr>
              <a:buSzPts val="2800"/>
              <a:buFont typeface="DFKai-SB"/>
              <a:buNone/>
            </a:pPr>
            <a:r>
              <a:rPr lang="zh-TW" sz="2800">
                <a:solidFill>
                  <a:srgbClr val="10181C"/>
                </a:solidFill>
                <a:latin typeface="DFKai-SB"/>
                <a:ea typeface="DFKai-SB"/>
                <a:cs typeface="DFKai-SB"/>
                <a:sym typeface="DFKai-SB"/>
              </a:rPr>
              <a:t>③ 樽外的氣壓較高，灰塵和垃 </a:t>
            </a:r>
            <a:endParaRPr sz="2800">
              <a:solidFill>
                <a:srgbClr val="10181C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57188" algn="just" rtl="0">
              <a:spcBef>
                <a:spcPts val="0"/>
              </a:spcBef>
              <a:spcAft>
                <a:spcPts val="0"/>
              </a:spcAft>
              <a:buClr>
                <a:srgbClr val="10181C"/>
              </a:buClr>
              <a:buSzPts val="2800"/>
              <a:buFont typeface="DFKai-SB"/>
              <a:buNone/>
            </a:pPr>
            <a:r>
              <a:rPr lang="zh-TW" sz="2800">
                <a:solidFill>
                  <a:srgbClr val="10181C"/>
                </a:solidFill>
                <a:latin typeface="DFKai-SB"/>
                <a:ea typeface="DFKai-SB"/>
                <a:cs typeface="DFKai-SB"/>
                <a:sym typeface="DFKai-SB"/>
              </a:rPr>
              <a:t>   圾隨空氣被吸入吸塵機內</a:t>
            </a:r>
            <a:endParaRPr sz="4000">
              <a:solidFill>
                <a:srgbClr val="10181C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6347825" y="2939632"/>
            <a:ext cx="328039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347825" y="4095339"/>
            <a:ext cx="328039" cy="4616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929" y="340129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9893" y="349963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8950" y="447288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7540" y="342900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291" y="4693221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856" y="497052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526" y="549668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3769" y="602296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371" y="497052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841" y="427160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1748" y="575423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636" y="528593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843" y="404076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364" y="545784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185" y="439194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092" y="592636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617" y="367884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138" y="3697900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979" y="437735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6682" y="598801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2071" y="6063758"/>
            <a:ext cx="297815" cy="30127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9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/>
          <p:nvPr/>
        </p:nvSpPr>
        <p:spPr>
          <a:xfrm>
            <a:off x="578202" y="1030473"/>
            <a:ext cx="55177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空氣壓力的應用：電風扇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663486" y="1553693"/>
            <a:ext cx="9224585" cy="410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-3222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扇葉轉動，使扇葉旁邊的空氣快速流動。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空氣沿着扇葉邊緣向前流動，形成風。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風能帶走我們皮膚表面的熱能，使我們感覺涼快。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/>
          <p:nvPr/>
        </p:nvSpPr>
        <p:spPr>
          <a:xfrm>
            <a:off x="573585" y="1013100"/>
            <a:ext cx="6099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99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空氣壓力的應用：抽氣扇</a:t>
            </a:r>
            <a:endParaRPr/>
          </a:p>
        </p:txBody>
      </p:sp>
      <p:sp>
        <p:nvSpPr>
          <p:cNvPr id="346" name="Google Shape;346;p21"/>
          <p:cNvSpPr txBox="1"/>
          <p:nvPr/>
        </p:nvSpPr>
        <p:spPr>
          <a:xfrm>
            <a:off x="552537" y="1536320"/>
            <a:ext cx="6854103" cy="410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-3222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抽氣扇通常安裝在洗手間及廚房。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扇葉轉動，抽走室內悶熱及污濁的空氣。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空氣被抽走，室內的氣壓下降，使窗戶外氣壓較高的新鮮空氣流入室内。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57188" marR="0" lvl="0" indent="-322263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99CC"/>
              </a:buClr>
              <a:buSzPts val="224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它能保持室內空氣流通。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347" name="Google Shape;347;p21"/>
          <p:cNvPicPr preferRelativeResize="0"/>
          <p:nvPr/>
        </p:nvPicPr>
        <p:blipFill rotWithShape="1">
          <a:blip r:embed="rId3">
            <a:alphaModFix/>
          </a:blip>
          <a:srcRect l="6633" t="7658" r="-560" b="32148"/>
          <a:stretch/>
        </p:blipFill>
        <p:spPr>
          <a:xfrm>
            <a:off x="8631936" y="328370"/>
            <a:ext cx="2827386" cy="24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2363" y="393205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18158" y="4113731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2042" y="4647107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3184" y="5151661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4909" y="5585834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1125" y="4982848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2754" y="4452291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2162" y="3601758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0240" y="3464015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2754" y="3916668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2004" y="5337182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2862" y="5743289"/>
            <a:ext cx="327922" cy="31491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1"/>
          <p:cNvSpPr/>
          <p:nvPr/>
        </p:nvSpPr>
        <p:spPr>
          <a:xfrm>
            <a:off x="9062720" y="3091369"/>
            <a:ext cx="2743200" cy="3187511"/>
          </a:xfrm>
          <a:prstGeom prst="rect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03520" y="3206411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574" y="3217686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9388" y="4014329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986" y="4296027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6085" y="427118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5233" y="450328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441" y="5055733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9097" y="569533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7435" y="608762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092" y="5517382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2849" y="466073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8615" y="3960414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1618" y="2845470"/>
            <a:ext cx="989155" cy="14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1"/>
          <p:cNvSpPr/>
          <p:nvPr/>
        </p:nvSpPr>
        <p:spPr>
          <a:xfrm rot="6637996">
            <a:off x="8683157" y="2106866"/>
            <a:ext cx="292208" cy="16734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1" descr="Windows | Custom Windows &amp; Window Sizes | Golden Window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8602" y="4271186"/>
            <a:ext cx="1312622" cy="99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1"/>
          <p:cNvSpPr/>
          <p:nvPr/>
        </p:nvSpPr>
        <p:spPr>
          <a:xfrm rot="-5400000">
            <a:off x="8576229" y="4388732"/>
            <a:ext cx="301279" cy="19062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4795" y="3267396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6133" y="5867768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3583" y="4533272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3706" y="4736779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3988" y="6087626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4530" y="3547127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9913" y="3916668"/>
            <a:ext cx="327922" cy="3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3145" y="4869008"/>
            <a:ext cx="297815" cy="3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0572" y="5527017"/>
            <a:ext cx="297815" cy="30127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1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科學原理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zh-TW" sz="9600"/>
              <a:t>完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1053547" y="561250"/>
            <a:ext cx="10084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在某一天，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如常放學後便回家…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回到房間後卻發現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爸爸病倒在床。原來他生病了…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38875" y="2753050"/>
            <a:ext cx="4085225" cy="36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222214e48_0_4"/>
          <p:cNvSpPr txBox="1"/>
          <p:nvPr/>
        </p:nvSpPr>
        <p:spPr>
          <a:xfrm>
            <a:off x="1053547" y="561250"/>
            <a:ext cx="10084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沒人看管的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自然放任起來，弄得房間亂七八糟。媽媽進入房間看到四周垃圾滿佈當然非常生氣!生氣的媽媽決定要懲罰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，將房間的紙屑和垃圾打掃好。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14" name="Google Shape;114;g21222214e48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100" y="4024000"/>
            <a:ext cx="2721400" cy="27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222214e48_0_0"/>
          <p:cNvSpPr txBox="1"/>
          <p:nvPr/>
        </p:nvSpPr>
        <p:spPr>
          <a:xfrm>
            <a:off x="1053547" y="561250"/>
            <a:ext cx="10084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雖然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常在上課時睡覺，但卻記得老師在常識課時提及過</a:t>
            </a:r>
            <a:r>
              <a:rPr lang="zh-TW" sz="4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吸塵機的原理。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0" name="Google Shape;120;g21222214e4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750" y="2423725"/>
            <a:ext cx="4272626" cy="427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604" y="2917990"/>
            <a:ext cx="2332625" cy="165118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27" name="Google Shape;127;p9" descr="一張含有 電子用品 的圖片&#10;&#10;自動產生的描述"/>
          <p:cNvPicPr preferRelativeResize="0"/>
          <p:nvPr/>
        </p:nvPicPr>
        <p:blipFill rotWithShape="1">
          <a:blip r:embed="rId4">
            <a:alphaModFix/>
          </a:blip>
          <a:srcRect t="19243" r="7068" b="15763"/>
          <a:stretch/>
        </p:blipFill>
        <p:spPr>
          <a:xfrm>
            <a:off x="2987920" y="5101167"/>
            <a:ext cx="2142647" cy="161986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28" name="Google Shape;128;p9" descr="一張含有 花, 植物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4500" y="2917990"/>
            <a:ext cx="1641033" cy="165380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29" name="Google Shape;129;p9" descr="一張含有 文字 的圖片&#10;&#10;自動產生的描述"/>
          <p:cNvPicPr preferRelativeResize="0"/>
          <p:nvPr/>
        </p:nvPicPr>
        <p:blipFill rotWithShape="1">
          <a:blip r:embed="rId6">
            <a:alphaModFix/>
          </a:blip>
          <a:srcRect t="8287" r="57807" b="30779"/>
          <a:stretch/>
        </p:blipFill>
        <p:spPr>
          <a:xfrm>
            <a:off x="259068" y="5101168"/>
            <a:ext cx="2334920" cy="158776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30" name="Google Shape;130;p9"/>
          <p:cNvSpPr txBox="1"/>
          <p:nvPr/>
        </p:nvSpPr>
        <p:spPr>
          <a:xfrm>
            <a:off x="259068" y="164040"/>
            <a:ext cx="10084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看到手上有不少材料。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心生一計，決定自己製作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迷你吸塵機!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1" name="Google Shape;131;p9" descr="一張含有 食物, 飲料, 黑暗 的圖片&#10;&#10;自動產生的描述"/>
          <p:cNvPicPr preferRelativeResize="0"/>
          <p:nvPr/>
        </p:nvPicPr>
        <p:blipFill rotWithShape="1">
          <a:blip r:embed="rId7">
            <a:alphaModFix/>
          </a:blip>
          <a:srcRect l="25268" t="14175" r="19381" b="13425"/>
          <a:stretch/>
        </p:blipFill>
        <p:spPr>
          <a:xfrm>
            <a:off x="5554603" y="5134602"/>
            <a:ext cx="1610930" cy="160561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32" name="Google Shape;13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88738" y="6154738"/>
            <a:ext cx="487362" cy="4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20" y="2867592"/>
            <a:ext cx="2219620" cy="17627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666">
        <p:circle/>
      </p:transition>
    </mc:Choice>
    <mc:Fallback>
      <p:transition spd="slow" advTm="116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/>
        </p:nvSpPr>
        <p:spPr>
          <a:xfrm>
            <a:off x="410341" y="544665"/>
            <a:ext cx="10084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不過</a:t>
            </a:r>
            <a:r>
              <a:rPr lang="zh-TW" sz="4800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小振</a:t>
            </a: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為人善忘，所以希望同學幫忙，製作出一個迷你吸塵機。</a:t>
            </a:r>
            <a:endParaRPr sz="4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8738" y="6154738"/>
            <a:ext cx="487362" cy="48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056">
        <p:circle/>
      </p:transition>
    </mc:Choice>
    <mc:Fallback>
      <p:transition spd="slow" advTm="120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/>
          <p:nvPr/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1" descr="一張含有 花, 植物 的圖片&#10;&#10;自動產生的描述"/>
          <p:cNvPicPr preferRelativeResize="0"/>
          <p:nvPr/>
        </p:nvPicPr>
        <p:blipFill rotWithShape="1">
          <a:blip r:embed="rId3">
            <a:alphaModFix/>
          </a:blip>
          <a:srcRect r="-4" b="-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 extrusionOk="0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8114932" y="1"/>
            <a:ext cx="4077068" cy="3445261"/>
          </a:xfrm>
          <a:custGeom>
            <a:avLst/>
            <a:gdLst/>
            <a:ahLst/>
            <a:cxnLst/>
            <a:rect l="l" t="t" r="r" b="b"/>
            <a:pathLst>
              <a:path w="4077068" h="3445261" extrusionOk="0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1" descr="一張含有 電子用品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 extrusionOk="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5">
            <a:alphaModFix/>
          </a:blip>
          <a:srcRect l="6478" r="9108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 extrusionOk="0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9" name="Google Shape;149;p11"/>
          <p:cNvSpPr/>
          <p:nvPr/>
        </p:nvSpPr>
        <p:spPr>
          <a:xfrm>
            <a:off x="1700930" y="4604085"/>
            <a:ext cx="4281112" cy="2253913"/>
          </a:xfrm>
          <a:custGeom>
            <a:avLst/>
            <a:gdLst/>
            <a:ahLst/>
            <a:cxnLst/>
            <a:rect l="l" t="t" r="r" b="b"/>
            <a:pathLst>
              <a:path w="4281112" h="2253913" extrusionOk="0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0" y="4250935"/>
            <a:ext cx="1732108" cy="2175118"/>
          </a:xfrm>
          <a:custGeom>
            <a:avLst/>
            <a:gdLst/>
            <a:ahLst/>
            <a:cxnLst/>
            <a:rect l="l" t="t" r="r" b="b"/>
            <a:pathLst>
              <a:path w="1732108" h="2175118" extrusionOk="0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1" descr="一張含有 文字 的圖片&#10;&#10;自動產生的描述"/>
          <p:cNvPicPr preferRelativeResize="0"/>
          <p:nvPr/>
        </p:nvPicPr>
        <p:blipFill rotWithShape="1">
          <a:blip r:embed="rId6">
            <a:alphaModFix/>
          </a:blip>
          <a:srcRect l="3706" r="9284" b="-3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 extrusionOk="0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3" name="Google Shape;153;p11"/>
          <p:cNvSpPr/>
          <p:nvPr/>
        </p:nvSpPr>
        <p:spPr>
          <a:xfrm>
            <a:off x="8772483" y="3948988"/>
            <a:ext cx="3339958" cy="2891173"/>
          </a:xfrm>
          <a:custGeom>
            <a:avLst/>
            <a:gdLst/>
            <a:ahLst/>
            <a:cxnLst/>
            <a:rect l="l" t="t" r="r" b="b"/>
            <a:pathLst>
              <a:path w="3339958" h="2891173" extrusionOk="0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150408" y="1375549"/>
            <a:ext cx="5204018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材料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515428" y="197109"/>
            <a:ext cx="2102779" cy="2020823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5912085" y="2747852"/>
            <a:ext cx="2764903" cy="2710685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380" y="3948988"/>
            <a:ext cx="3136126" cy="2891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8" name="Google Shape;158;p11"/>
          <p:cNvSpPr/>
          <p:nvPr/>
        </p:nvSpPr>
        <p:spPr>
          <a:xfrm>
            <a:off x="8919663" y="3966824"/>
            <a:ext cx="3147134" cy="2891174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79" y="4604085"/>
            <a:ext cx="1009533" cy="15501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61" y="4285764"/>
            <a:ext cx="3296810" cy="2572236"/>
          </a:xfrm>
          <a:prstGeom prst="rect">
            <a:avLst/>
          </a:prstGeom>
        </p:spPr>
      </p:pic>
      <p:pic>
        <p:nvPicPr>
          <p:cNvPr id="163" name="Google Shape;163;p12" descr="一張含有 花, 植物 的圖片&#10;&#10;自動產生的描述"/>
          <p:cNvPicPr preferRelativeResize="0"/>
          <p:nvPr/>
        </p:nvPicPr>
        <p:blipFill rotWithShape="1">
          <a:blip r:embed="rId4">
            <a:alphaModFix/>
          </a:blip>
          <a:srcRect r="-4" b="-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 extrusionOk="0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4" name="Google Shape;164;p12" descr="一張含有 電子用品 的圖片&#10;&#10;自動產生的描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 extrusionOk="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6">
            <a:alphaModFix/>
          </a:blip>
          <a:srcRect l="6478" r="9108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 extrusionOk="0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6" name="Google Shape;166;p12" descr="一張含有 食物, 飲料, 黑暗 的圖片&#10;&#10;自動產生的描述"/>
          <p:cNvPicPr preferRelativeResize="0"/>
          <p:nvPr/>
        </p:nvPicPr>
        <p:blipFill rotWithShape="1">
          <a:blip r:embed="rId7">
            <a:alphaModFix/>
          </a:blip>
          <a:srcRect l="20420" r="16126" b="6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 extrusionOk="0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7" name="Google Shape;167;p12" descr="一張含有 文字 的圖片&#10;&#10;自動產生的描述"/>
          <p:cNvPicPr preferRelativeResize="0"/>
          <p:nvPr/>
        </p:nvPicPr>
        <p:blipFill rotWithShape="1">
          <a:blip r:embed="rId8">
            <a:alphaModFix/>
          </a:blip>
          <a:srcRect l="3706" r="9284" b="-3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 extrusionOk="0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8" name="Google Shape;168;p12" descr="一張含有 文字, 瓶, 差異 的圖片&#10;&#10;自動產生的描述"/>
          <p:cNvPicPr preferRelativeResize="0"/>
          <p:nvPr/>
        </p:nvPicPr>
        <p:blipFill rotWithShape="1">
          <a:blip r:embed="rId9">
            <a:alphaModFix/>
          </a:blip>
          <a:srcRect r="-4" b="14230"/>
          <a:stretch/>
        </p:blipFill>
        <p:spPr>
          <a:xfrm>
            <a:off x="1866382" y="2043082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 extrusionOk="0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150408" y="1375549"/>
            <a:ext cx="52040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開始製作</a:t>
            </a: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5515428" y="197109"/>
            <a:ext cx="2102779" cy="2020823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5912085" y="2747852"/>
            <a:ext cx="2764903" cy="2710685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9280739" y="4131544"/>
            <a:ext cx="2911261" cy="2726454"/>
          </a:xfrm>
          <a:prstGeom prst="ellipse">
            <a:avLst/>
          </a:prstGeom>
          <a:noFill/>
          <a:ln w="1016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/>
        </p:nvSpPr>
        <p:spPr>
          <a:xfrm>
            <a:off x="295835" y="196371"/>
            <a:ext cx="515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設計及材料方面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8900" y="2127905"/>
            <a:ext cx="7561253" cy="45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167640" y="1439545"/>
            <a:ext cx="8224520" cy="160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1)</a:t>
            </a:r>
            <a:r>
              <a:rPr lang="zh-TW" sz="3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可以加入扶手、拆除並裝嵌變得方便</a:t>
            </a:r>
            <a:endParaRPr sz="32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0" name="Google Shape;180;p13"/>
          <p:cNvSpPr/>
          <p:nvPr/>
        </p:nvSpPr>
        <p:spPr>
          <a:xfrm rot="-2792680">
            <a:off x="3602028" y="2787282"/>
            <a:ext cx="1156447" cy="14074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 rot="5400000">
            <a:off x="9096786" y="3827189"/>
            <a:ext cx="1156447" cy="14074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寬螢幕</PresentationFormat>
  <Paragraphs>63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DFKai-SB</vt:lpstr>
      <vt:lpstr>Arial</vt:lpstr>
      <vt:lpstr>Calibri</vt:lpstr>
      <vt:lpstr>Century Gothic</vt:lpstr>
      <vt:lpstr>Verdana</vt:lpstr>
      <vt:lpstr>Noto Sans Symbols</vt:lpstr>
      <vt:lpstr>Baumans</vt:lpstr>
      <vt:lpstr>Office 佈景主題</vt:lpstr>
      <vt:lpstr>Office 佈景主題</vt:lpstr>
      <vt:lpstr>STEM Day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Day</dc:title>
  <dc:creator>twc</dc:creator>
  <cp:lastModifiedBy>HUNG, Ho-ting</cp:lastModifiedBy>
  <cp:revision>2</cp:revision>
  <dcterms:created xsi:type="dcterms:W3CDTF">2021-03-04T02:10:04Z</dcterms:created>
  <dcterms:modified xsi:type="dcterms:W3CDTF">2023-02-27T04:30:58Z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0x0101005B5CD3E552B73246B130386A418325C6</vt:lpwstr>
  </property>
</Properties>
</file>