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Source Code Pro" panose="020B0604020202020204" charset="0"/>
      <p:regular r:id="rId24"/>
      <p:bold r:id="rId25"/>
      <p:italic r:id="rId26"/>
      <p:boldItalic r:id="rId27"/>
    </p:embeddedFont>
    <p:embeddedFont>
      <p:font typeface="Quicksand" panose="020B0604020202020204" charset="0"/>
      <p:regular r:id="rId28"/>
      <p:bold r:id="rId29"/>
    </p:embeddedFont>
    <p:embeddedFont>
      <p:font typeface="Short Stack" panose="020B0604020202020204" charset="0"/>
      <p:regular r:id="rId30"/>
    </p:embeddedFont>
    <p:embeddedFont>
      <p:font typeface="Amatic SC" panose="020B0604020202020204" charset="-79"/>
      <p:regular r:id="rId31"/>
      <p:bold r:id="rId32"/>
    </p:embeddedFont>
    <p:embeddedFont>
      <p:font typeface="DFKai-SB" panose="03000509000000000000" pitchFamily="65" charset="-12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0StjB9lzPdTOSX7rRkjzghkX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3"/>
          <p:cNvGrpSpPr/>
          <p:nvPr/>
        </p:nvGrpSpPr>
        <p:grpSpPr>
          <a:xfrm>
            <a:off x="-85500" y="-168653"/>
            <a:ext cx="9290343" cy="5426904"/>
            <a:chOff x="-85500" y="-168653"/>
            <a:chExt cx="9290343" cy="5426904"/>
          </a:xfrm>
        </p:grpSpPr>
        <p:grpSp>
          <p:nvGrpSpPr>
            <p:cNvPr id="23" name="Google Shape;23;p23"/>
            <p:cNvGrpSpPr/>
            <p:nvPr/>
          </p:nvGrpSpPr>
          <p:grpSpPr>
            <a:xfrm>
              <a:off x="3870624" y="271731"/>
              <a:ext cx="531018" cy="704779"/>
              <a:chOff x="3870624" y="271731"/>
              <a:chExt cx="531018" cy="704779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3"/>
            <p:cNvGrpSpPr/>
            <p:nvPr/>
          </p:nvGrpSpPr>
          <p:grpSpPr>
            <a:xfrm>
              <a:off x="968656" y="3696885"/>
              <a:ext cx="565307" cy="602473"/>
              <a:chOff x="813656" y="3801560"/>
              <a:chExt cx="565307" cy="602473"/>
            </a:xfrm>
          </p:grpSpPr>
          <p:sp>
            <p:nvSpPr>
              <p:cNvPr id="31" name="Google Shape;31;p23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3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3"/>
            <p:cNvGrpSpPr/>
            <p:nvPr/>
          </p:nvGrpSpPr>
          <p:grpSpPr>
            <a:xfrm>
              <a:off x="5462677" y="4575203"/>
              <a:ext cx="497752" cy="491683"/>
              <a:chOff x="7559440" y="3972390"/>
              <a:chExt cx="497752" cy="491683"/>
            </a:xfrm>
          </p:grpSpPr>
          <p:sp>
            <p:nvSpPr>
              <p:cNvPr id="40" name="Google Shape;40;p23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3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3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3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3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3"/>
            <p:cNvGrpSpPr/>
            <p:nvPr/>
          </p:nvGrpSpPr>
          <p:grpSpPr>
            <a:xfrm>
              <a:off x="7439637" y="3918577"/>
              <a:ext cx="503799" cy="507307"/>
              <a:chOff x="7439637" y="3918577"/>
              <a:chExt cx="503799" cy="507307"/>
            </a:xfrm>
          </p:grpSpPr>
          <p:sp>
            <p:nvSpPr>
              <p:cNvPr id="62" name="Google Shape;62;p23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3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3"/>
            <p:cNvGrpSpPr/>
            <p:nvPr/>
          </p:nvGrpSpPr>
          <p:grpSpPr>
            <a:xfrm>
              <a:off x="7413193" y="740389"/>
              <a:ext cx="289739" cy="482319"/>
              <a:chOff x="4912930" y="846902"/>
              <a:chExt cx="289739" cy="482319"/>
            </a:xfrm>
          </p:grpSpPr>
          <p:sp>
            <p:nvSpPr>
              <p:cNvPr id="67" name="Google Shape;67;p23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3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3"/>
            <p:cNvGrpSpPr/>
            <p:nvPr/>
          </p:nvGrpSpPr>
          <p:grpSpPr>
            <a:xfrm>
              <a:off x="7801268" y="2011649"/>
              <a:ext cx="583850" cy="670190"/>
              <a:chOff x="7801268" y="2011649"/>
              <a:chExt cx="583850" cy="670190"/>
            </a:xfrm>
          </p:grpSpPr>
          <p:sp>
            <p:nvSpPr>
              <p:cNvPr id="72" name="Google Shape;72;p23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3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3"/>
            <p:cNvGrpSpPr/>
            <p:nvPr/>
          </p:nvGrpSpPr>
          <p:grpSpPr>
            <a:xfrm>
              <a:off x="286734" y="1360788"/>
              <a:ext cx="437028" cy="515682"/>
              <a:chOff x="286734" y="1360788"/>
              <a:chExt cx="437028" cy="515682"/>
            </a:xfrm>
          </p:grpSpPr>
          <p:sp>
            <p:nvSpPr>
              <p:cNvPr id="75" name="Google Shape;75;p23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3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3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3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3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3"/>
            <p:cNvGrpSpPr/>
            <p:nvPr/>
          </p:nvGrpSpPr>
          <p:grpSpPr>
            <a:xfrm>
              <a:off x="3637530" y="4055057"/>
              <a:ext cx="418774" cy="520154"/>
              <a:chOff x="3637530" y="4055057"/>
              <a:chExt cx="418774" cy="520154"/>
            </a:xfrm>
          </p:grpSpPr>
          <p:sp>
            <p:nvSpPr>
              <p:cNvPr id="85" name="Google Shape;85;p23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3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3"/>
            <p:cNvGrpSpPr/>
            <p:nvPr/>
          </p:nvGrpSpPr>
          <p:grpSpPr>
            <a:xfrm>
              <a:off x="2318449" y="604142"/>
              <a:ext cx="332332" cy="346581"/>
              <a:chOff x="2318449" y="604142"/>
              <a:chExt cx="332332" cy="346581"/>
            </a:xfrm>
          </p:grpSpPr>
          <p:sp>
            <p:nvSpPr>
              <p:cNvPr id="98" name="Google Shape;98;p23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3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24"/>
          <p:cNvGrpSpPr/>
          <p:nvPr/>
        </p:nvGrpSpPr>
        <p:grpSpPr>
          <a:xfrm>
            <a:off x="-83913" y="-168653"/>
            <a:ext cx="9288756" cy="5426904"/>
            <a:chOff x="-83913" y="-168653"/>
            <a:chExt cx="9288756" cy="5426904"/>
          </a:xfrm>
        </p:grpSpPr>
        <p:sp>
          <p:nvSpPr>
            <p:cNvPr id="113" name="Google Shape;113;p24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24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24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24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24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24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24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24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24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24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24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24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24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24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24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24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24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24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24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24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24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24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24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24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24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24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24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24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24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24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45603" y="4341395"/>
            <a:ext cx="9272423" cy="910790"/>
            <a:chOff x="-45603" y="440026"/>
            <a:chExt cx="9272423" cy="910790"/>
          </a:xfrm>
        </p:grpSpPr>
        <p:sp>
          <p:nvSpPr>
            <p:cNvPr id="177" name="Google Shape;177;p2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0" name="Google Shape;180;p2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0" name="Google Shape;190;p2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97" name="Google Shape;197;p2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198" name="Google Shape;198;p2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0" name="Google Shape;200;p2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02" name="Google Shape;202;p2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03" name="Google Shape;203;p2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04" name="Google Shape;204;p2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05" name="Google Shape;205;p2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1" name="Google Shape;211;p2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7" name="Google Shape;217;p2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25" name="Google Shape;225;p2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26" name="Google Shape;226;p2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28" name="Google Shape;228;p2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30" name="Google Shape;230;p2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31" name="Google Shape;231;p2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2" name="Google Shape;232;p2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33" name="Google Shape;233;p2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34" name="Google Shape;234;p2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22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22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;p22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1;p22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2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2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2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2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2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"/>
          <p:cNvSpPr txBox="1">
            <a:spLocks noGrp="1"/>
          </p:cNvSpPr>
          <p:nvPr>
            <p:ph type="ctrTitle"/>
          </p:nvPr>
        </p:nvSpPr>
        <p:spPr>
          <a:xfrm>
            <a:off x="1445222" y="2930339"/>
            <a:ext cx="6253553" cy="184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sz="5000" dirty="0"/>
              <a:t/>
            </a:r>
            <a:br>
              <a:rPr lang="en" sz="5000" dirty="0"/>
            </a:br>
            <a:r>
              <a:rPr lang="en" sz="8800" dirty="0"/>
              <a:t>自製投影機</a:t>
            </a:r>
            <a:r>
              <a:rPr lang="en" sz="4000" dirty="0"/>
              <a:t/>
            </a:r>
            <a:br>
              <a:rPr lang="en" sz="4000" dirty="0"/>
            </a:br>
            <a:r>
              <a:rPr lang="en" sz="4000" dirty="0"/>
              <a:t/>
            </a:r>
            <a:br>
              <a:rPr lang="en" sz="4000" dirty="0"/>
            </a:br>
            <a:r>
              <a:rPr lang="en" sz="4000" dirty="0"/>
              <a:t>2021-2022年度</a:t>
            </a:r>
            <a:br>
              <a:rPr lang="en" sz="4000" dirty="0"/>
            </a:br>
            <a:r>
              <a:rPr lang="en" sz="4000" dirty="0"/>
              <a:t>五年級專題研習</a:t>
            </a:r>
            <a:br>
              <a:rPr lang="en" sz="4000" dirty="0"/>
            </a:br>
            <a:r>
              <a:rPr lang="en" sz="4000" dirty="0"/>
              <a:t/>
            </a:r>
            <a:br>
              <a:rPr lang="en" sz="4000" dirty="0"/>
            </a:br>
            <a:r>
              <a:rPr lang="en" sz="8000" dirty="0"/>
              <a:t/>
            </a:r>
            <a:br>
              <a:rPr lang="en" sz="8000" dirty="0"/>
            </a:br>
            <a:r>
              <a:rPr lang="en" sz="4800" dirty="0"/>
              <a:t/>
            </a:r>
            <a:br>
              <a:rPr lang="en" sz="4800" dirty="0"/>
            </a:br>
            <a:r>
              <a:rPr lang="en" sz="4800" dirty="0"/>
              <a:t/>
            </a:r>
            <a:br>
              <a:rPr lang="en" sz="4800" dirty="0"/>
            </a:br>
            <a:endParaRPr sz="3000" dirty="0"/>
          </a:p>
        </p:txBody>
      </p:sp>
      <p:pic>
        <p:nvPicPr>
          <p:cNvPr id="245" name="Google Shape;245;p1"/>
          <p:cNvPicPr preferRelativeResize="0"/>
          <p:nvPr/>
        </p:nvPicPr>
        <p:blipFill rotWithShape="1">
          <a:blip r:embed="rId3">
            <a:alphaModFix/>
          </a:blip>
          <a:srcRect l="598" t="3016" r="78907" b="-3016"/>
          <a:stretch/>
        </p:blipFill>
        <p:spPr>
          <a:xfrm>
            <a:off x="214758" y="969290"/>
            <a:ext cx="1093048" cy="10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21" name="Google Shape;32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659" y="1361358"/>
            <a:ext cx="2403763" cy="323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2273" y="1539564"/>
            <a:ext cx="3130307" cy="294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3431" y="1865333"/>
            <a:ext cx="2542734" cy="192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29" name="Google Shape;3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84" y="1389997"/>
            <a:ext cx="3787041" cy="2911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75" y="1750202"/>
            <a:ext cx="4315427" cy="21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6788" y="1606770"/>
            <a:ext cx="1008836" cy="100883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38" name="Google Shape;3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744" y="1388067"/>
            <a:ext cx="3794938" cy="310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0831" y="2852472"/>
            <a:ext cx="2505425" cy="16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7625" y="1535858"/>
            <a:ext cx="3180033" cy="16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4012" y="1420103"/>
            <a:ext cx="1224491" cy="122449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3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48" name="Google Shape;34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2018" y="1212226"/>
            <a:ext cx="3563567" cy="344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343" y="1993644"/>
            <a:ext cx="2243681" cy="215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6365" y="1347259"/>
            <a:ext cx="1224491" cy="1224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56" name="Google Shape;3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207" y="1637825"/>
            <a:ext cx="4106768" cy="308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5"/>
          <p:cNvPicPr preferRelativeResize="0"/>
          <p:nvPr/>
        </p:nvPicPr>
        <p:blipFill rotWithShape="1">
          <a:blip r:embed="rId4">
            <a:alphaModFix/>
          </a:blip>
          <a:srcRect l="19922" t="4962" r="23265" b="-4961"/>
          <a:stretch/>
        </p:blipFill>
        <p:spPr>
          <a:xfrm>
            <a:off x="5470367" y="1212226"/>
            <a:ext cx="2977893" cy="39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1145" y="1663177"/>
            <a:ext cx="908573" cy="90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5000" y="1347259"/>
            <a:ext cx="1224491" cy="1224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65" name="Google Shape;365;p16"/>
          <p:cNvPicPr preferRelativeResize="0"/>
          <p:nvPr/>
        </p:nvPicPr>
        <p:blipFill rotWithShape="1">
          <a:blip r:embed="rId3">
            <a:alphaModFix/>
          </a:blip>
          <a:srcRect b="11464"/>
          <a:stretch/>
        </p:blipFill>
        <p:spPr>
          <a:xfrm>
            <a:off x="356762" y="1553943"/>
            <a:ext cx="4159522" cy="27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6"/>
          <p:cNvPicPr preferRelativeResize="0"/>
          <p:nvPr/>
        </p:nvPicPr>
        <p:blipFill rotWithShape="1">
          <a:blip r:embed="rId4">
            <a:alphaModFix/>
          </a:blip>
          <a:srcRect l="14348" t="6956" r="17246"/>
          <a:stretch/>
        </p:blipFill>
        <p:spPr>
          <a:xfrm>
            <a:off x="5111646" y="1325801"/>
            <a:ext cx="3356492" cy="342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1870" y="1347259"/>
            <a:ext cx="1224491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1202" y="1631839"/>
            <a:ext cx="990641" cy="99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375" name="Google Shape;3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436" y="1322079"/>
            <a:ext cx="4423889" cy="33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7"/>
          <p:cNvPicPr preferRelativeResize="0"/>
          <p:nvPr/>
        </p:nvPicPr>
        <p:blipFill rotWithShape="1">
          <a:blip r:embed="rId4">
            <a:alphaModFix/>
          </a:blip>
          <a:srcRect t="23568" b="18067"/>
          <a:stretch/>
        </p:blipFill>
        <p:spPr>
          <a:xfrm>
            <a:off x="5266148" y="1738646"/>
            <a:ext cx="3193028" cy="248478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7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378" name="Google Shape;37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9871" y="1495985"/>
            <a:ext cx="1224491" cy="1224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84" name="Google Shape;384;p18"/>
          <p:cNvPicPr preferRelativeResize="0"/>
          <p:nvPr/>
        </p:nvPicPr>
        <p:blipFill rotWithShape="1">
          <a:blip r:embed="rId3">
            <a:alphaModFix/>
          </a:blip>
          <a:srcRect l="15930" t="37002" r="8389" b="37925"/>
          <a:stretch/>
        </p:blipFill>
        <p:spPr>
          <a:xfrm>
            <a:off x="159488" y="1450753"/>
            <a:ext cx="4205309" cy="301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8"/>
          <p:cNvPicPr preferRelativeResize="0"/>
          <p:nvPr/>
        </p:nvPicPr>
        <p:blipFill rotWithShape="1">
          <a:blip r:embed="rId4">
            <a:alphaModFix/>
          </a:blip>
          <a:srcRect t="33282" b="34467"/>
          <a:stretch/>
        </p:blipFill>
        <p:spPr>
          <a:xfrm>
            <a:off x="4483948" y="1450753"/>
            <a:ext cx="4319812" cy="30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8"/>
          <p:cNvSpPr/>
          <p:nvPr/>
        </p:nvSpPr>
        <p:spPr>
          <a:xfrm rot="-4951517">
            <a:off x="5188112" y="4103550"/>
            <a:ext cx="393405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4965476" y="4423143"/>
            <a:ext cx="1201479" cy="5610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rgbClr val="131F34"/>
                </a:solidFill>
                <a:latin typeface="Arial"/>
                <a:ea typeface="Arial"/>
                <a:cs typeface="Arial"/>
                <a:sym typeface="Arial"/>
              </a:rPr>
              <a:t>平面鏡</a:t>
            </a:r>
            <a:endParaRPr sz="2400" b="0" i="0" u="none" strike="noStrike" cap="none">
              <a:solidFill>
                <a:srgbClr val="131F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93" name="Google Shape;393;p19"/>
          <p:cNvSpPr/>
          <p:nvPr/>
        </p:nvSpPr>
        <p:spPr>
          <a:xfrm>
            <a:off x="2285975" y="11675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00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膠片上的文字左右倒轉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628" y="606929"/>
            <a:ext cx="7857460" cy="4419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434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566920" y="1694587"/>
            <a:ext cx="465703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手機上的文字左右倒轉</a:t>
            </a:r>
            <a:endParaRPr/>
          </a:p>
        </p:txBody>
      </p:sp>
      <p:pic>
        <p:nvPicPr>
          <p:cNvPr id="401" name="Google Shape;4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586" y="138015"/>
            <a:ext cx="28940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0153" y="138015"/>
            <a:ext cx="1681433" cy="1681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 txBox="1">
            <a:spLocks noGrp="1"/>
          </p:cNvSpPr>
          <p:nvPr>
            <p:ph type="ctrTitle"/>
          </p:nvPr>
        </p:nvSpPr>
        <p:spPr>
          <a:xfrm>
            <a:off x="169048" y="199784"/>
            <a:ext cx="4119551" cy="7504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自製投影機</a:t>
            </a:r>
            <a:endParaRPr/>
          </a:p>
        </p:txBody>
      </p:sp>
      <p:sp>
        <p:nvSpPr>
          <p:cNvPr id="251" name="Google Shape;251;p2"/>
          <p:cNvSpPr txBox="1"/>
          <p:nvPr/>
        </p:nvSpPr>
        <p:spPr>
          <a:xfrm>
            <a:off x="813040" y="1173182"/>
            <a:ext cx="7517919" cy="35394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	以五大自主學習元素為框架，讓學生回顧與家人相處時光，及到戲院觀看電影的經歷，嘗試製作投影機。日後能在家中也能享受如戲院觀賞電影一般的感覺。</a:t>
            </a: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	知識上學習與光學相關的知識及設計思維，技能方面學習使用工具及製作，態度上讓學生學會珍惜與家人相處的時光，學會感恩，學會與家人建立良好關係。</a:t>
            </a: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08" name="Google Shape;408;p21"/>
          <p:cNvSpPr/>
          <p:nvPr/>
        </p:nvSpPr>
        <p:spPr>
          <a:xfrm>
            <a:off x="95694" y="752203"/>
            <a:ext cx="904830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加入平面鏡，</a:t>
            </a:r>
            <a:endParaRPr sz="4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解決影像左右倒轉的問題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" sz="4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4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09" name="Google Shape;40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5503" y="0"/>
            <a:ext cx="28940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1"/>
          <p:cNvPicPr preferRelativeResize="0"/>
          <p:nvPr/>
        </p:nvPicPr>
        <p:blipFill rotWithShape="1">
          <a:blip r:embed="rId4">
            <a:alphaModFix/>
          </a:blip>
          <a:srcRect t="41420" b="34467"/>
          <a:stretch/>
        </p:blipFill>
        <p:spPr>
          <a:xfrm>
            <a:off x="526513" y="2795251"/>
            <a:ext cx="4319812" cy="225410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1"/>
          <p:cNvSpPr/>
          <p:nvPr/>
        </p:nvSpPr>
        <p:spPr>
          <a:xfrm>
            <a:off x="1233377" y="2753833"/>
            <a:ext cx="925032" cy="251991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7293" y="406451"/>
            <a:ext cx="1629494" cy="1629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"/>
          <p:cNvSpPr txBox="1">
            <a:spLocks noGrp="1"/>
          </p:cNvSpPr>
          <p:nvPr>
            <p:ph type="ctrTitle"/>
          </p:nvPr>
        </p:nvSpPr>
        <p:spPr>
          <a:xfrm>
            <a:off x="2779150" y="1706100"/>
            <a:ext cx="4919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謝謝大家！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57" name="Google Shape;25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43" y="1155228"/>
            <a:ext cx="4574282" cy="260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"/>
          <p:cNvSpPr txBox="1">
            <a:spLocks noGrp="1"/>
          </p:cNvSpPr>
          <p:nvPr>
            <p:ph type="title"/>
          </p:nvPr>
        </p:nvSpPr>
        <p:spPr>
          <a:xfrm>
            <a:off x="1028375" y="465562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自主學習</a:t>
            </a:r>
            <a:endParaRPr sz="4800"/>
          </a:p>
        </p:txBody>
      </p:sp>
      <p:pic>
        <p:nvPicPr>
          <p:cNvPr id="259" name="Google Shape;259;p3"/>
          <p:cNvPicPr preferRelativeResize="0"/>
          <p:nvPr/>
        </p:nvPicPr>
        <p:blipFill rotWithShape="1">
          <a:blip r:embed="rId4">
            <a:alphaModFix/>
          </a:blip>
          <a:srcRect l="16139"/>
          <a:stretch/>
        </p:blipFill>
        <p:spPr>
          <a:xfrm rot="-5400000">
            <a:off x="4869385" y="517003"/>
            <a:ext cx="3213135" cy="5108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title"/>
          </p:nvPr>
        </p:nvSpPr>
        <p:spPr>
          <a:xfrm>
            <a:off x="1028375" y="465562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設定目標</a:t>
            </a:r>
            <a:endParaRPr sz="4800"/>
          </a:p>
        </p:txBody>
      </p:sp>
      <p:sp>
        <p:nvSpPr>
          <p:cNvPr id="265" name="Google Shape;265;p4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266" name="Google Shape;266;p4"/>
          <p:cNvPicPr preferRelativeResize="0"/>
          <p:nvPr/>
        </p:nvPicPr>
        <p:blipFill rotWithShape="1">
          <a:blip r:embed="rId3">
            <a:alphaModFix/>
          </a:blip>
          <a:srcRect l="7866" t="5715" r="5995" b="495"/>
          <a:stretch/>
        </p:blipFill>
        <p:spPr>
          <a:xfrm>
            <a:off x="205804" y="1131790"/>
            <a:ext cx="4430539" cy="361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"/>
          <p:cNvPicPr preferRelativeResize="0"/>
          <p:nvPr/>
        </p:nvPicPr>
        <p:blipFill rotWithShape="1">
          <a:blip r:embed="rId4">
            <a:alphaModFix/>
          </a:blip>
          <a:srcRect l="10276" r="6210" b="1990"/>
          <a:stretch/>
        </p:blipFill>
        <p:spPr>
          <a:xfrm rot="-5400000">
            <a:off x="5497116" y="1075071"/>
            <a:ext cx="2775098" cy="4342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>
            <a:spLocks noGrp="1"/>
          </p:cNvSpPr>
          <p:nvPr>
            <p:ph type="title"/>
          </p:nvPr>
        </p:nvSpPr>
        <p:spPr>
          <a:xfrm>
            <a:off x="1028375" y="159890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自我規劃</a:t>
            </a:r>
            <a:endParaRPr sz="4800"/>
          </a:p>
        </p:txBody>
      </p:sp>
      <p:sp>
        <p:nvSpPr>
          <p:cNvPr id="273" name="Google Shape;273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74" name="Google Shape;274;p5"/>
          <p:cNvPicPr preferRelativeResize="0"/>
          <p:nvPr/>
        </p:nvPicPr>
        <p:blipFill rotWithShape="1">
          <a:blip r:embed="rId3">
            <a:alphaModFix/>
          </a:blip>
          <a:srcRect l="1" t="1240" r="-1" b="48959"/>
          <a:stretch/>
        </p:blipFill>
        <p:spPr>
          <a:xfrm>
            <a:off x="178553" y="1139119"/>
            <a:ext cx="4667771" cy="309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"/>
          <p:cNvPicPr preferRelativeResize="0"/>
          <p:nvPr/>
        </p:nvPicPr>
        <p:blipFill rotWithShape="1">
          <a:blip r:embed="rId3">
            <a:alphaModFix/>
          </a:blip>
          <a:srcRect t="52064"/>
          <a:stretch/>
        </p:blipFill>
        <p:spPr>
          <a:xfrm>
            <a:off x="4584320" y="2043953"/>
            <a:ext cx="4450284" cy="284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"/>
          <p:cNvSpPr txBox="1"/>
          <p:nvPr/>
        </p:nvSpPr>
        <p:spPr>
          <a:xfrm>
            <a:off x="564061" y="588919"/>
            <a:ext cx="56777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自訂製作過程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自我監控</a:t>
            </a:r>
            <a:endParaRPr sz="4800"/>
          </a:p>
        </p:txBody>
      </p:sp>
      <p:sp>
        <p:nvSpPr>
          <p:cNvPr id="282" name="Google Shape;282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83" name="Google Shape;28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631" y="1909724"/>
            <a:ext cx="407372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6"/>
          <p:cNvPicPr preferRelativeResize="0"/>
          <p:nvPr/>
        </p:nvPicPr>
        <p:blipFill rotWithShape="1">
          <a:blip r:embed="rId4">
            <a:alphaModFix/>
          </a:blip>
          <a:srcRect t="23568" b="13216"/>
          <a:stretch/>
        </p:blipFill>
        <p:spPr>
          <a:xfrm>
            <a:off x="4846325" y="1480602"/>
            <a:ext cx="3857625" cy="325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4113" y="1716652"/>
            <a:ext cx="842924" cy="84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2851" y="1715408"/>
            <a:ext cx="842924" cy="84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1590" y="1784040"/>
            <a:ext cx="842924" cy="84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4342" y="1843339"/>
            <a:ext cx="842924" cy="84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自我修訂</a:t>
            </a:r>
            <a:endParaRPr sz="4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95" name="Google Shape;29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3218" y="1487823"/>
            <a:ext cx="4349369" cy="326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7"/>
          <p:cNvPicPr preferRelativeResize="0"/>
          <p:nvPr/>
        </p:nvPicPr>
        <p:blipFill rotWithShape="1">
          <a:blip r:embed="rId4">
            <a:alphaModFix/>
          </a:blip>
          <a:srcRect l="20773" b="27197"/>
          <a:stretch/>
        </p:blipFill>
        <p:spPr>
          <a:xfrm rot="-5400000">
            <a:off x="735276" y="1273492"/>
            <a:ext cx="2787367" cy="3415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800"/>
              <a:t>自我評價</a:t>
            </a:r>
            <a:endParaRPr sz="4800"/>
          </a:p>
        </p:txBody>
      </p:sp>
      <p:sp>
        <p:nvSpPr>
          <p:cNvPr id="302" name="Google Shape;302;p8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03" name="Google Shape;30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48714" y="607104"/>
            <a:ext cx="2375836" cy="316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8651" y="2190994"/>
            <a:ext cx="3323744" cy="240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1663" y="2190994"/>
            <a:ext cx="3505899" cy="240911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"/>
          <p:cNvSpPr txBox="1"/>
          <p:nvPr/>
        </p:nvSpPr>
        <p:spPr>
          <a:xfrm>
            <a:off x="3561012" y="1470269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師長評價</a:t>
            </a:r>
            <a:endParaRPr sz="2800" b="1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07" name="Google Shape;30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6059" y="2571750"/>
            <a:ext cx="1224491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3847" y="2546380"/>
            <a:ext cx="1224491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1660" y="2378784"/>
            <a:ext cx="1224491" cy="122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23047" y="2850150"/>
            <a:ext cx="943383" cy="943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學生分享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On-screen Show (16:9)</PresentationFormat>
  <Paragraphs>37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Source Code Pro</vt:lpstr>
      <vt:lpstr>Quicksand</vt:lpstr>
      <vt:lpstr>Short Stack</vt:lpstr>
      <vt:lpstr>Amatic SC</vt:lpstr>
      <vt:lpstr>DFKai-SB</vt:lpstr>
      <vt:lpstr>Arial</vt:lpstr>
      <vt:lpstr>Knight template</vt:lpstr>
      <vt:lpstr>   自製投影機  2021-2022年度 五年級專題研習     </vt:lpstr>
      <vt:lpstr>自製投影機</vt:lpstr>
      <vt:lpstr>自主學習</vt:lpstr>
      <vt:lpstr>設定目標</vt:lpstr>
      <vt:lpstr>自我規劃</vt:lpstr>
      <vt:lpstr>自我監控</vt:lpstr>
      <vt:lpstr>自我修訂</vt:lpstr>
      <vt:lpstr>自我評價</vt:lpstr>
      <vt:lpstr>學生分享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謝謝大家！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自製投影機  2021-2022年度 五年級專題研習     </dc:title>
  <dc:creator>Cheung Yu Hong</dc:creator>
  <cp:lastModifiedBy>LAU, King-yuet Astor</cp:lastModifiedBy>
  <cp:revision>1</cp:revision>
  <dcterms:modified xsi:type="dcterms:W3CDTF">2023-02-21T04:54:21Z</dcterms:modified>
</cp:coreProperties>
</file>