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7" r:id="rId3"/>
    <p:sldId id="265" r:id="rId4"/>
    <p:sldId id="266" r:id="rId5"/>
    <p:sldId id="264" r:id="rId6"/>
    <p:sldId id="262" r:id="rId7"/>
    <p:sldId id="271" r:id="rId8"/>
    <p:sldId id="275" r:id="rId9"/>
    <p:sldId id="282" r:id="rId10"/>
    <p:sldId id="288" r:id="rId11"/>
    <p:sldId id="258" r:id="rId12"/>
    <p:sldId id="260" r:id="rId13"/>
    <p:sldId id="261" r:id="rId14"/>
    <p:sldId id="263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4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71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68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0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5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44A-FB82-476F-9B37-8C9FAF43ECB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6D1F83-0162-4902-882D-D3F402F4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pfocus.com/0/cu127355d.html" TargetMode="External"/><Relationship Id="rId2" Type="http://schemas.openxmlformats.org/officeDocument/2006/relationships/hyperlink" Target="https://kknews.cc/zh-hk/news/v6g55x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xNAioEmzY&amp;list=PLzA1Q82AYGfbhkiceDeltZYSxS8aTONMl&amp;index=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kite1.html" TargetMode="External"/><Relationship Id="rId2" Type="http://schemas.openxmlformats.org/officeDocument/2006/relationships/hyperlink" Target="https://www.teachengineering.org/activities/view/ucd_kite_activity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tekits.com/pages/kites-in-the-classroom-guide-for-teache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itesite.com.au/schools/kites/kit_kites.html" TargetMode="External"/><Relationship Id="rId2" Type="http://schemas.openxmlformats.org/officeDocument/2006/relationships/hyperlink" Target="https://www.justmeasuringup.com/homemade-k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tstalkscience.ca/educational-resources/backgrounders/why-a-triangle-a-strong-shap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ite.org.hk/page3.html" TargetMode="External"/><Relationship Id="rId2" Type="http://schemas.openxmlformats.org/officeDocument/2006/relationships/hyperlink" Target="https://www.facebook.com/watch/?v=1442729205847367&amp;ref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ood.cn/little-shining-man-heather-and-ivan-morison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xKRZs1W7s" TargetMode="External"/><Relationship Id="rId2" Type="http://schemas.openxmlformats.org/officeDocument/2006/relationships/hyperlink" Target="https://www.youtube.com/watch?v=agut-BO4w2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6-9kfU4r4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measuringup.com/homemade-kit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eachengineering.org/activities/view/ucd_kite_activity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hyperlink" Target="https://kitesite.com.au/schools/kites/kit_kit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news.cc/zh-hk/news/v6g55x4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ood.cn/little-shining-man-heather-and-ivan-moris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xNAio-EmzY&amp;list=PLzA1Q82AYGfbhkiceDeltZYSxS8aTONMl&amp;index=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kknews.cc/zh-hk/news/v6g55x4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6-9kfU4r4E" TargetMode="External"/><Relationship Id="rId5" Type="http://schemas.openxmlformats.org/officeDocument/2006/relationships/hyperlink" Target="https://www.youtube.com/watch?v=saxKRZs1W7s" TargetMode="External"/><Relationship Id="rId4" Type="http://schemas.openxmlformats.org/officeDocument/2006/relationships/hyperlink" Target="https://www.youtube.com/watch?v=agut-BO4w2E" TargetMode="Externa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te.org.hk/page3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P5 </a:t>
            </a:r>
            <a:r>
              <a:rPr lang="zh-TW" altLang="en-US" dirty="0"/>
              <a:t>立體風箏 </a:t>
            </a:r>
            <a:r>
              <a:rPr lang="en-US" altLang="zh-TW" dirty="0"/>
              <a:t>(Tetrahedral Kite)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5" y="904009"/>
            <a:ext cx="7317971" cy="5488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4422" y="3995655"/>
            <a:ext cx="305305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Prototype 2.2</a:t>
            </a:r>
          </a:p>
          <a:p>
            <a:r>
              <a:rPr lang="en-US" dirty="0">
                <a:sym typeface="Marlett" pitchFamily="2" charset="2"/>
              </a:rPr>
              <a:t> Triangle Side</a:t>
            </a:r>
            <a:r>
              <a:rPr lang="en-US" dirty="0"/>
              <a:t>	: 40 cm</a:t>
            </a:r>
            <a:endParaRPr lang="en-US" baseline="30000" dirty="0"/>
          </a:p>
          <a:p>
            <a:r>
              <a:rPr lang="en-US" dirty="0">
                <a:sym typeface="Marlett" pitchFamily="2" charset="2"/>
              </a:rPr>
              <a:t></a:t>
            </a:r>
            <a:r>
              <a:rPr lang="en-US" dirty="0"/>
              <a:t>Area			: 693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Weight			: 43.09 g</a:t>
            </a:r>
          </a:p>
          <a:p>
            <a:r>
              <a:rPr lang="en-US" dirty="0"/>
              <a:t>Area : Weight	16:1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7440" y="4966375"/>
            <a:ext cx="322562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Prototype 3.1</a:t>
            </a:r>
          </a:p>
          <a:p>
            <a:r>
              <a:rPr lang="en-US" dirty="0">
                <a:sym typeface="Marlett" pitchFamily="2" charset="2"/>
              </a:rPr>
              <a:t> Triangle Side</a:t>
            </a:r>
            <a:r>
              <a:rPr lang="en-US" dirty="0"/>
              <a:t>	: 40 	cm</a:t>
            </a:r>
            <a:endParaRPr lang="en-US" baseline="30000" dirty="0"/>
          </a:p>
          <a:p>
            <a:r>
              <a:rPr lang="en-US" dirty="0">
                <a:sym typeface="Marlett" pitchFamily="2" charset="2"/>
              </a:rPr>
              <a:t></a:t>
            </a:r>
            <a:r>
              <a:rPr lang="en-US" dirty="0"/>
              <a:t>Area			: 693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Weight			: 32.38 g</a:t>
            </a:r>
          </a:p>
          <a:p>
            <a:r>
              <a:rPr lang="en-US" dirty="0"/>
              <a:t>Area : Weight	21:1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2680" y="5017591"/>
            <a:ext cx="322562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Prototype 3.2</a:t>
            </a:r>
          </a:p>
          <a:p>
            <a:r>
              <a:rPr lang="en-US" dirty="0">
                <a:sym typeface="Marlett" pitchFamily="2" charset="2"/>
              </a:rPr>
              <a:t> Triangle Side</a:t>
            </a:r>
            <a:r>
              <a:rPr lang="en-US" dirty="0"/>
              <a:t>	: 80 	cm</a:t>
            </a:r>
            <a:endParaRPr lang="en-US" baseline="30000" dirty="0"/>
          </a:p>
          <a:p>
            <a:r>
              <a:rPr lang="en-US" dirty="0">
                <a:sym typeface="Marlett" pitchFamily="2" charset="2"/>
              </a:rPr>
              <a:t></a:t>
            </a:r>
            <a:r>
              <a:rPr lang="en-US" dirty="0"/>
              <a:t>Area			: 2771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Weight			: 120.82 g</a:t>
            </a:r>
          </a:p>
          <a:p>
            <a:r>
              <a:rPr lang="en-US" dirty="0"/>
              <a:t>Area : Weight	23:1</a:t>
            </a:r>
          </a:p>
        </p:txBody>
      </p:sp>
    </p:spTree>
    <p:extLst>
      <p:ext uri="{BB962C8B-B14F-4D97-AF65-F5344CB8AC3E}">
        <p14:creationId xmlns:p14="http://schemas.microsoft.com/office/powerpoint/2010/main" val="58308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E-Resources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用風箏把人送上天？一百年前就有人這麼幹過！ </a:t>
            </a:r>
            <a:r>
              <a:rPr lang="en-US" altLang="zh-TW" dirty="0"/>
              <a:t>- </a:t>
            </a:r>
            <a:r>
              <a:rPr lang="zh-TW" altLang="en-US" dirty="0"/>
              <a:t>每日頭條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https://kknews.cc/zh-hk/news/v6g55x4.html</a:t>
            </a:r>
            <a:endParaRPr lang="en-US" dirty="0"/>
          </a:p>
          <a:p>
            <a:endParaRPr lang="en-US" dirty="0"/>
          </a:p>
          <a:p>
            <a:r>
              <a:rPr lang="zh-TW" altLang="en-US" dirty="0"/>
              <a:t>一百年前的發明家狂人曾經用這種奇怪的風箏設計把人送上天 </a:t>
            </a:r>
            <a:r>
              <a:rPr lang="en-US" altLang="zh-TW" dirty="0"/>
              <a:t>- </a:t>
            </a:r>
            <a:r>
              <a:rPr lang="zh-TW" altLang="en-US" dirty="0"/>
              <a:t>人人焦點</a:t>
            </a:r>
            <a:endParaRPr lang="en-US" altLang="zh-TW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https://ppfocus.com/0/cu127355d.html</a:t>
            </a:r>
            <a:endParaRPr lang="en-US" dirty="0"/>
          </a:p>
          <a:p>
            <a:endParaRPr lang="en-US" dirty="0"/>
          </a:p>
          <a:p>
            <a:r>
              <a:rPr lang="zh-TW" altLang="en-US" dirty="0"/>
              <a:t>數學風箏│巨大化，正四面體風箏！在家防疫</a:t>
            </a:r>
            <a:r>
              <a:rPr lang="en-US" altLang="zh-TW" dirty="0"/>
              <a:t>DIY【</a:t>
            </a:r>
            <a:r>
              <a:rPr lang="zh-TW" altLang="en-US" dirty="0"/>
              <a:t>數學實驗課</a:t>
            </a:r>
            <a:r>
              <a:rPr lang="en-US" altLang="zh-TW" dirty="0"/>
              <a:t>】 - YouTube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https://www.youtube.com/watch?v=_xNAioEmzY&amp;list=PLzA1Q82AYGfbhkiceDeltZYSxS8aTONMl&amp;index=3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3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E-Resources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K-12 engineering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Hands-on Activity Design and Fly a Kite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https://www.teachengineering.org/activities/view/ucd_kite_activity1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en-US" altLang="zh-TW" dirty="0"/>
              <a:t>NASA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https://www.grc.nasa.gov/www/k-12/airplane/kite1.html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en-US" altLang="zh-TW" dirty="0"/>
              <a:t>American </a:t>
            </a:r>
            <a:r>
              <a:rPr lang="en-US" altLang="zh-TW" dirty="0" err="1"/>
              <a:t>Kitefliers</a:t>
            </a:r>
            <a:r>
              <a:rPr lang="en-US" altLang="zh-TW" dirty="0"/>
              <a:t> Association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Kites In The Classroom - A Guide For Teachers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https://kitekits.com/pages/kites-in-the-classroom-guide-for-teachers</a:t>
            </a:r>
            <a:endParaRPr lang="en-US" altLang="zh-TW" dirty="0"/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0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E-Resources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How to Make an Amazing Box Kite from Scratch</a:t>
            </a:r>
            <a:r>
              <a:rPr lang="zh-TW" altLang="en-US" dirty="0"/>
              <a:t> </a:t>
            </a:r>
            <a:r>
              <a:rPr lang="en-US" altLang="zh-TW" dirty="0"/>
              <a:t>- </a:t>
            </a:r>
            <a:r>
              <a:rPr lang="en-US" altLang="zh-TW" dirty="0" err="1"/>
              <a:t>ByAsh</a:t>
            </a:r>
            <a:endParaRPr lang="zh-TW" altLang="en-US" dirty="0"/>
          </a:p>
          <a:p>
            <a:r>
              <a:rPr lang="en-US" altLang="zh-TW" dirty="0"/>
              <a:t>August 20, 2017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https://www.justmeasuringup.com/homemade-kite/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en-US" altLang="zh-TW" dirty="0"/>
              <a:t>Michael &amp; Rosie Richards, 2021 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https://kitesite.com.au/schools/kites/kit_kites.html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All Kits are made from white Tyvek and have </a:t>
            </a:r>
            <a:r>
              <a:rPr lang="en-US" altLang="zh-TW" dirty="0" err="1"/>
              <a:t>Fibreglass</a:t>
            </a:r>
            <a:r>
              <a:rPr lang="en-US" altLang="zh-TW" dirty="0"/>
              <a:t> frames. They include all materials to make the kite and come with instructions.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dirty="0"/>
              <a:t>Why is a Triangle a Strong Shape?</a:t>
            </a:r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https://letstalkscience.ca/educational-resources/backgrounders/why-a-triangle-a-strong-shape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38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E-Resources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3D</a:t>
            </a:r>
            <a:r>
              <a:rPr lang="zh-TW" altLang="en-US" dirty="0">
                <a:solidFill>
                  <a:schemeClr val="tx1"/>
                </a:solidFill>
              </a:rPr>
              <a:t>立體風箏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/>
              <a:t>#</a:t>
            </a:r>
            <a:r>
              <a:rPr lang="zh-TW" altLang="en-US" dirty="0"/>
              <a:t>香港教育大學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這</a:t>
            </a:r>
            <a:r>
              <a:rPr lang="en-US" altLang="zh-TW" dirty="0"/>
              <a:t>3D</a:t>
            </a:r>
            <a:r>
              <a:rPr lang="zh-TW" altLang="en-US" dirty="0"/>
              <a:t>立體類別風箏</a:t>
            </a:r>
            <a:r>
              <a:rPr lang="en-US" altLang="zh-TW" dirty="0"/>
              <a:t>,</a:t>
            </a:r>
            <a:r>
              <a:rPr lang="zh-TW" altLang="en-US" dirty="0"/>
              <a:t>在美國學成</a:t>
            </a:r>
            <a:r>
              <a:rPr lang="en-US" altLang="zh-TW" dirty="0"/>
              <a:t>,</a:t>
            </a:r>
            <a:r>
              <a:rPr lang="zh-TW" altLang="en-US" dirty="0"/>
              <a:t>並連同把我們用線穿飲管製作之原創技術</a:t>
            </a:r>
            <a:r>
              <a:rPr lang="en-US" altLang="zh-TW" dirty="0"/>
              <a:t>,</a:t>
            </a:r>
            <a:r>
              <a:rPr lang="zh-TW" altLang="en-US" dirty="0"/>
              <a:t>在最早期</a:t>
            </a:r>
            <a:r>
              <a:rPr lang="en-US" altLang="zh-TW" dirty="0"/>
              <a:t>80</a:t>
            </a:r>
            <a:r>
              <a:rPr lang="zh-TW" altLang="en-US" dirty="0"/>
              <a:t>年代，本會首位帶入香港，並公開廣泛教授</a:t>
            </a:r>
            <a:r>
              <a:rPr lang="en-US" altLang="zh-TW" dirty="0"/>
              <a:t>,</a:t>
            </a:r>
            <a:r>
              <a:rPr lang="zh-TW" altLang="en-US" dirty="0"/>
              <a:t>直到現在還是深受學界歡迎</a:t>
            </a:r>
            <a:r>
              <a:rPr lang="en-US" dirty="0">
                <a:hlinkClick r:id="rId2"/>
              </a:rPr>
              <a:t>https://www.facebook.com/watch/?v=1442729205847367&amp;ref=sharing</a:t>
            </a:r>
            <a:endParaRPr lang="en-US" dirty="0"/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/>
              <a:t>香港天空風箏學會</a:t>
            </a:r>
            <a:endParaRPr lang="en-US" altLang="zh-TW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http://kite.org.hk/page3.html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Little Shining Man / Heather and Ivan Morison</a:t>
            </a:r>
          </a:p>
          <a:p>
            <a:pPr marL="0" indent="0">
              <a:buNone/>
            </a:pPr>
            <a:r>
              <a:rPr lang="en-US" dirty="0"/>
              <a:t>Flying, the sculpture kite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https://www.gooood.cn/little-shining-man-heather-and-ivan-morison.htm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8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E-Resources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風箏放飛教學</a:t>
            </a:r>
            <a:r>
              <a:rPr lang="en-US" altLang="zh-TW" dirty="0"/>
              <a:t>(</a:t>
            </a:r>
            <a:r>
              <a:rPr lang="zh-TW" altLang="en-US" dirty="0"/>
              <a:t>基礎篇</a:t>
            </a:r>
            <a:r>
              <a:rPr lang="en-US" altLang="zh-TW" dirty="0"/>
              <a:t>+</a:t>
            </a:r>
            <a:r>
              <a:rPr lang="zh-TW" altLang="en-US" dirty="0"/>
              <a:t>進階篇</a:t>
            </a:r>
            <a:r>
              <a:rPr lang="en-US" altLang="zh-TW" dirty="0"/>
              <a:t>)</a:t>
            </a:r>
            <a:r>
              <a:rPr lang="zh-TW" altLang="en-US" dirty="0"/>
              <a:t>／如何放風箏／風箏教學／風箏專賣店／風箏哪裡買／</a:t>
            </a:r>
            <a:r>
              <a:rPr lang="en-US" altLang="zh-TW" dirty="0"/>
              <a:t>【888</a:t>
            </a:r>
            <a:r>
              <a:rPr lang="zh-TW" altLang="en-US" dirty="0"/>
              <a:t>便利購</a:t>
            </a:r>
            <a:r>
              <a:rPr lang="en-US" altLang="zh-TW" dirty="0"/>
              <a:t>】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https://www.youtube.com/watch?v=agut-BO4w2E</a:t>
            </a:r>
            <a:endParaRPr lang="en-US" dirty="0"/>
          </a:p>
          <a:p>
            <a:endParaRPr lang="en-US" dirty="0"/>
          </a:p>
          <a:p>
            <a:r>
              <a:rPr lang="en-US" altLang="zh-TW" dirty="0"/>
              <a:t>【</a:t>
            </a:r>
            <a:r>
              <a:rPr lang="zh-TW" altLang="en-US" dirty="0"/>
              <a:t>又夠鐘上堂啦～</a:t>
            </a:r>
            <a:r>
              <a:rPr lang="en-US" altLang="zh-TW" dirty="0" err="1"/>
              <a:t>Jollymap</a:t>
            </a:r>
            <a:r>
              <a:rPr lang="zh-TW" altLang="en-US" dirty="0"/>
              <a:t>風箏小學堂！教你點樣放起隻風箏！</a:t>
            </a:r>
            <a:r>
              <a:rPr lang="en-US" altLang="zh-TW" dirty="0"/>
              <a:t>】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https://www.youtube.com/watch?v=saxKRZs1W7s</a:t>
            </a:r>
            <a:endParaRPr lang="en-US" dirty="0"/>
          </a:p>
          <a:p>
            <a:endParaRPr lang="en-US" dirty="0"/>
          </a:p>
          <a:p>
            <a:r>
              <a:rPr lang="en-US" dirty="0"/>
              <a:t>TAIWAN Stunt kite Hsinchu </a:t>
            </a:r>
            <a:r>
              <a:rPr lang="zh-TW" altLang="en-US" dirty="0"/>
              <a:t>技術風箏 新手飛行入門教學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https://www.youtube.com/watch?v=56-9kfU4r4E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1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立體風箏 設計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1" y="1950011"/>
            <a:ext cx="8099715" cy="2462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3" y="4573907"/>
            <a:ext cx="2597309" cy="2000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4553835"/>
            <a:ext cx="3043067" cy="1953574"/>
          </a:xfrm>
          <a:prstGeom prst="rect">
            <a:avLst/>
          </a:prstGeom>
        </p:spPr>
      </p:pic>
      <p:pic>
        <p:nvPicPr>
          <p:cNvPr id="8" name="Picture 2" descr="An animation shows an upside-down pyramid shape (point down) spinning on its point so that all four triangular sides may be seen. The four planes of the shape are semi-transparent, which helps to see the shape edges as it rotates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71" y="20750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437" y="4553835"/>
            <a:ext cx="2448399" cy="17789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34856" y="4814355"/>
            <a:ext cx="2963559" cy="18393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7"/>
              </a:rPr>
              <a:t>https://www.teachengineering.org/activities/view/ucd_kite_activity1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>
                <a:hlinkClick r:id="rId8"/>
              </a:rPr>
              <a:t>https://www.justmeasuringup.com/homemade-kite/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>
                <a:hlinkClick r:id="rId9"/>
              </a:rPr>
              <a:t>https://kitesite.com.au/schools/kites/kit_kites.html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418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1899</a:t>
            </a:r>
            <a:r>
              <a:rPr lang="zh-TW" altLang="en-US" dirty="0"/>
              <a:t>年 貝爾除了發明了電話以外還傾心於飛行器的設計</a:t>
            </a:r>
            <a:r>
              <a:rPr lang="en-US" altLang="zh-TW" dirty="0"/>
              <a:t>…</a:t>
            </a:r>
            <a:br>
              <a:rPr lang="en-US" altLang="zh-TW" dirty="0"/>
            </a:br>
            <a:endParaRPr lang="en-US" dirty="0"/>
          </a:p>
        </p:txBody>
      </p:sp>
      <p:pic>
        <p:nvPicPr>
          <p:cNvPr id="2050" name="Picture 2" descr="https://i2.kknews.cc/SIG=2s1cihk/ctp-vzntr/15363166390669360646p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4375549"/>
            <a:ext cx="2806247" cy="23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kknews.cc/SIG=22f42ep/ctp-vzntr/15363166392082r4647o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20" y="4375549"/>
            <a:ext cx="2925953" cy="20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38" y="1689344"/>
            <a:ext cx="3188970" cy="2456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63" y="1839476"/>
            <a:ext cx="3270407" cy="21564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08463" y="6364224"/>
            <a:ext cx="3506753" cy="393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6"/>
              </a:rPr>
              <a:t>https://kknews.cc/zh-hk/news/v6g55x4.html</a:t>
            </a:r>
            <a:endParaRPr lang="en-US" sz="1200" dirty="0"/>
          </a:p>
        </p:txBody>
      </p:sp>
      <p:pic>
        <p:nvPicPr>
          <p:cNvPr id="5122" name="Picture 2" descr="https://i1.kknews.cc/SIG=b8ftq1/ctp-vzntr/15363166390424539rnp0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28" y="1839476"/>
            <a:ext cx="2553971" cy="39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6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威爾斯的藝術家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/>
              <a:t>Heather Morison </a:t>
            </a:r>
            <a:r>
              <a:rPr lang="zh-TW" altLang="en-US" dirty="0"/>
              <a:t>和 </a:t>
            </a:r>
            <a:r>
              <a:rPr lang="en-US" dirty="0"/>
              <a:t>Ivan Morison (2011)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8463" y="6364224"/>
            <a:ext cx="3506753" cy="393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2"/>
              </a:rPr>
              <a:t>https://www.gooood.cn/little-shining-man-heather-and-ivan-morison.htm</a:t>
            </a:r>
            <a:r>
              <a:rPr lang="en-US" sz="1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77" y="3811214"/>
            <a:ext cx="2012362" cy="2946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39" y="4975657"/>
            <a:ext cx="2512484" cy="158516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117335" y="5102352"/>
            <a:ext cx="5847016" cy="11338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3D</a:t>
            </a:r>
            <a:r>
              <a:rPr lang="zh-TW" altLang="en-US" dirty="0"/>
              <a:t>打印技術製作出各個構件，並把這個風箏命名為閃光的小人（</a:t>
            </a:r>
            <a:r>
              <a:rPr lang="en-US" altLang="zh-TW" dirty="0"/>
              <a:t>Little Shining Man</a:t>
            </a:r>
            <a:r>
              <a:rPr lang="zh-TW" altLang="en-US" dirty="0"/>
              <a:t>）。現在這個風箏在英國澤西島的丹達拉城堡內展示。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546" y="2054898"/>
            <a:ext cx="3943014" cy="2537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1905000"/>
            <a:ext cx="4318254" cy="30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小五 數學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zh-TW" altLang="en-US" dirty="0"/>
              <a:t>幾何</a:t>
            </a:r>
            <a:r>
              <a:rPr lang="en-US" altLang="zh-TW" dirty="0"/>
              <a:t>/</a:t>
            </a:r>
            <a:r>
              <a:rPr lang="zh-TW" altLang="en-US" dirty="0"/>
              <a:t>立體圖形</a:t>
            </a:r>
            <a:r>
              <a:rPr lang="en-US" altLang="zh-TW" dirty="0"/>
              <a:t>,</a:t>
            </a:r>
            <a:r>
              <a:rPr lang="zh-TW" altLang="en-US" dirty="0"/>
              <a:t> 立方體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6"/>
          <a:stretch/>
        </p:blipFill>
        <p:spPr>
          <a:xfrm>
            <a:off x="2788919" y="2170176"/>
            <a:ext cx="2078673" cy="238125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5312664" y="2803652"/>
            <a:ext cx="1417320" cy="148132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zh-TW" altLang="en-US" dirty="0">
                <a:latin typeface="+mn-ea"/>
              </a:rPr>
              <a:t>邊： </a:t>
            </a:r>
            <a:r>
              <a:rPr lang="en-US" altLang="zh-TW" dirty="0">
                <a:latin typeface="+mn-ea"/>
              </a:rPr>
              <a:t>6</a:t>
            </a:r>
            <a:r>
              <a:rPr lang="zh-TW" altLang="en-US" dirty="0">
                <a:latin typeface="+mn-ea"/>
              </a:rPr>
              <a:t>面： </a:t>
            </a:r>
            <a:r>
              <a:rPr lang="en-US" altLang="zh-TW" dirty="0">
                <a:latin typeface="+mn-ea"/>
              </a:rPr>
              <a:t>4</a:t>
            </a:r>
            <a:endParaRPr lang="zh-TW" altLang="en-US" dirty="0">
              <a:latin typeface="+mn-ea"/>
            </a:endParaRPr>
          </a:p>
          <a:p>
            <a:pPr fontAlgn="b"/>
            <a:r>
              <a:rPr lang="zh-TW" altLang="en-US" dirty="0">
                <a:latin typeface="+mn-ea"/>
              </a:rPr>
              <a:t>頂點： </a:t>
            </a:r>
            <a:r>
              <a:rPr lang="en-US" altLang="zh-TW" dirty="0">
                <a:latin typeface="+mn-ea"/>
              </a:rPr>
              <a:t>4</a:t>
            </a:r>
            <a:endParaRPr lang="zh-TW" altLang="en-US" dirty="0">
              <a:latin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14" y="2010728"/>
            <a:ext cx="2540698" cy="2540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664" y="4948618"/>
            <a:ext cx="3732833" cy="16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由</a:t>
            </a:r>
            <a:r>
              <a:rPr lang="zh-TW" altLang="en-US" sz="4000" b="1" dirty="0"/>
              <a:t>三角錐體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四面體 </a:t>
            </a:r>
            <a:r>
              <a:rPr lang="zh-TW" altLang="en-US" dirty="0"/>
              <a:t>組成的 </a:t>
            </a:r>
            <a:r>
              <a:rPr lang="zh-TW" altLang="en-US" sz="4000" b="1" dirty="0"/>
              <a:t>立體風箏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2" y="2261616"/>
            <a:ext cx="4682901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94" y="3004058"/>
            <a:ext cx="5123618" cy="3035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943" y="6254496"/>
            <a:ext cx="4617720" cy="393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4"/>
              </a:rPr>
              <a:t>https://www.youtube.com/watch?v=_xNAio-EmzY&amp;list=PLzA1Q82AYGfbhkiceDeltZYSxS8aTONMl&amp;index=3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4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立體風箏 的 飛行能力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67045" y="3065830"/>
            <a:ext cx="2621280" cy="10058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飛行器</a:t>
            </a:r>
            <a:r>
              <a:rPr lang="en-US" altLang="zh-TW" dirty="0"/>
              <a:t>(</a:t>
            </a:r>
            <a:r>
              <a:rPr lang="zh-TW" altLang="en-US" dirty="0"/>
              <a:t>風箏</a:t>
            </a:r>
            <a:r>
              <a:rPr lang="en-US" altLang="zh-TW" dirty="0"/>
              <a:t>)</a:t>
            </a:r>
          </a:p>
          <a:p>
            <a:pPr algn="ctr"/>
            <a:r>
              <a:rPr lang="zh-TW" altLang="en-US" dirty="0"/>
              <a:t>的重量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93664" y="3065830"/>
            <a:ext cx="2240280" cy="11155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機翼表面積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5720" y="1868728"/>
            <a:ext cx="1618488" cy="6492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飛行能力</a:t>
            </a:r>
            <a:endParaRPr lang="en-US" dirty="0"/>
          </a:p>
        </p:txBody>
      </p:sp>
      <p:sp>
        <p:nvSpPr>
          <p:cNvPr id="10" name="Horizontal Scroll 9"/>
          <p:cNvSpPr/>
          <p:nvPr/>
        </p:nvSpPr>
        <p:spPr>
          <a:xfrm>
            <a:off x="2492502" y="4750626"/>
            <a:ext cx="4344924" cy="90525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*</a:t>
            </a:r>
            <a:r>
              <a:rPr lang="zh-TW" altLang="en-US" dirty="0"/>
              <a:t>合適的物料</a:t>
            </a:r>
            <a:r>
              <a:rPr lang="en-US" altLang="zh-TW" dirty="0"/>
              <a:t>*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08463" y="6364224"/>
            <a:ext cx="3506753" cy="393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2"/>
              </a:rPr>
              <a:t>https://kknews.cc/zh-hk/news/v6g55x4.html</a:t>
            </a:r>
            <a:endParaRPr lang="en-US" sz="1200" dirty="0"/>
          </a:p>
        </p:txBody>
      </p:sp>
      <p:pic>
        <p:nvPicPr>
          <p:cNvPr id="6146" name="Picture 2" descr="https://i2.kknews.cc/SIG=3v8d5m1/ctp-vzntr/15363166392689483qqq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67" y="1905000"/>
            <a:ext cx="3115056" cy="23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-Down Arrow 12"/>
          <p:cNvSpPr/>
          <p:nvPr/>
        </p:nvSpPr>
        <p:spPr>
          <a:xfrm rot="2659581">
            <a:off x="3407955" y="2390361"/>
            <a:ext cx="292608" cy="8387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7650214">
            <a:off x="5631528" y="2383845"/>
            <a:ext cx="292608" cy="8387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2485483" y="5698708"/>
            <a:ext cx="4344924" cy="90525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機翼表面積 </a:t>
            </a:r>
            <a:r>
              <a:rPr lang="en-US" altLang="zh-TW" dirty="0"/>
              <a:t>^ </a:t>
            </a:r>
            <a:r>
              <a:rPr lang="en-US" altLang="zh-TW" dirty="0">
                <a:latin typeface="Agency FB" panose="020B0503020202020204" pitchFamily="34" charset="0"/>
              </a:rPr>
              <a:t>&gt; </a:t>
            </a:r>
            <a:r>
              <a:rPr lang="zh-TW" altLang="en-US" dirty="0"/>
              <a:t>風箏的重量 </a:t>
            </a:r>
            <a:r>
              <a:rPr lang="en-US" altLang="zh-TW" dirty="0"/>
              <a:t>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放風箏的技巧及測試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064" y="2092325"/>
            <a:ext cx="3400387" cy="1802205"/>
          </a:xfrm>
          <a:prstGeom prst="rect">
            <a:avLst/>
          </a:prstGeom>
        </p:spPr>
      </p:pic>
      <p:pic>
        <p:nvPicPr>
          <p:cNvPr id="2050" name="Picture 2" descr="強迫照著自己希望走？ 教養孩子像放風箏是種「賭注」 | ETtoday親子新聞| ETtoday新聞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0" y="2092325"/>
            <a:ext cx="2707339" cy="18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87755" y="1487147"/>
            <a:ext cx="1664208" cy="5469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 Running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73064" y="1451715"/>
            <a:ext cx="1664208" cy="5469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03 Swinging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5115" y="1451715"/>
            <a:ext cx="1664208" cy="5469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 Wind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79793" y="5349240"/>
            <a:ext cx="4024819" cy="1172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4"/>
              </a:rPr>
              <a:t>https://www.youtube.com/watch?v=agut-BO4w2E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hlinkClick r:id="rId5"/>
              </a:rPr>
              <a:t>https://www.youtube.com/watch?v=saxKRZs1W7s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hlinkClick r:id="rId6"/>
              </a:rPr>
              <a:t>https://www.youtube.com/watch?v=56-9kfU4r4E</a:t>
            </a:r>
            <a:r>
              <a:rPr lang="en-US" sz="1200" dirty="0"/>
              <a:t> </a:t>
            </a:r>
          </a:p>
        </p:txBody>
      </p:sp>
      <p:pic>
        <p:nvPicPr>
          <p:cNvPr id="2054" name="Picture 6" descr="運動競技風箏-新人首單立減十元-2021年10月|淘寶海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99" y="4816288"/>
            <a:ext cx="1846497" cy="1846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9,887 X Illustrations &amp;amp; Clip Art - i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36" y="4511420"/>
            <a:ext cx="961526" cy="961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Where does wind come from? | Highlights Kids"/>
          <p:cNvSpPr>
            <a:spLocks noChangeAspect="1" noChangeArrowheads="1"/>
          </p:cNvSpPr>
          <p:nvPr/>
        </p:nvSpPr>
        <p:spPr bwMode="auto">
          <a:xfrm>
            <a:off x="155575" y="-822325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22 Wind ideas in 2021 | wind, bathroom remodel shower, diy paper christmas  tr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5" y="2092325"/>
            <a:ext cx="22479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*</a:t>
            </a:r>
            <a:r>
              <a:rPr lang="zh-TW" altLang="en-US" dirty="0"/>
              <a:t>風箏管定線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2012" y="1994352"/>
            <a:ext cx="3582988" cy="34099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zh-TW" altLang="en-US" dirty="0"/>
              <a:t>風箏的結構</a:t>
            </a:r>
            <a:endParaRPr lang="en-US" altLang="zh-TW" dirty="0"/>
          </a:p>
          <a:p>
            <a:pPr marL="285750" indent="-285750">
              <a:buFontTx/>
              <a:buChar char="-"/>
            </a:pPr>
            <a:r>
              <a:rPr lang="zh-TW" altLang="en-US" dirty="0"/>
              <a:t>風箏的結實度</a:t>
            </a:r>
            <a:endParaRPr lang="en-US" altLang="zh-TW" dirty="0"/>
          </a:p>
          <a:p>
            <a:pPr marL="285750" indent="-285750">
              <a:buFontTx/>
              <a:buChar char="-"/>
            </a:pPr>
            <a:r>
              <a:rPr lang="zh-TW" altLang="en-US" dirty="0"/>
              <a:t>風箏表面積</a:t>
            </a:r>
            <a:endParaRPr lang="en-US" altLang="zh-TW" dirty="0">
              <a:latin typeface="Agency FB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zh-TW" altLang="en-US" dirty="0"/>
              <a:t>風箏的重量</a:t>
            </a:r>
            <a:endParaRPr lang="en-US" altLang="zh-TW" dirty="0"/>
          </a:p>
          <a:p>
            <a:pPr marL="285750" indent="-285750">
              <a:buFontTx/>
              <a:buChar char="-"/>
            </a:pPr>
            <a:r>
              <a:rPr lang="zh-TW" altLang="en-US" b="1" dirty="0"/>
              <a:t>風箏管定線的角度 </a:t>
            </a:r>
            <a:r>
              <a:rPr lang="en-US" altLang="zh-TW" b="1" dirty="0"/>
              <a:t>(G)</a:t>
            </a:r>
          </a:p>
          <a:p>
            <a:pPr marL="285750" indent="-285750">
              <a:buFontTx/>
              <a:buChar char="-"/>
            </a:pPr>
            <a:r>
              <a:rPr lang="zh-TW" altLang="en-US" dirty="0"/>
              <a:t>放風箏的技巧</a:t>
            </a:r>
            <a:endParaRPr lang="en-US" altLang="zh-TW" dirty="0"/>
          </a:p>
          <a:p>
            <a:pPr marL="285750" indent="-285750">
              <a:buFontTx/>
              <a:buChar char="-"/>
            </a:pPr>
            <a:r>
              <a:rPr lang="zh-TW" altLang="en-US" dirty="0"/>
              <a:t>風向</a:t>
            </a:r>
            <a:r>
              <a:rPr lang="en-US" altLang="zh-TW" dirty="0"/>
              <a:t>/</a:t>
            </a:r>
            <a:r>
              <a:rPr lang="zh-TW" altLang="en-US" dirty="0"/>
              <a:t>風速</a:t>
            </a:r>
            <a:endParaRPr lang="en-US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/>
          <a:stretch/>
        </p:blipFill>
        <p:spPr>
          <a:xfrm>
            <a:off x="5980680" y="2331354"/>
            <a:ext cx="6058920" cy="249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584788" y="6335649"/>
            <a:ext cx="2454812" cy="393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hlinkClick r:id="rId3"/>
              </a:rPr>
              <a:t>http://kite.org.hk/page3.html</a:t>
            </a:r>
            <a:r>
              <a:rPr lang="en-US" sz="1200" dirty="0"/>
              <a:t> </a:t>
            </a:r>
          </a:p>
        </p:txBody>
      </p:sp>
      <p:sp>
        <p:nvSpPr>
          <p:cNvPr id="9" name="Down Arrow 8"/>
          <p:cNvSpPr/>
          <p:nvPr/>
        </p:nvSpPr>
        <p:spPr>
          <a:xfrm rot="9082172">
            <a:off x="8305800" y="3839064"/>
            <a:ext cx="400050" cy="9525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7844</TotalTime>
  <Words>650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微軟正黑體</vt:lpstr>
      <vt:lpstr>Agency FB</vt:lpstr>
      <vt:lpstr>Arial</vt:lpstr>
      <vt:lpstr>Century Gothic</vt:lpstr>
      <vt:lpstr>Marlett</vt:lpstr>
      <vt:lpstr>Wingdings 3</vt:lpstr>
      <vt:lpstr>Wisp</vt:lpstr>
      <vt:lpstr>P5 立體風箏 (Tetrahedral Kite)</vt:lpstr>
      <vt:lpstr>立體風箏 設計</vt:lpstr>
      <vt:lpstr>1899年 貝爾除了發明了電話以外還傾心於飛行器的設計… </vt:lpstr>
      <vt:lpstr>威爾斯的藝術家  Heather Morison 和 Ivan Morison (2011)</vt:lpstr>
      <vt:lpstr>小五 數學  幾何/立體圖形, 立方體</vt:lpstr>
      <vt:lpstr>由三角錐體/四面體 組成的 立體風箏</vt:lpstr>
      <vt:lpstr>立體風箏 的 飛行能力</vt:lpstr>
      <vt:lpstr>放風箏的技巧及測試</vt:lpstr>
      <vt:lpstr>*風箏管定線</vt:lpstr>
      <vt:lpstr>PowerPoint Presentation</vt:lpstr>
      <vt:lpstr>E-Resources (1)</vt:lpstr>
      <vt:lpstr>E-Resources (2)</vt:lpstr>
      <vt:lpstr>E-Resources (3)</vt:lpstr>
      <vt:lpstr>E-Resources (4)</vt:lpstr>
      <vt:lpstr>E-Resources (5)</vt:lpstr>
    </vt:vector>
  </TitlesOfParts>
  <Company>The Education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英華小學</dc:title>
  <dc:creator>LAU, Karic R [SES]</dc:creator>
  <cp:lastModifiedBy>LAU, King-yuet Astor</cp:lastModifiedBy>
  <cp:revision>75</cp:revision>
  <dcterms:created xsi:type="dcterms:W3CDTF">2021-09-20T01:50:52Z</dcterms:created>
  <dcterms:modified xsi:type="dcterms:W3CDTF">2023-02-21T04:50:40Z</dcterms:modified>
</cp:coreProperties>
</file>