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91" r:id="rId3"/>
    <p:sldId id="292" r:id="rId4"/>
    <p:sldId id="257" r:id="rId5"/>
    <p:sldId id="259" r:id="rId6"/>
    <p:sldId id="258" r:id="rId7"/>
    <p:sldId id="261" r:id="rId8"/>
    <p:sldId id="278" r:id="rId9"/>
    <p:sldId id="260" r:id="rId10"/>
    <p:sldId id="262" r:id="rId11"/>
    <p:sldId id="264" r:id="rId12"/>
    <p:sldId id="281" r:id="rId13"/>
    <p:sldId id="282" r:id="rId14"/>
    <p:sldId id="283" r:id="rId15"/>
    <p:sldId id="271" r:id="rId16"/>
    <p:sldId id="284" r:id="rId17"/>
    <p:sldId id="286" r:id="rId18"/>
    <p:sldId id="288" r:id="rId19"/>
    <p:sldId id="289" r:id="rId20"/>
    <p:sldId id="290" r:id="rId21"/>
    <p:sldId id="293" r:id="rId22"/>
  </p:sldIdLst>
  <p:sldSz cx="12192000" cy="6858000"/>
  <p:notesSz cx="6805613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7C719-BEAA-7E41-8571-E84F602AFEF0}" type="datetimeFigureOut">
              <a:rPr kumimoji="1" lang="zh-HK" altLang="en-US" smtClean="0"/>
              <a:t>22/2/2023</a:t>
            </a:fld>
            <a:endParaRPr kumimoji="1"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C620-933C-3F43-8AE0-793DDA5F3643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21394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FC620-933C-3F43-8AE0-793DDA5F3643}" type="slidenum">
              <a:rPr kumimoji="1" lang="zh-HK" altLang="en-US" smtClean="0"/>
              <a:t>10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625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119FF3-156F-9A41-9A3F-6004BDECD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274E9F-6CA2-1549-A0A4-D082DFA2D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BED9CE-E937-8A4B-B133-567D8398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E0B8DC-C54D-C24D-982D-261F9786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4A781F-4290-A348-89C4-986BA008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7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03B42-45A2-AA4C-A743-6654496C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F7FC5D-460F-AB4A-B638-CA586C30E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99CC84-C94F-994A-BE61-319FF67B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557DDF-D6B4-F143-B360-F335A8D4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4C3528-1AD1-A34D-AFA3-E9FBC0C4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05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7DB623-EC86-DD49-8A50-CB638B30F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1443FF2-34A5-8F4F-A03E-A3789B98E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26EF2-BE6A-8749-AF13-D32EEEA3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888FBD-464A-EC44-9D77-7089A637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1D8D18-FB0C-2A41-9489-F6D7C83A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1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2574F2-10C3-A34A-B87B-1F14C8FD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63B176-4A81-BA47-8399-6CC009618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EE5053-CB98-4E49-9F19-98670590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FEF054-8BB7-334C-9919-23264CF4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456D86-8494-EE40-931D-06947C6B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38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327241-D80C-404D-9EDD-8A0588A3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6045A1-BFF8-5F46-B1E2-886A91374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A689EE-3FBA-7D4F-A77D-BF90C347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19EDD-E23D-854F-8492-F2C6312B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6C05F6-40DF-0043-8A44-3B48C5BF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2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0483C-4324-0D40-973A-27E4A18F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8EC09E-0907-614E-91C7-7900D1C6C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656A25-6730-B946-9E0B-A8063DE0B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5CC5BA-027C-624F-931F-D58A1CC2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174173-D2AD-B940-9D93-3D72DF5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4DFB3C-42DB-2940-B1CD-53B61F41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12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8C64D0-E0C5-354A-8473-51025472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8E1A34-192B-7841-A8C7-74A368183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9C4F72-E115-A34D-8BC9-B5B276785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A7845A6-B688-D24B-9084-DDFD98D81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21E4E5E-6CEC-A64B-B721-EADA4AC6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94B109-E806-614E-AE3A-040B5D0A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4FE27FF-986D-204E-92CE-F241B3E0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4BCCB44-E309-3540-B6AF-EF186695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D8049E-484A-FE4C-A57D-2206B0E3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6EA40B-5252-C748-A24B-771CA79B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F4C028-75F3-F348-990B-FA41E094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312DA3-9D0C-C847-B497-6EA7CE59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1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EA917F9-FE1C-8B43-97B3-203519FE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AA81689-B2A6-BF42-8205-2E50DEBB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71A021-367A-1C4D-88D4-82E475D6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60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87045F-5A3F-3A40-B735-3DBA0297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FCABFB-6629-974D-8E26-6A0361393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B19E0E-6E9F-3C4A-A04A-6889D0C16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0FF3BC-CCD1-AF4B-A5E1-E59DF88F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C5BF30-3DB7-B74B-A3DE-63488CE0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6AEFD7-B2C8-E442-8F89-EC6D194B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59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C81D0C-5117-4946-9936-039700FC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424C6AD-A034-CA4F-AF7A-5422BEE35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F355BF-141A-BF47-8A9A-440BECFE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A56C08-FA12-4E46-9F64-33E2CEE2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3C6C15-111B-E149-9A52-8ADB95C3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1F0912-54E1-7846-9227-1038BD44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47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A9DC9D1-0691-F044-B643-6D361789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50B8F4-7A77-1A48-A4D2-83B79111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919921-80AD-4846-A24A-098FE3903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55C7-B248-4976-9F39-C7A643F6E1C9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8D3BA5-10C4-F74C-BFE1-2FADE0FF3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CC23E9-9CA7-A046-AB12-C098D53BD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0ABB1-6E06-45B3-A631-81386601BC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10261586" cy="1831498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800" dirty="0"/>
              <a:t>優質教育基金主題網</a:t>
            </a:r>
            <a:r>
              <a:rPr lang="zh-TW" altLang="en-US" sz="4800"/>
              <a:t>絡</a:t>
            </a:r>
            <a:r>
              <a:rPr lang="zh-TW" altLang="en-US" sz="4800" smtClean="0"/>
              <a:t>計劃</a:t>
            </a:r>
            <a:endParaRPr lang="zh-CN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241" y="3335867"/>
            <a:ext cx="8332584" cy="1794100"/>
          </a:xfrm>
        </p:spPr>
        <p:txBody>
          <a:bodyPr anchor="t"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n-US" altLang="zh-TW" sz="4400" dirty="0"/>
              <a:t>QTN</a:t>
            </a:r>
            <a:r>
              <a:rPr lang="zh-TW" altLang="en-US" sz="4400" dirty="0"/>
              <a:t> 透過活的科學 </a:t>
            </a:r>
            <a:r>
              <a:rPr lang="en-US" altLang="zh-TW" sz="4400" dirty="0"/>
              <a:t>:</a:t>
            </a:r>
            <a:r>
              <a:rPr lang="zh-TW" altLang="en-US" sz="4400" dirty="0"/>
              <a:t> 促進中小學創意</a:t>
            </a:r>
            <a:r>
              <a:rPr lang="en-US" altLang="zh-TW" sz="4400" dirty="0"/>
              <a:t>STEM</a:t>
            </a:r>
            <a:r>
              <a:rPr lang="zh-TW" altLang="en-US" sz="4400" dirty="0"/>
              <a:t>教育</a:t>
            </a:r>
            <a:endParaRPr lang="en-US" altLang="zh-TW" sz="4400" dirty="0"/>
          </a:p>
          <a:p>
            <a:pPr algn="l">
              <a:spcAft>
                <a:spcPts val="600"/>
              </a:spcAft>
            </a:pP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Micro:bit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自動潔手裝置工作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坊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59" y="4965690"/>
            <a:ext cx="2710718" cy="10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活動三 </a:t>
            </a:r>
            <a:r>
              <a:rPr lang="en-US" altLang="zh-TW" dirty="0"/>
              <a:t>:</a:t>
            </a:r>
            <a:r>
              <a:rPr lang="zh-TW" altLang="en-US" dirty="0"/>
              <a:t> 學習使用</a:t>
            </a:r>
            <a:r>
              <a:rPr lang="en-US" altLang="zh-TW" dirty="0"/>
              <a:t>MG90S </a:t>
            </a:r>
            <a:r>
              <a:rPr lang="zh-TW" altLang="en-US" dirty="0"/>
              <a:t>舵機</a:t>
            </a:r>
            <a:endParaRPr lang="zh-CN" altLang="en-US" dirty="0"/>
          </a:p>
        </p:txBody>
      </p:sp>
      <p:pic>
        <p:nvPicPr>
          <p:cNvPr id="11" name="Picture 2" descr="Keywish Expansion Board for Micro:bit GPIO Expansion Python IO:bit 5V with  On Board Passive Buzzer|Integrated Circuits| - Ali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6904" r="17585" b="34072"/>
          <a:stretch/>
        </p:blipFill>
        <p:spPr bwMode="auto">
          <a:xfrm>
            <a:off x="3840029" y="2765019"/>
            <a:ext cx="4438997" cy="3313991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/>
          <p:cNvSpPr/>
          <p:nvPr/>
        </p:nvSpPr>
        <p:spPr>
          <a:xfrm>
            <a:off x="4779459" y="4155602"/>
            <a:ext cx="205046" cy="1846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橢圓 13"/>
          <p:cNvSpPr/>
          <p:nvPr/>
        </p:nvSpPr>
        <p:spPr>
          <a:xfrm>
            <a:off x="4777609" y="3890534"/>
            <a:ext cx="232755" cy="22349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線接點 14"/>
          <p:cNvCxnSpPr>
            <a:stCxn id="12" idx="2"/>
            <a:endCxn id="8" idx="3"/>
          </p:cNvCxnSpPr>
          <p:nvPr/>
        </p:nvCxnSpPr>
        <p:spPr>
          <a:xfrm flipH="1" flipV="1">
            <a:off x="2687447" y="4135269"/>
            <a:ext cx="2090162" cy="316257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13" idx="2"/>
            <a:endCxn id="7" idx="3"/>
          </p:cNvCxnSpPr>
          <p:nvPr/>
        </p:nvCxnSpPr>
        <p:spPr>
          <a:xfrm flipH="1" flipV="1">
            <a:off x="2687447" y="3822025"/>
            <a:ext cx="2092012" cy="4259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14" idx="2"/>
            <a:endCxn id="6" idx="3"/>
          </p:cNvCxnSpPr>
          <p:nvPr/>
        </p:nvCxnSpPr>
        <p:spPr>
          <a:xfrm flipH="1" flipV="1">
            <a:off x="2695724" y="3529911"/>
            <a:ext cx="2081885" cy="47236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群組 65"/>
          <p:cNvGrpSpPr/>
          <p:nvPr/>
        </p:nvGrpSpPr>
        <p:grpSpPr>
          <a:xfrm rot="16200000">
            <a:off x="1145999" y="2845499"/>
            <a:ext cx="1294460" cy="1804990"/>
            <a:chOff x="764873" y="3780314"/>
            <a:chExt cx="1294460" cy="1804990"/>
          </a:xfrm>
        </p:grpSpPr>
        <p:grpSp>
          <p:nvGrpSpPr>
            <p:cNvPr id="4" name="群組 3"/>
            <p:cNvGrpSpPr/>
            <p:nvPr/>
          </p:nvGrpSpPr>
          <p:grpSpPr>
            <a:xfrm rot="5400000">
              <a:off x="509608" y="4035579"/>
              <a:ext cx="1804990" cy="1294460"/>
              <a:chOff x="600203" y="3823064"/>
              <a:chExt cx="1259310" cy="90312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00203" y="3823064"/>
                <a:ext cx="881327" cy="9031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493753" y="4074674"/>
                <a:ext cx="365760" cy="9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487978" y="4278477"/>
                <a:ext cx="365760" cy="9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487978" y="4497022"/>
                <a:ext cx="365760" cy="9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 rot="5400000">
              <a:off x="1014578" y="4274080"/>
              <a:ext cx="7184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DAT</a:t>
              </a:r>
            </a:p>
            <a:p>
              <a:r>
                <a:rPr lang="en-US" altLang="zh-TW" dirty="0"/>
                <a:t>VCC</a:t>
              </a:r>
            </a:p>
            <a:p>
              <a:r>
                <a:rPr lang="en-US" altLang="zh-TW" dirty="0"/>
                <a:t>GND</a:t>
              </a:r>
            </a:p>
          </p:txBody>
        </p:sp>
      </p:grpSp>
      <p:sp>
        <p:nvSpPr>
          <p:cNvPr id="12" name="橢圓 11"/>
          <p:cNvSpPr/>
          <p:nvPr/>
        </p:nvSpPr>
        <p:spPr>
          <a:xfrm>
            <a:off x="4777609" y="4339781"/>
            <a:ext cx="232755" cy="22349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70D5C8A-1085-4B46-A6E6-B56AA3AD49A5}"/>
              </a:ext>
            </a:extLst>
          </p:cNvPr>
          <p:cNvSpPr txBox="1"/>
          <p:nvPr/>
        </p:nvSpPr>
        <p:spPr>
          <a:xfrm>
            <a:off x="942265" y="3156872"/>
            <a:ext cx="53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MG90S </a:t>
            </a:r>
            <a:r>
              <a:rPr lang="zh-TW" altLang="en-US" dirty="0"/>
              <a:t>舵機</a:t>
            </a:r>
            <a:endParaRPr kumimoji="1" lang="zh-HK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574015D-A15F-8547-BA7F-66C4413EAD9E}"/>
              </a:ext>
            </a:extLst>
          </p:cNvPr>
          <p:cNvSpPr txBox="1"/>
          <p:nvPr/>
        </p:nvSpPr>
        <p:spPr>
          <a:xfrm>
            <a:off x="681790" y="4466452"/>
            <a:ext cx="2778101" cy="65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zh-HK" altLang="en-US" dirty="0">
                <a:highlight>
                  <a:srgbClr val="FFFF00"/>
                </a:highlight>
              </a:rPr>
              <a:t>分別</a:t>
            </a:r>
            <a:r>
              <a:rPr kumimoji="1" lang="zh-HK" altLang="en-US" dirty="0"/>
              <a:t>將兩個舵機接線至</a:t>
            </a:r>
            <a:r>
              <a:rPr kumimoji="1" lang="en-US" altLang="zh-HK" dirty="0"/>
              <a:t>P</a:t>
            </a:r>
            <a:r>
              <a:rPr kumimoji="1" lang="en-US" altLang="zh-TW" dirty="0"/>
              <a:t>3</a:t>
            </a:r>
            <a:r>
              <a:rPr kumimoji="1" lang="zh-TW" altLang="en-US" dirty="0"/>
              <a:t>  及</a:t>
            </a:r>
            <a:r>
              <a:rPr kumimoji="1" lang="en-US" altLang="zh-TW" dirty="0"/>
              <a:t>P4</a:t>
            </a:r>
            <a:r>
              <a:rPr kumimoji="1" lang="zh-TW" altLang="en-US" dirty="0"/>
              <a:t>）</a:t>
            </a:r>
            <a:endParaRPr kumimoji="1" lang="zh-HK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7D47193-DE16-9C49-8CFA-CAA3B7FBF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5508">
            <a:off x="8724307" y="922714"/>
            <a:ext cx="2757011" cy="294602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35C2C59-AFCB-EC44-9606-552EACFD7F3B}"/>
              </a:ext>
            </a:extLst>
          </p:cNvPr>
          <p:cNvSpPr/>
          <p:nvPr/>
        </p:nvSpPr>
        <p:spPr>
          <a:xfrm>
            <a:off x="1094196" y="1755130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1. </a:t>
            </a:r>
            <a:r>
              <a:rPr lang="zh-TW" altLang="en-US" sz="3200" dirty="0"/>
              <a:t>接線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237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活動三 </a:t>
            </a:r>
            <a:r>
              <a:rPr lang="en-US" altLang="zh-TW" dirty="0"/>
              <a:t>:</a:t>
            </a:r>
            <a:r>
              <a:rPr lang="zh-TW" altLang="en-US" dirty="0"/>
              <a:t>學習使用</a:t>
            </a:r>
            <a:r>
              <a:rPr lang="en-US" altLang="zh-TW" dirty="0"/>
              <a:t>MG90S </a:t>
            </a:r>
            <a:r>
              <a:rPr lang="zh-TW" altLang="en-US" dirty="0"/>
              <a:t>舵機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編程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3F8EB6-7BCB-CA41-BDC7-C5C189C6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17" y="1975879"/>
            <a:ext cx="3733800" cy="46609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6FEC413-9E4F-F449-8EA1-5488B6F2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79" y="2695466"/>
            <a:ext cx="5020045" cy="106098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10EEDC5-1B31-214B-BBBD-6168A8969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4" b="89115"/>
          <a:stretch/>
        </p:blipFill>
        <p:spPr>
          <a:xfrm>
            <a:off x="986479" y="4408324"/>
            <a:ext cx="2043117" cy="55838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5DEECC2-0D8E-5444-9752-7CC63F8C1B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8" t="85656" r="8855" b="2043"/>
          <a:stretch/>
        </p:blipFill>
        <p:spPr>
          <a:xfrm>
            <a:off x="3033048" y="4382237"/>
            <a:ext cx="2707768" cy="9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zh-TW" altLang="en-US" sz="4000"/>
              <a:t>活動三 </a:t>
            </a:r>
            <a:r>
              <a:rPr lang="en-US" altLang="zh-TW" sz="4000"/>
              <a:t>:</a:t>
            </a:r>
            <a:r>
              <a:rPr lang="zh-TW" altLang="en-US" sz="4000"/>
              <a:t>學習使用</a:t>
            </a:r>
            <a:r>
              <a:rPr lang="en-US" altLang="zh-TW" sz="4000"/>
              <a:t>MG90S </a:t>
            </a:r>
            <a:r>
              <a:rPr lang="zh-TW" altLang="en-US" sz="4000"/>
              <a:t>舵機</a:t>
            </a:r>
            <a:endParaRPr lang="zh-CN" altLang="en-US" sz="400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3. </a:t>
            </a:r>
            <a:r>
              <a:rPr lang="zh-TW" altLang="en-US" sz="2000" dirty="0"/>
              <a:t>下載編程至</a:t>
            </a:r>
            <a:r>
              <a:rPr lang="en-US" altLang="zh-TW" sz="2000" dirty="0" err="1"/>
              <a:t>Micro:bit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TW" sz="2000" dirty="0"/>
              <a:t>4.</a:t>
            </a:r>
            <a:r>
              <a:rPr lang="zh-TW" altLang="en-US" sz="2000" dirty="0"/>
              <a:t> 將電線連接至</a:t>
            </a:r>
            <a:r>
              <a:rPr lang="zh-TW" altLang="en-US" sz="2000" b="1" u="sng" dirty="0"/>
              <a:t>擴展板</a:t>
            </a:r>
            <a:r>
              <a:rPr lang="zh-TW" altLang="en-US" sz="2000" dirty="0"/>
              <a:t>上</a:t>
            </a:r>
            <a:endParaRPr lang="en-US" altLang="zh-TW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TW" sz="2000" dirty="0"/>
              <a:t>5.</a:t>
            </a:r>
            <a:r>
              <a:rPr lang="zh-TW" altLang="en-US" sz="2000" dirty="0"/>
              <a:t> 測試編程並且將機翼安裝至 </a:t>
            </a:r>
            <a:r>
              <a:rPr lang="en-US" altLang="zh-TW" sz="2000" dirty="0"/>
              <a:t>MG90S </a:t>
            </a:r>
            <a:r>
              <a:rPr lang="zh-TW" altLang="en-US" sz="2000" dirty="0"/>
              <a:t>舵機</a:t>
            </a:r>
            <a:endParaRPr lang="en-US" altLang="zh-TW" sz="2000" dirty="0"/>
          </a:p>
          <a:p>
            <a:pPr marL="0" indent="0">
              <a:buNone/>
            </a:pPr>
            <a:endParaRPr lang="zh-CN" altLang="en-US" sz="2000" dirty="0"/>
          </a:p>
          <a:p>
            <a:endParaRPr lang="zh-CN" altLang="en-US" sz="2000" dirty="0"/>
          </a:p>
        </p:txBody>
      </p:sp>
      <p:pic>
        <p:nvPicPr>
          <p:cNvPr id="7" name="圖片 6" descr="一張含有 地板, 室內 的圖片&#10;&#10;自動產生的描述">
            <a:extLst>
              <a:ext uri="{FF2B5EF4-FFF2-40B4-BE49-F238E27FC236}">
                <a16:creationId xmlns:a16="http://schemas.microsoft.com/office/drawing/2014/main" id="{4448D5EF-1056-0B49-941E-7777E11EC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9938" b="4405"/>
          <a:stretch/>
        </p:blipFill>
        <p:spPr>
          <a:xfrm rot="5400000">
            <a:off x="6356562" y="463738"/>
            <a:ext cx="6289964" cy="53624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799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247" y="4715678"/>
            <a:ext cx="10506456" cy="1485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活動四 </a:t>
            </a:r>
            <a:r>
              <a:rPr lang="en-US" altLang="zh-TW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zh-TW" alt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組裝底座</a:t>
            </a:r>
            <a:endParaRPr lang="en-US" altLang="zh-CN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圖片 6" descr="一張含有 文字, 室內, 電腦, 鍵盤 的圖片&#10;&#10;自動產生的描述">
            <a:extLst>
              <a:ext uri="{FF2B5EF4-FFF2-40B4-BE49-F238E27FC236}">
                <a16:creationId xmlns:a16="http://schemas.microsoft.com/office/drawing/2014/main" id="{47296544-75DC-8E45-9822-90E57B960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 r="-1" b="1312"/>
          <a:stretch/>
        </p:blipFill>
        <p:spPr>
          <a:xfrm rot="5400000">
            <a:off x="9323573" y="1358225"/>
            <a:ext cx="3155238" cy="2255462"/>
          </a:xfrm>
          <a:prstGeom prst="rect">
            <a:avLst/>
          </a:prstGeom>
        </p:spPr>
      </p:pic>
      <p:pic>
        <p:nvPicPr>
          <p:cNvPr id="9" name="圖片 8" descr="一張含有 文字, 室內, 地板, 凌亂 的圖片&#10;&#10;自動產生的描述">
            <a:extLst>
              <a:ext uri="{FF2B5EF4-FFF2-40B4-BE49-F238E27FC236}">
                <a16:creationId xmlns:a16="http://schemas.microsoft.com/office/drawing/2014/main" id="{2E4BA76B-95D6-D147-B467-61D52E08D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88"/>
          <a:stretch/>
        </p:blipFill>
        <p:spPr>
          <a:xfrm rot="5400000">
            <a:off x="6911842" y="787790"/>
            <a:ext cx="3155238" cy="2255462"/>
          </a:xfrm>
          <a:prstGeom prst="rect">
            <a:avLst/>
          </a:prstGeom>
        </p:spPr>
      </p:pic>
      <p:pic>
        <p:nvPicPr>
          <p:cNvPr id="11" name="圖片 10" descr="一張含有 文字, 室內, 書桌, 凌亂 的圖片&#10;&#10;自動產生的描述">
            <a:extLst>
              <a:ext uri="{FF2B5EF4-FFF2-40B4-BE49-F238E27FC236}">
                <a16:creationId xmlns:a16="http://schemas.microsoft.com/office/drawing/2014/main" id="{BAE30387-1A7F-B94C-A6EF-A55F05B7A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88"/>
          <a:stretch/>
        </p:blipFill>
        <p:spPr>
          <a:xfrm rot="5400000">
            <a:off x="4470338" y="1620218"/>
            <a:ext cx="3155238" cy="2255462"/>
          </a:xfrm>
          <a:prstGeom prst="rect">
            <a:avLst/>
          </a:prstGeom>
        </p:spPr>
      </p:pic>
      <p:pic>
        <p:nvPicPr>
          <p:cNvPr id="13" name="圖片 12" descr="一張含有 地板 的圖片&#10;&#10;自動產生的描述">
            <a:extLst>
              <a:ext uri="{FF2B5EF4-FFF2-40B4-BE49-F238E27FC236}">
                <a16:creationId xmlns:a16="http://schemas.microsoft.com/office/drawing/2014/main" id="{AE643ADB-75B1-C141-877D-40F47F8FCD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r="-1" b="-1"/>
          <a:stretch/>
        </p:blipFill>
        <p:spPr>
          <a:xfrm rot="5400000">
            <a:off x="2058607" y="787790"/>
            <a:ext cx="3155238" cy="2255462"/>
          </a:xfrm>
          <a:prstGeom prst="rect">
            <a:avLst/>
          </a:prstGeom>
        </p:spPr>
      </p:pic>
      <p:pic>
        <p:nvPicPr>
          <p:cNvPr id="15" name="圖片 14" descr="一張含有 桌, 木製的, 室內, 木頭 的圖片&#10;&#10;自動產生的描述">
            <a:extLst>
              <a:ext uri="{FF2B5EF4-FFF2-40B4-BE49-F238E27FC236}">
                <a16:creationId xmlns:a16="http://schemas.microsoft.com/office/drawing/2014/main" id="{C312D31E-EF0A-FB40-BF41-2B10EECF23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r="24108" b="-4"/>
          <a:stretch/>
        </p:blipFill>
        <p:spPr>
          <a:xfrm>
            <a:off x="188069" y="937797"/>
            <a:ext cx="2255462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7302B04-41CB-814A-A1B2-DF12EFA8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HK" alt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活動五：舵機的安裝及角度調整</a:t>
            </a:r>
          </a:p>
        </p:txBody>
      </p:sp>
      <p:pic>
        <p:nvPicPr>
          <p:cNvPr id="7" name="圖片 6" descr="一張含有 文字, 室內, 個人, 電子用品 的圖片&#10;&#10;自動產生的描述">
            <a:extLst>
              <a:ext uri="{FF2B5EF4-FFF2-40B4-BE49-F238E27FC236}">
                <a16:creationId xmlns:a16="http://schemas.microsoft.com/office/drawing/2014/main" id="{CA0D697E-E198-7644-8BE7-2F4A1EAC0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3296" y="1339558"/>
            <a:ext cx="5568739" cy="41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2905007-627A-5548-B0EE-7735D18A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17" y="2450470"/>
            <a:ext cx="3091732" cy="20673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活動五 </a:t>
            </a:r>
            <a:r>
              <a:rPr lang="en-US" altLang="zh-TW" dirty="0"/>
              <a:t>:</a:t>
            </a:r>
            <a:r>
              <a:rPr lang="zh-TW" altLang="en-US" dirty="0"/>
              <a:t> 使用超聲波感應器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745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連線（選取</a:t>
            </a:r>
            <a:r>
              <a:rPr lang="en-US" altLang="zh-TW" dirty="0"/>
              <a:t>P2</a:t>
            </a:r>
            <a:r>
              <a:rPr lang="zh-TW" altLang="en-US" dirty="0"/>
              <a:t> 及</a:t>
            </a:r>
            <a:r>
              <a:rPr lang="en-US" altLang="zh-TW" dirty="0"/>
              <a:t>P12</a:t>
            </a:r>
            <a:r>
              <a:rPr lang="zh-TW" altLang="en-US" dirty="0"/>
              <a:t>）</a:t>
            </a:r>
            <a:endParaRPr lang="zh-CN" altLang="en-US" dirty="0"/>
          </a:p>
        </p:txBody>
      </p:sp>
      <p:pic>
        <p:nvPicPr>
          <p:cNvPr id="33" name="Picture 2" descr="Keywish Expansion Board for Micro:bit GPIO Expansion Python IO:bit 5V with  On Board Passive Buzzer|Integrated Circuits| - AliExpr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6904" r="17585" b="34072"/>
          <a:stretch/>
        </p:blipFill>
        <p:spPr bwMode="auto">
          <a:xfrm>
            <a:off x="5359849" y="2450470"/>
            <a:ext cx="4438997" cy="33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橢圓 33"/>
          <p:cNvSpPr/>
          <p:nvPr/>
        </p:nvSpPr>
        <p:spPr>
          <a:xfrm>
            <a:off x="6096000" y="3632066"/>
            <a:ext cx="205046" cy="18469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橢圓 34"/>
          <p:cNvSpPr/>
          <p:nvPr/>
        </p:nvSpPr>
        <p:spPr>
          <a:xfrm>
            <a:off x="6119123" y="4028346"/>
            <a:ext cx="232755" cy="223490"/>
          </a:xfrm>
          <a:prstGeom prst="ellipse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線接點 35"/>
          <p:cNvCxnSpPr>
            <a:cxnSpLocks/>
          </p:cNvCxnSpPr>
          <p:nvPr/>
        </p:nvCxnSpPr>
        <p:spPr>
          <a:xfrm flipH="1">
            <a:off x="6229071" y="4068242"/>
            <a:ext cx="1" cy="13436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cxnSpLocks/>
          </p:cNvCxnSpPr>
          <p:nvPr/>
        </p:nvCxnSpPr>
        <p:spPr>
          <a:xfrm flipH="1">
            <a:off x="3130007" y="4150746"/>
            <a:ext cx="2955098" cy="222185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8042186" y="3616497"/>
            <a:ext cx="232755" cy="22349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線接點 39"/>
          <p:cNvCxnSpPr>
            <a:cxnSpLocks/>
          </p:cNvCxnSpPr>
          <p:nvPr/>
        </p:nvCxnSpPr>
        <p:spPr>
          <a:xfrm flipV="1">
            <a:off x="8158563" y="3827348"/>
            <a:ext cx="0" cy="1356266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/>
          <p:cNvSpPr/>
          <p:nvPr/>
        </p:nvSpPr>
        <p:spPr>
          <a:xfrm>
            <a:off x="6119123" y="3839987"/>
            <a:ext cx="219894" cy="17253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線接點 51"/>
          <p:cNvCxnSpPr>
            <a:cxnSpLocks/>
          </p:cNvCxnSpPr>
          <p:nvPr/>
        </p:nvCxnSpPr>
        <p:spPr>
          <a:xfrm flipH="1">
            <a:off x="2655572" y="5411883"/>
            <a:ext cx="354295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cxnSpLocks/>
          </p:cNvCxnSpPr>
          <p:nvPr/>
        </p:nvCxnSpPr>
        <p:spPr>
          <a:xfrm flipV="1">
            <a:off x="2670220" y="4246342"/>
            <a:ext cx="10040" cy="11655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cxnSpLocks/>
          </p:cNvCxnSpPr>
          <p:nvPr/>
        </p:nvCxnSpPr>
        <p:spPr>
          <a:xfrm flipV="1">
            <a:off x="2963322" y="4216611"/>
            <a:ext cx="24956" cy="1042287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cxnSpLocks/>
          </p:cNvCxnSpPr>
          <p:nvPr/>
        </p:nvCxnSpPr>
        <p:spPr>
          <a:xfrm flipH="1">
            <a:off x="2952473" y="5157389"/>
            <a:ext cx="5206090" cy="48293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4B3AE345-3755-7E49-9E2F-32C00949A917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2840100" y="3724415"/>
            <a:ext cx="3255900" cy="93279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B24C315B-FC84-3C4A-89F1-74225C457C9B}"/>
              </a:ext>
            </a:extLst>
          </p:cNvPr>
          <p:cNvCxnSpPr>
            <a:cxnSpLocks/>
          </p:cNvCxnSpPr>
          <p:nvPr/>
        </p:nvCxnSpPr>
        <p:spPr>
          <a:xfrm>
            <a:off x="2829248" y="4054397"/>
            <a:ext cx="0" cy="61220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5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活動五 </a:t>
            </a:r>
            <a:r>
              <a:rPr lang="en-US" altLang="zh-TW" dirty="0"/>
              <a:t>:</a:t>
            </a:r>
            <a:r>
              <a:rPr lang="zh-TW" altLang="en-US" dirty="0"/>
              <a:t> 使用超聲波感應器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745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增加擴展程式（搜尋</a:t>
            </a:r>
            <a:r>
              <a:rPr lang="en-US" altLang="zh-TW" dirty="0"/>
              <a:t>HC-SR04</a:t>
            </a:r>
            <a:r>
              <a:rPr lang="zh-TW" altLang="en-US" dirty="0"/>
              <a:t>）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12CF8F-6A2D-594F-ADF4-C5BD1C0C1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94" y="2446741"/>
            <a:ext cx="6080197" cy="130724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3DCD93B-6E9B-CA44-8A8A-153045C9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438" y="2188206"/>
            <a:ext cx="3566984" cy="36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活動五 </a:t>
            </a:r>
            <a:r>
              <a:rPr lang="en-US" altLang="zh-TW" dirty="0"/>
              <a:t>:</a:t>
            </a:r>
            <a:r>
              <a:rPr lang="zh-TW" altLang="en-US" dirty="0"/>
              <a:t> 使用超聲波感應器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745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HK" altLang="en-US" dirty="0"/>
              <a:t>編程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56E3EE-2927-7E4A-94C9-E95DDA4F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744" y="2603889"/>
            <a:ext cx="4344256" cy="39565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C35133A-606F-0848-8CB2-6F0F7768C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349"/>
          <a:stretch/>
        </p:blipFill>
        <p:spPr>
          <a:xfrm>
            <a:off x="6780944" y="2603889"/>
            <a:ext cx="4003012" cy="15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6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活動五 </a:t>
            </a:r>
            <a:r>
              <a:rPr lang="en-US" altLang="zh-TW" dirty="0"/>
              <a:t>:</a:t>
            </a:r>
            <a:r>
              <a:rPr lang="zh-TW" altLang="en-US" dirty="0"/>
              <a:t> 使用超聲波感應器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745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HK" altLang="en-US" dirty="0"/>
              <a:t>編程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6448D5-4E5B-0F41-9439-B1FCA874E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70" y="2682240"/>
            <a:ext cx="3948208" cy="21114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0C133F-6760-894F-8EEC-12DFA5159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111" r="17929" b="36161"/>
          <a:stretch/>
        </p:blipFill>
        <p:spPr>
          <a:xfrm>
            <a:off x="5647948" y="1957171"/>
            <a:ext cx="6108573" cy="29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活動五 </a:t>
            </a:r>
            <a:r>
              <a:rPr lang="en-US" altLang="zh-TW" dirty="0"/>
              <a:t>:</a:t>
            </a:r>
            <a:r>
              <a:rPr lang="zh-TW" altLang="en-US" dirty="0"/>
              <a:t> 使用超聲波感應器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74520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HK" altLang="en-US" dirty="0"/>
              <a:t>編程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D24BEA-4811-4241-99E4-F665CC6F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79" y="3032413"/>
            <a:ext cx="4053394" cy="203207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D69D6E5-538C-1C43-89DD-E7CFD2E0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607" y="1532082"/>
            <a:ext cx="6946849" cy="53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6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Micro:bit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自動潔手裝置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學生可運用 </a:t>
            </a:r>
            <a:r>
              <a:rPr lang="en-US" altLang="zh-TW" dirty="0" err="1"/>
              <a:t>Micro:bit</a:t>
            </a:r>
            <a:r>
              <a:rPr lang="en-US" altLang="zh-TW" dirty="0"/>
              <a:t> </a:t>
            </a:r>
            <a:r>
              <a:rPr lang="zh-TW" altLang="en-US" dirty="0"/>
              <a:t>微電路版，透過不同的感應器及裝置，</a:t>
            </a:r>
            <a:r>
              <a:rPr lang="zh-TW" altLang="en-US" dirty="0" smtClean="0"/>
              <a:t>設立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自動潔手裝置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進一步運用簡單電動機械，控制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潔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裝置</a:t>
            </a:r>
            <a:r>
              <a:rPr lang="zh-TW" altLang="en-US" dirty="0" smtClean="0"/>
              <a:t>。</a:t>
            </a:r>
            <a:endParaRPr lang="zh-HK" altLang="en-US" dirty="0"/>
          </a:p>
          <a:p>
            <a:endParaRPr lang="zh-HK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87349"/>
              </p:ext>
            </p:extLst>
          </p:nvPr>
        </p:nvGraphicFramePr>
        <p:xfrm>
          <a:off x="1207911" y="3293533"/>
          <a:ext cx="9516534" cy="2565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8711">
                  <a:extLst>
                    <a:ext uri="{9D8B030D-6E8A-4147-A177-3AD203B41FA5}">
                      <a16:colId xmlns:a16="http://schemas.microsoft.com/office/drawing/2014/main" val="1322453709"/>
                    </a:ext>
                  </a:extLst>
                </a:gridCol>
                <a:gridCol w="2630311">
                  <a:extLst>
                    <a:ext uri="{9D8B030D-6E8A-4147-A177-3AD203B41FA5}">
                      <a16:colId xmlns:a16="http://schemas.microsoft.com/office/drawing/2014/main" val="3545621597"/>
                    </a:ext>
                  </a:extLst>
                </a:gridCol>
                <a:gridCol w="4357512">
                  <a:extLst>
                    <a:ext uri="{9D8B030D-6E8A-4147-A177-3AD203B41FA5}">
                      <a16:colId xmlns:a16="http://schemas.microsoft.com/office/drawing/2014/main" val="2030507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dirty="0" smtClean="0"/>
                        <a:t>主題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dirty="0" smtClean="0"/>
                        <a:t>單元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dirty="0" smtClean="0"/>
                        <a:t>內容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9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 smtClean="0"/>
                        <a:t>奇妙的世界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dirty="0" smtClean="0"/>
                        <a:t>電的故事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電與日常生活 </a:t>
                      </a:r>
                      <a:endParaRPr lang="en-US" altLang="zh-TW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電的探究與閉合電路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81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健康生活由我創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dirty="0" smtClean="0"/>
                        <a:t>預防疾病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家中常用的科技產品及其對日常生活 與健康的影響 </a:t>
                      </a:r>
                      <a:endParaRPr lang="en-US" altLang="zh-TW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香港環境衞生問題與解決方法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7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 smtClean="0"/>
                        <a:t>環境與生活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改善生活的小發明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簡單機械在日常生活的應用</a:t>
                      </a:r>
                      <a:endParaRPr lang="en-US" altLang="zh-TW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/>
                        <a:t>應用編程解決問題，發展計算思維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0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12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7.jpg">
            <a:extLst>
              <a:ext uri="{FF2B5EF4-FFF2-40B4-BE49-F238E27FC236}">
                <a16:creationId xmlns:a16="http://schemas.microsoft.com/office/drawing/2014/main" id="{C1D50ABD-CBE0-5947-BB34-DDE8E454FDC8}"/>
              </a:ext>
            </a:extLst>
          </p:cNvPr>
          <p:cNvPicPr/>
          <p:nvPr/>
        </p:nvPicPr>
        <p:blipFill rotWithShape="1">
          <a:blip r:embed="rId2"/>
          <a:srcRect t="3591" r="13818" b="55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/>
              <a:t>活動五 </a:t>
            </a:r>
            <a:r>
              <a:rPr lang="en-US" altLang="zh-TW" sz="4800"/>
              <a:t>: </a:t>
            </a:r>
            <a:r>
              <a:rPr lang="zh-TW" altLang="en-US" sz="4800"/>
              <a:t>使用超聲波感應器</a:t>
            </a:r>
            <a:endParaRPr lang="en-US" altLang="zh-CN" sz="480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4. </a:t>
            </a:r>
            <a:r>
              <a:rPr lang="zh-HK" altLang="en-US" sz="2000" dirty="0"/>
              <a:t>測試超聲波感應器並固定至瓶子</a:t>
            </a:r>
            <a:endParaRPr lang="en-US" altLang="zh-HK" sz="2000" dirty="0"/>
          </a:p>
          <a:p>
            <a:pPr marL="0" indent="0">
              <a:buNone/>
            </a:pPr>
            <a:r>
              <a:rPr lang="zh-HK" altLang="en-US" sz="2000" dirty="0"/>
              <a:t>     的前方</a:t>
            </a:r>
            <a:endParaRPr lang="en-US" altLang="zh-TW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6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工作坊</a:t>
            </a:r>
            <a:r>
              <a:rPr lang="zh-TW" altLang="en-US" dirty="0" smtClean="0"/>
              <a:t>問卷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65060"/>
            <a:ext cx="3600361" cy="360036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33245" y="1027906"/>
            <a:ext cx="53205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dirty="0"/>
              <a:t>17/11/ 2021 1</a:t>
            </a:r>
            <a:r>
              <a:rPr lang="en-US" altLang="zh-HK" sz="3600" baseline="30000" dirty="0"/>
              <a:t>st</a:t>
            </a:r>
            <a:r>
              <a:rPr lang="en-US" altLang="zh-HK" sz="3600" dirty="0"/>
              <a:t> EC Meeting</a:t>
            </a:r>
          </a:p>
          <a:p>
            <a:r>
              <a:rPr lang="en-US" altLang="zh-TW" sz="3600" dirty="0"/>
              <a:t>11/2021 </a:t>
            </a:r>
            <a:r>
              <a:rPr lang="zh-TW" altLang="en-US" sz="3600" dirty="0"/>
              <a:t>課程設計會議</a:t>
            </a:r>
            <a:r>
              <a:rPr lang="en-US" altLang="zh-HK" sz="3600" dirty="0"/>
              <a:t> </a:t>
            </a:r>
            <a:endParaRPr lang="zh-HK" altLang="en-US" sz="36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8563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課程設計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214749"/>
              </p:ext>
            </p:extLst>
          </p:nvPr>
        </p:nvGraphicFramePr>
        <p:xfrm>
          <a:off x="838200" y="1690688"/>
          <a:ext cx="105156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33">
                  <a:extLst>
                    <a:ext uri="{9D8B030D-6E8A-4147-A177-3AD203B41FA5}">
                      <a16:colId xmlns:a16="http://schemas.microsoft.com/office/drawing/2014/main" val="1439904510"/>
                    </a:ext>
                  </a:extLst>
                </a:gridCol>
                <a:gridCol w="3736623">
                  <a:extLst>
                    <a:ext uri="{9D8B030D-6E8A-4147-A177-3AD203B41FA5}">
                      <a16:colId xmlns:a16="http://schemas.microsoft.com/office/drawing/2014/main" val="1255312923"/>
                    </a:ext>
                  </a:extLst>
                </a:gridCol>
                <a:gridCol w="4196644">
                  <a:extLst>
                    <a:ext uri="{9D8B030D-6E8A-4147-A177-3AD203B41FA5}">
                      <a16:colId xmlns:a16="http://schemas.microsoft.com/office/drawing/2014/main" val="332923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課節</a:t>
                      </a:r>
                      <a:endParaRPr lang="zh-HK" altLang="en-US" sz="1800" dirty="0" smtClean="0"/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學生</a:t>
                      </a:r>
                      <a:r>
                        <a:rPr lang="zh-TW" altLang="en-US" sz="1800" b="1" dirty="0" smtClean="0"/>
                        <a:t>未有</a:t>
                      </a:r>
                      <a:r>
                        <a:rPr lang="en-US" altLang="zh-TW" sz="1800" dirty="0" err="1" smtClean="0"/>
                        <a:t>Micro:bit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zh-TW" altLang="en-US" sz="1800" baseline="0" dirty="0" smtClean="0"/>
                        <a:t>編程知識</a:t>
                      </a:r>
                      <a:endParaRPr lang="zh-HK" altLang="en-US" sz="1800" dirty="0" smtClean="0"/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學生已有</a:t>
                      </a:r>
                      <a:r>
                        <a:rPr lang="en-US" altLang="zh-TW" sz="1800" dirty="0" err="1" smtClean="0"/>
                        <a:t>Micro:bit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zh-TW" altLang="en-US" sz="1800" baseline="0" dirty="0" smtClean="0"/>
                        <a:t>編程知識</a:t>
                      </a:r>
                      <a:endParaRPr lang="zh-HK" altLang="en-US" sz="1800" dirty="0" smtClean="0"/>
                    </a:p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85310"/>
                  </a:ext>
                </a:extLst>
              </a:tr>
              <a:tr h="122576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1-2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 err="1" smtClean="0"/>
                        <a:t>Micro:bit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zh-TW" altLang="en-US" sz="1800" baseline="0" dirty="0" smtClean="0"/>
                        <a:t>基礎編程</a:t>
                      </a:r>
                      <a:endParaRPr lang="en-US" altLang="zh-TW" sz="1800" baseline="0" dirty="0" smtClean="0"/>
                    </a:p>
                    <a:p>
                      <a:pPr algn="l"/>
                      <a:r>
                        <a:rPr lang="zh-TW" altLang="en-US" sz="1800" dirty="0" smtClean="0"/>
                        <a:t>認識編程介面及上傳編程 </a:t>
                      </a:r>
                      <a:endParaRPr lang="en-US" altLang="zh-TW" sz="1800" baseline="0" dirty="0" smtClean="0"/>
                    </a:p>
                    <a:p>
                      <a:pPr algn="l"/>
                      <a:r>
                        <a:rPr lang="zh-TW" altLang="en-US" sz="1800" baseline="0" dirty="0" smtClean="0"/>
                        <a:t>利用</a:t>
                      </a:r>
                      <a:r>
                        <a:rPr lang="en-US" altLang="zh-TW" sz="1800" dirty="0" err="1" smtClean="0"/>
                        <a:t>Micro:bit</a:t>
                      </a:r>
                      <a:r>
                        <a:rPr lang="zh-TW" altLang="en-US" sz="1800" dirty="0" smtClean="0"/>
                        <a:t>顯示文字</a:t>
                      </a:r>
                      <a:endParaRPr lang="en-US" altLang="zh-TW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 smtClean="0"/>
                        <a:t>利用</a:t>
                      </a:r>
                      <a:r>
                        <a:rPr lang="en-US" altLang="zh-TW" sz="1800" dirty="0" err="1" smtClean="0"/>
                        <a:t>Micro:bit</a:t>
                      </a:r>
                      <a:r>
                        <a:rPr lang="zh-TW" altLang="en-US" sz="1800" dirty="0" smtClean="0"/>
                        <a:t>控制圖案</a:t>
                      </a:r>
                      <a:endParaRPr lang="en-US" altLang="zh-TW" sz="1800" dirty="0" smtClean="0"/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分組討論，並草擬初步計劃</a:t>
                      </a:r>
                      <a:endParaRPr lang="en-US" altLang="zh-TW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 smtClean="0"/>
                        <a:t>Micro:bit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zh-TW" altLang="en-US" sz="1800" baseline="0" dirty="0" smtClean="0"/>
                        <a:t>連接</a:t>
                      </a:r>
                      <a:r>
                        <a:rPr lang="zh-TW" altLang="en-US" sz="1800" dirty="0" smtClean="0"/>
                        <a:t>擴展板</a:t>
                      </a:r>
                      <a:r>
                        <a:rPr lang="zh-TW" altLang="en-US" sz="1800" baseline="0" dirty="0" smtClean="0"/>
                        <a:t>編程</a:t>
                      </a:r>
                      <a:endParaRPr lang="en-US" altLang="zh-TW" sz="1800" baseline="0" dirty="0" smtClean="0"/>
                    </a:p>
                    <a:p>
                      <a:r>
                        <a:rPr lang="en-US" altLang="zh-TW" sz="1800" dirty="0" err="1" smtClean="0"/>
                        <a:t>Micro:bit</a:t>
                      </a:r>
                      <a:r>
                        <a:rPr lang="zh-TW" altLang="en-US" sz="1800" dirty="0" smtClean="0"/>
                        <a:t>及</a:t>
                      </a: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擴展板</a:t>
                      </a:r>
                      <a:r>
                        <a:rPr lang="zh-CN" altLang="en-US" sz="1800" dirty="0" smtClean="0"/>
                        <a:t>控制</a:t>
                      </a:r>
                      <a:r>
                        <a:rPr lang="en-US" altLang="zh-TW" sz="1800" dirty="0" smtClean="0"/>
                        <a:t>LED</a:t>
                      </a:r>
                      <a:r>
                        <a:rPr lang="zh-CN" altLang="en-US" sz="1800" dirty="0" smtClean="0"/>
                        <a:t>燈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3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3-4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Micro:bit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連接擴展板編程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Micro:bit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及擴展板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控制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燈</a:t>
                      </a:r>
                      <a:endParaRPr lang="zh-HK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Micro:bit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及擴展板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控制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馬達</a:t>
                      </a:r>
                      <a:endParaRPr lang="zh-HK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Micro:bit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及擴展板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控制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馬達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裝置</a:t>
                      </a:r>
                      <a:r>
                        <a:rPr lang="zh-TW" altLang="en-US" dirty="0" smtClean="0"/>
                        <a:t>簡單機械及</a:t>
                      </a:r>
                      <a:r>
                        <a:rPr lang="zh-TW" alt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潔手模型</a:t>
                      </a:r>
                      <a:r>
                        <a:rPr lang="zh-TW" altLang="en-US" dirty="0" smtClean="0"/>
                        <a:t>。</a:t>
                      </a:r>
                      <a:endParaRPr lang="zh-HK" alt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2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5-6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裝置</a:t>
                      </a:r>
                      <a:r>
                        <a:rPr lang="zh-TW" altLang="en-US" dirty="0" smtClean="0"/>
                        <a:t>簡單機械及</a:t>
                      </a:r>
                      <a:r>
                        <a:rPr lang="zh-TW" alt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潔手模型</a:t>
                      </a:r>
                      <a:r>
                        <a:rPr lang="zh-TW" altLang="en-US" dirty="0" smtClean="0"/>
                        <a:t>。</a:t>
                      </a:r>
                      <a:endParaRPr lang="zh-HK" altLang="en-US" dirty="0" smtClean="0"/>
                    </a:p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裝置</a:t>
                      </a:r>
                      <a:r>
                        <a:rPr lang="zh-TW" altLang="en-US" dirty="0" smtClean="0"/>
                        <a:t>簡單機械及</a:t>
                      </a:r>
                      <a:r>
                        <a:rPr lang="zh-TW" altLang="en-US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潔手模型</a:t>
                      </a:r>
                      <a:r>
                        <a:rPr lang="zh-TW" altLang="en-US" dirty="0" smtClean="0"/>
                        <a:t>。</a:t>
                      </a:r>
                      <a:endParaRPr lang="en-US" altLang="zh-TW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進行公平性測試</a:t>
                      </a:r>
                      <a:endParaRPr lang="zh-HK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6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7-8</a:t>
                      </a:r>
                      <a:r>
                        <a:rPr lang="zh-TW" altLang="en-US" dirty="0" smtClean="0"/>
                        <a:t>*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進行公平性測試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3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10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6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314" y="235275"/>
            <a:ext cx="10515600" cy="1325563"/>
          </a:xfrm>
        </p:spPr>
        <p:txBody>
          <a:bodyPr/>
          <a:lstStyle/>
          <a:p>
            <a:r>
              <a:rPr lang="zh-TW" altLang="en-US" dirty="0"/>
              <a:t>活動一 </a:t>
            </a:r>
            <a:r>
              <a:rPr lang="en-US" altLang="zh-TW" dirty="0"/>
              <a:t>:</a:t>
            </a:r>
            <a:r>
              <a:rPr lang="zh-TW" altLang="en-US" dirty="0"/>
              <a:t> 認識編程介面及上傳編程 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9118" y="1840073"/>
            <a:ext cx="10244202" cy="8780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前往 </a:t>
            </a:r>
            <a:r>
              <a:rPr lang="en-US" altLang="zh-TW" dirty="0">
                <a:solidFill>
                  <a:srgbClr val="FF0000"/>
                </a:solidFill>
                <a:hlinkClick r:id="rId2"/>
              </a:rPr>
              <a:t>https://makecode.microbit.org/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dirty="0"/>
              <a:t>新增專案</a:t>
            </a:r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31D38F8-B69A-6740-854E-A1C1A358C9F7}"/>
              </a:ext>
            </a:extLst>
          </p:cNvPr>
          <p:cNvGrpSpPr/>
          <p:nvPr/>
        </p:nvGrpSpPr>
        <p:grpSpPr>
          <a:xfrm>
            <a:off x="1733720" y="3371180"/>
            <a:ext cx="8553280" cy="2394620"/>
            <a:chOff x="2305221" y="3429000"/>
            <a:chExt cx="6096242" cy="141718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/>
            <a:srcRect l="21875" t="13063" r="67310" b="76351"/>
            <a:stretch/>
          </p:blipFill>
          <p:spPr>
            <a:xfrm>
              <a:off x="2305221" y="3429000"/>
              <a:ext cx="2574062" cy="141718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/>
            <a:srcRect l="33223" t="43711" r="58126" b="49274"/>
            <a:stretch/>
          </p:blipFill>
          <p:spPr>
            <a:xfrm>
              <a:off x="5944091" y="3611497"/>
              <a:ext cx="2457372" cy="1016717"/>
            </a:xfrm>
            <a:prstGeom prst="rect">
              <a:avLst/>
            </a:prstGeom>
          </p:spPr>
        </p:pic>
        <p:sp>
          <p:nvSpPr>
            <p:cNvPr id="13" name="橢圓 12"/>
            <p:cNvSpPr/>
            <p:nvPr/>
          </p:nvSpPr>
          <p:spPr>
            <a:xfrm>
              <a:off x="2305221" y="3968488"/>
              <a:ext cx="1891430" cy="33820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4348797" y="3771031"/>
              <a:ext cx="1713762" cy="58496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1026" name="Picture 2" descr="Graphical dice | micro:bit">
            <a:extLst>
              <a:ext uri="{FF2B5EF4-FFF2-40B4-BE49-F238E27FC236}">
                <a16:creationId xmlns:a16="http://schemas.microsoft.com/office/drawing/2014/main" id="{FE7DAF9E-9B12-C745-86A4-1DBDC04C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29" y="148922"/>
            <a:ext cx="3156806" cy="26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0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5000" t="13457" r="68056" b="17160"/>
          <a:stretch/>
        </p:blipFill>
        <p:spPr>
          <a:xfrm>
            <a:off x="7332506" y="1603395"/>
            <a:ext cx="3523916" cy="510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活動一 </a:t>
            </a:r>
            <a:r>
              <a:rPr lang="en-US" altLang="zh-TW" dirty="0"/>
              <a:t>:</a:t>
            </a:r>
            <a:r>
              <a:rPr lang="zh-TW" altLang="en-US" dirty="0"/>
              <a:t> 認識編程介面及上傳編程 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下載編程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電線連接到</a:t>
            </a:r>
            <a:r>
              <a:rPr lang="en-US" altLang="zh-TW" dirty="0" err="1"/>
              <a:t>Micro:bit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zh-TW" altLang="en-US" b="1" dirty="0"/>
              <a:t>    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 </a:t>
            </a:r>
            <a:r>
              <a:rPr lang="zh-TW" altLang="en-US" b="1" dirty="0"/>
              <a:t>上載</a:t>
            </a:r>
            <a:r>
              <a:rPr lang="zh-TW" altLang="en-US" dirty="0"/>
              <a:t>編程到</a:t>
            </a:r>
            <a:r>
              <a:rPr lang="en-US" altLang="zh-TW" dirty="0" err="1"/>
              <a:t>Micro:bit</a:t>
            </a:r>
            <a:r>
              <a:rPr lang="en-US" altLang="zh-TW" dirty="0"/>
              <a:t> </a:t>
            </a:r>
            <a:r>
              <a:rPr lang="zh-TW" altLang="en-US" dirty="0"/>
              <a:t>上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625" t="84445" r="85208" b="8148"/>
          <a:stretch/>
        </p:blipFill>
        <p:spPr>
          <a:xfrm>
            <a:off x="2817395" y="1477873"/>
            <a:ext cx="3278605" cy="964296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8996911" y="2485504"/>
            <a:ext cx="1144616" cy="3199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線單箭頭接點 9"/>
          <p:cNvCxnSpPr>
            <a:stCxn id="8" idx="2"/>
          </p:cNvCxnSpPr>
          <p:nvPr/>
        </p:nvCxnSpPr>
        <p:spPr>
          <a:xfrm flipH="1">
            <a:off x="8221287" y="2645468"/>
            <a:ext cx="775624" cy="25998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心形| micro:bit">
            <a:extLst>
              <a:ext uri="{FF2B5EF4-FFF2-40B4-BE49-F238E27FC236}">
                <a16:creationId xmlns:a16="http://schemas.microsoft.com/office/drawing/2014/main" id="{A1F8C0FE-2F8C-6145-AD81-2C4E86B78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15940" r="28625" b="16981"/>
          <a:stretch/>
        </p:blipFill>
        <p:spPr bwMode="auto">
          <a:xfrm>
            <a:off x="1991896" y="4269632"/>
            <a:ext cx="3152948" cy="24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5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Micro:bit</a:t>
            </a:r>
            <a:r>
              <a:rPr lang="en-US" altLang="zh-CN" dirty="0"/>
              <a:t> </a:t>
            </a:r>
            <a:r>
              <a:rPr lang="zh-TW" altLang="en-US" dirty="0"/>
              <a:t>擴展板介紹</a:t>
            </a:r>
            <a:endParaRPr lang="zh-CN" altLang="en-US" dirty="0"/>
          </a:p>
        </p:txBody>
      </p:sp>
      <p:pic>
        <p:nvPicPr>
          <p:cNvPr id="1026" name="Picture 2" descr="Keywish Expansion Board for Micro:bit GPIO Expansion Python IO:bit 5V with  On Board Passive Buzzer|Integrated Circuits| - AliExpres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4" b="23905"/>
          <a:stretch/>
        </p:blipFill>
        <p:spPr bwMode="auto">
          <a:xfrm>
            <a:off x="4636958" y="2014194"/>
            <a:ext cx="6759792" cy="40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Garamond" pitchFamily="18" charset="0"/>
              <a:buAutoNum type="arabicPeriod"/>
            </a:pPr>
            <a:r>
              <a:rPr lang="zh-TW" altLang="en-US" dirty="0"/>
              <a:t>擴充使用至不同配件</a:t>
            </a:r>
            <a:endParaRPr lang="en-US" altLang="zh-TW" dirty="0"/>
          </a:p>
          <a:p>
            <a:pPr marL="342900" indent="-342900">
              <a:buFont typeface="Garamond" pitchFamily="18" charset="0"/>
              <a:buAutoNum type="arabicPeriod"/>
            </a:pPr>
            <a:r>
              <a:rPr lang="zh-TW" altLang="en-US" dirty="0"/>
              <a:t>提供更高電壓</a:t>
            </a:r>
            <a:endParaRPr lang="en-US" altLang="zh-TW" dirty="0"/>
          </a:p>
          <a:p>
            <a:pPr marL="342900" indent="-342900">
              <a:buFont typeface="Garamond" pitchFamily="18" charset="0"/>
              <a:buAutoNum type="arabicPeriod"/>
            </a:pPr>
            <a:endParaRPr lang="en-US" altLang="zh-TW" dirty="0"/>
          </a:p>
          <a:p>
            <a:pPr marL="342900" indent="-342900">
              <a:buFont typeface="Garamond" pitchFamily="18" charset="0"/>
              <a:buAutoNum type="arabicPeriod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101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活動二</a:t>
            </a:r>
            <a:r>
              <a:rPr lang="en-US" altLang="zh-TW" dirty="0"/>
              <a:t>:</a:t>
            </a:r>
            <a:r>
              <a:rPr lang="zh-TW" altLang="en-US" dirty="0"/>
              <a:t>學習使用擴展板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213557"/>
            <a:ext cx="3423719" cy="3693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接線 （選取擴展板的 </a:t>
            </a:r>
            <a:r>
              <a:rPr lang="en-US" altLang="zh-TW" b="1" dirty="0"/>
              <a:t>P1</a:t>
            </a:r>
            <a:r>
              <a:rPr lang="zh-TW" altLang="en-US" dirty="0"/>
              <a:t>）</a:t>
            </a:r>
            <a:endParaRPr lang="zh-CN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1579227" y="2782252"/>
            <a:ext cx="9337517" cy="3313991"/>
            <a:chOff x="2230580" y="2637138"/>
            <a:chExt cx="9337517" cy="3313991"/>
          </a:xfrm>
        </p:grpSpPr>
        <p:pic>
          <p:nvPicPr>
            <p:cNvPr id="8" name="Picture 2" descr="Keywish Expansion Board for Micro:bit GPIO Expansion Python IO:bit 5V with  On Board Passive Buzzer|Integrated Circuits| - AliExpres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7" t="16904" r="17585" b="34072"/>
            <a:stretch/>
          </p:blipFill>
          <p:spPr bwMode="auto">
            <a:xfrm>
              <a:off x="7129100" y="2637138"/>
              <a:ext cx="4438997" cy="3313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群組 12"/>
            <p:cNvGrpSpPr/>
            <p:nvPr/>
          </p:nvGrpSpPr>
          <p:grpSpPr>
            <a:xfrm>
              <a:off x="2230580" y="3705467"/>
              <a:ext cx="1950051" cy="1310625"/>
              <a:chOff x="493222" y="3793390"/>
              <a:chExt cx="1360516" cy="9144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93222" y="3793390"/>
                <a:ext cx="1147156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487978" y="3973484"/>
                <a:ext cx="365760" cy="9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487978" y="4259152"/>
                <a:ext cx="365760" cy="9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487978" y="4497022"/>
                <a:ext cx="365760" cy="9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2993710" y="3977210"/>
              <a:ext cx="7184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IN </a:t>
              </a:r>
            </a:p>
            <a:p>
              <a:r>
                <a:rPr lang="en-US" altLang="zh-TW" dirty="0"/>
                <a:t>VCC</a:t>
              </a:r>
            </a:p>
            <a:p>
              <a:r>
                <a:rPr lang="en-US" altLang="zh-TW" dirty="0"/>
                <a:t>GND</a:t>
              </a:r>
              <a:endParaRPr lang="zh-CN" altLang="en-US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7690622" y="4205590"/>
              <a:ext cx="232755" cy="22349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7690622" y="3991726"/>
              <a:ext cx="205046" cy="184698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7690622" y="3761121"/>
              <a:ext cx="222070" cy="216089"/>
            </a:xfrm>
            <a:prstGeom prst="ellipse">
              <a:avLst/>
            </a:prstGeom>
            <a:noFill/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線接點 19"/>
            <p:cNvCxnSpPr>
              <a:endCxn id="11" idx="3"/>
            </p:cNvCxnSpPr>
            <p:nvPr/>
          </p:nvCxnSpPr>
          <p:spPr>
            <a:xfrm flipH="1">
              <a:off x="4180631" y="4329816"/>
              <a:ext cx="3509991" cy="45268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H="1">
              <a:off x="4194486" y="4143854"/>
              <a:ext cx="3528657" cy="300561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18" idx="1"/>
              <a:endCxn id="9" idx="3"/>
            </p:cNvCxnSpPr>
            <p:nvPr/>
          </p:nvCxnSpPr>
          <p:spPr>
            <a:xfrm flipH="1">
              <a:off x="4180631" y="3792767"/>
              <a:ext cx="3542512" cy="239342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2504895" y="4011249"/>
              <a:ext cx="3952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按鈕</a:t>
              </a:r>
              <a:endParaRPr lang="zh-CN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0A1C0C3A-F649-EB46-A4DB-CBC53CBDE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7" t="29100" r="22442" b="35086"/>
          <a:stretch/>
        </p:blipFill>
        <p:spPr>
          <a:xfrm rot="21384703">
            <a:off x="1620604" y="5358607"/>
            <a:ext cx="1407240" cy="10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314" y="235275"/>
            <a:ext cx="10515600" cy="1325563"/>
          </a:xfrm>
        </p:spPr>
        <p:txBody>
          <a:bodyPr/>
          <a:lstStyle/>
          <a:p>
            <a:r>
              <a:rPr lang="zh-TW" altLang="en-US" dirty="0"/>
              <a:t>活動二 </a:t>
            </a:r>
            <a:r>
              <a:rPr lang="en-US" altLang="zh-TW" dirty="0"/>
              <a:t>:</a:t>
            </a:r>
            <a:r>
              <a:rPr lang="zh-TW" altLang="en-US" dirty="0"/>
              <a:t> 認識編程介面及上傳編程 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9118" y="1840073"/>
            <a:ext cx="10244202" cy="8780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前往 </a:t>
            </a:r>
            <a:r>
              <a:rPr lang="en-US" altLang="zh-TW" dirty="0">
                <a:solidFill>
                  <a:srgbClr val="FF0000"/>
                </a:solidFill>
                <a:hlinkClick r:id="rId2"/>
              </a:rPr>
              <a:t>https://makecode.microbit.org/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dirty="0"/>
              <a:t>新增專案</a:t>
            </a:r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0603" t="37544" r="50125" b="49670"/>
          <a:stretch/>
        </p:blipFill>
        <p:spPr>
          <a:xfrm>
            <a:off x="7651838" y="2778470"/>
            <a:ext cx="3856061" cy="29910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22176" t="15727" r="67360" b="72476"/>
          <a:stretch/>
        </p:blipFill>
        <p:spPr>
          <a:xfrm>
            <a:off x="939558" y="2729900"/>
            <a:ext cx="2478172" cy="1571530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1066800" y="3359477"/>
            <a:ext cx="1891430" cy="33820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向右箭號 9"/>
          <p:cNvSpPr/>
          <p:nvPr/>
        </p:nvSpPr>
        <p:spPr>
          <a:xfrm>
            <a:off x="2958230" y="3211673"/>
            <a:ext cx="1713762" cy="58496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21875" t="13063" r="67310" b="76351"/>
          <a:stretch/>
        </p:blipFill>
        <p:spPr>
          <a:xfrm>
            <a:off x="939558" y="4783203"/>
            <a:ext cx="2574062" cy="141718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/>
          <a:srcRect l="33223" t="43711" r="58126" b="49274"/>
          <a:stretch/>
        </p:blipFill>
        <p:spPr>
          <a:xfrm>
            <a:off x="4578428" y="4965700"/>
            <a:ext cx="2457372" cy="1121115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1091704" y="5273038"/>
            <a:ext cx="1891430" cy="33820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向右箭號 13"/>
          <p:cNvSpPr/>
          <p:nvPr/>
        </p:nvSpPr>
        <p:spPr>
          <a:xfrm>
            <a:off x="2983134" y="5125234"/>
            <a:ext cx="1713762" cy="58496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26" name="Picture 2" descr="Graphical dice | micro:bit">
            <a:extLst>
              <a:ext uri="{FF2B5EF4-FFF2-40B4-BE49-F238E27FC236}">
                <a16:creationId xmlns:a16="http://schemas.microsoft.com/office/drawing/2014/main" id="{FE7DAF9E-9B12-C745-86A4-1DBDC04C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29" y="148922"/>
            <a:ext cx="3156806" cy="26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FE6829D-9107-FB4F-9F1F-19F1541EA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048" y="2755553"/>
            <a:ext cx="2438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活動二 </a:t>
            </a:r>
            <a:r>
              <a:rPr lang="en-US" altLang="zh-TW" dirty="0"/>
              <a:t>:</a:t>
            </a:r>
            <a:r>
              <a:rPr lang="zh-TW" altLang="en-US" dirty="0"/>
              <a:t> 學習使用擴展板</a:t>
            </a:r>
            <a:endParaRPr lang="zh-CN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2000" cy="22764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編程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上載編程 </a:t>
            </a:r>
            <a:r>
              <a:rPr lang="en-US" altLang="zh-TW" dirty="0"/>
              <a:t>(</a:t>
            </a:r>
            <a:r>
              <a:rPr lang="zh-TW" altLang="en-US" dirty="0"/>
              <a:t>****電線插到</a:t>
            </a:r>
            <a:r>
              <a:rPr lang="en-US" altLang="zh-TW" dirty="0" err="1"/>
              <a:t>Micro:bit</a:t>
            </a:r>
            <a:r>
              <a:rPr lang="zh-TW" altLang="en-US" dirty="0"/>
              <a:t>上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 電線插到</a:t>
            </a:r>
            <a:r>
              <a:rPr lang="zh-TW" altLang="en-US" sz="4000" b="1" u="sng" dirty="0">
                <a:solidFill>
                  <a:srgbClr val="FF0000"/>
                </a:solidFill>
              </a:rPr>
              <a:t>擴展板</a:t>
            </a:r>
            <a:r>
              <a:rPr lang="zh-TW" altLang="en-US" dirty="0"/>
              <a:t>上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7B460A-9D49-C64C-A661-5F76EBCEE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3" t="37544" r="50125" b="49670"/>
          <a:stretch/>
        </p:blipFill>
        <p:spPr>
          <a:xfrm>
            <a:off x="6978738" y="3159470"/>
            <a:ext cx="3856061" cy="29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580</Words>
  <Application>Microsoft Office PowerPoint</Application>
  <PresentationFormat>寬螢幕</PresentationFormat>
  <Paragraphs>104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新細明體</vt:lpstr>
      <vt:lpstr>Arial</vt:lpstr>
      <vt:lpstr>Calibri</vt:lpstr>
      <vt:lpstr>Calibri Light</vt:lpstr>
      <vt:lpstr>Garamond</vt:lpstr>
      <vt:lpstr>Office 佈景主題</vt:lpstr>
      <vt:lpstr>優質教育基金主題網絡計劃</vt:lpstr>
      <vt:lpstr>Micro:bit 自動潔手裝置</vt:lpstr>
      <vt:lpstr>課程設計</vt:lpstr>
      <vt:lpstr>活動一 : 認識編程介面及上傳編程 </vt:lpstr>
      <vt:lpstr>活動一 : 認識編程介面及上傳編程 </vt:lpstr>
      <vt:lpstr>Micro:bit 擴展板介紹</vt:lpstr>
      <vt:lpstr>活動二:學習使用擴展板</vt:lpstr>
      <vt:lpstr>活動二 : 認識編程介面及上傳編程 </vt:lpstr>
      <vt:lpstr>活動二 : 學習使用擴展板</vt:lpstr>
      <vt:lpstr>活動三 : 學習使用MG90S 舵機</vt:lpstr>
      <vt:lpstr>活動三 :學習使用MG90S 舵機</vt:lpstr>
      <vt:lpstr>活動三 :學習使用MG90S 舵機</vt:lpstr>
      <vt:lpstr>活動四 : 組裝底座</vt:lpstr>
      <vt:lpstr>活動五：舵機的安裝及角度調整</vt:lpstr>
      <vt:lpstr>活動五 : 使用超聲波感應器</vt:lpstr>
      <vt:lpstr>活動五 : 使用超聲波感應器</vt:lpstr>
      <vt:lpstr>活動五 : 使用超聲波感應器</vt:lpstr>
      <vt:lpstr>活動五 : 使用超聲波感應器</vt:lpstr>
      <vt:lpstr>活動五 : 使用超聲波感應器</vt:lpstr>
      <vt:lpstr>活動五 : 使用超聲波感應器</vt:lpstr>
      <vt:lpstr>工作坊問卷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優質教育基金主題網絡計劃 2021-2022</dc:title>
  <dc:creator>Student</dc:creator>
  <cp:lastModifiedBy>CHU, Chung-yin Joanne</cp:lastModifiedBy>
  <cp:revision>64</cp:revision>
  <cp:lastPrinted>2021-10-29T03:56:30Z</cp:lastPrinted>
  <dcterms:created xsi:type="dcterms:W3CDTF">2021-10-26T08:13:48Z</dcterms:created>
  <dcterms:modified xsi:type="dcterms:W3CDTF">2023-02-22T06:26:56Z</dcterms:modified>
</cp:coreProperties>
</file>