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7"/>
  </p:handoutMasterIdLst>
  <p:sldIdLst>
    <p:sldId id="256" r:id="rId2"/>
    <p:sldId id="272" r:id="rId3"/>
    <p:sldId id="276" r:id="rId4"/>
    <p:sldId id="277" r:id="rId5"/>
    <p:sldId id="278" r:id="rId6"/>
    <p:sldId id="265" r:id="rId7"/>
    <p:sldId id="268" r:id="rId8"/>
    <p:sldId id="273" r:id="rId9"/>
    <p:sldId id="264" r:id="rId10"/>
    <p:sldId id="274" r:id="rId11"/>
    <p:sldId id="267" r:id="rId12"/>
    <p:sldId id="266" r:id="rId13"/>
    <p:sldId id="269" r:id="rId14"/>
    <p:sldId id="270" r:id="rId15"/>
    <p:sldId id="271" r:id="rId16"/>
  </p:sldIdLst>
  <p:sldSz cx="12192000" cy="6858000"/>
  <p:notesSz cx="9939338" cy="6805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6" d="100"/>
          <a:sy n="66" d="100"/>
        </p:scale>
        <p:origin x="56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7046" cy="34146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9992" y="1"/>
            <a:ext cx="4307046" cy="34146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B1F6FF-EDEC-42F2-AD95-FDDBE7C55DD9}" type="datetimeFigureOut">
              <a:rPr lang="zh-HK" altLang="en-US" smtClean="0"/>
              <a:t>25/2/2023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464152"/>
            <a:ext cx="4307046" cy="34146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9992" y="6464152"/>
            <a:ext cx="4307046" cy="34146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D3C76-07A8-460E-9CD1-3B0CFF11844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33457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36E1D-4673-45B7-BBA7-8D9574D45A48}" type="datetimeFigureOut">
              <a:rPr lang="zh-HK" altLang="en-US" smtClean="0"/>
              <a:t>25/2/2023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6C2DD-83A3-477D-90CE-F060AB6CA1A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55097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36E1D-4673-45B7-BBA7-8D9574D45A48}" type="datetimeFigureOut">
              <a:rPr lang="zh-HK" altLang="en-US" smtClean="0"/>
              <a:t>25/2/2023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6C2DD-83A3-477D-90CE-F060AB6CA1A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00135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36E1D-4673-45B7-BBA7-8D9574D45A48}" type="datetimeFigureOut">
              <a:rPr lang="zh-HK" altLang="en-US" smtClean="0"/>
              <a:t>25/2/2023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6C2DD-83A3-477D-90CE-F060AB6CA1AF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1694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36E1D-4673-45B7-BBA7-8D9574D45A48}" type="datetimeFigureOut">
              <a:rPr lang="zh-HK" altLang="en-US" smtClean="0"/>
              <a:t>25/2/2023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6C2DD-83A3-477D-90CE-F060AB6CA1A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2978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36E1D-4673-45B7-BBA7-8D9574D45A48}" type="datetimeFigureOut">
              <a:rPr lang="zh-HK" altLang="en-US" smtClean="0"/>
              <a:t>25/2/2023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6C2DD-83A3-477D-90CE-F060AB6CA1AF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41744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36E1D-4673-45B7-BBA7-8D9574D45A48}" type="datetimeFigureOut">
              <a:rPr lang="zh-HK" altLang="en-US" smtClean="0"/>
              <a:t>25/2/2023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6C2DD-83A3-477D-90CE-F060AB6CA1A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488279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36E1D-4673-45B7-BBA7-8D9574D45A48}" type="datetimeFigureOut">
              <a:rPr lang="zh-HK" altLang="en-US" smtClean="0"/>
              <a:t>25/2/2023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6C2DD-83A3-477D-90CE-F060AB6CA1A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234537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36E1D-4673-45B7-BBA7-8D9574D45A48}" type="datetimeFigureOut">
              <a:rPr lang="zh-HK" altLang="en-US" smtClean="0"/>
              <a:t>25/2/2023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6C2DD-83A3-477D-90CE-F060AB6CA1A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65402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36E1D-4673-45B7-BBA7-8D9574D45A48}" type="datetimeFigureOut">
              <a:rPr lang="zh-HK" altLang="en-US" smtClean="0"/>
              <a:t>25/2/2023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6C2DD-83A3-477D-90CE-F060AB6CA1A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54103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36E1D-4673-45B7-BBA7-8D9574D45A48}" type="datetimeFigureOut">
              <a:rPr lang="zh-HK" altLang="en-US" smtClean="0"/>
              <a:t>25/2/2023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6C2DD-83A3-477D-90CE-F060AB6CA1A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1226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36E1D-4673-45B7-BBA7-8D9574D45A48}" type="datetimeFigureOut">
              <a:rPr lang="zh-HK" altLang="en-US" smtClean="0"/>
              <a:t>25/2/2023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6C2DD-83A3-477D-90CE-F060AB6CA1A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7568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36E1D-4673-45B7-BBA7-8D9574D45A48}" type="datetimeFigureOut">
              <a:rPr lang="zh-HK" altLang="en-US" smtClean="0"/>
              <a:t>25/2/2023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6C2DD-83A3-477D-90CE-F060AB6CA1A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31694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36E1D-4673-45B7-BBA7-8D9574D45A48}" type="datetimeFigureOut">
              <a:rPr lang="zh-HK" altLang="en-US" smtClean="0"/>
              <a:t>25/2/2023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6C2DD-83A3-477D-90CE-F060AB6CA1A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68479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36E1D-4673-45B7-BBA7-8D9574D45A48}" type="datetimeFigureOut">
              <a:rPr lang="zh-HK" altLang="en-US" smtClean="0"/>
              <a:t>25/2/2023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6C2DD-83A3-477D-90CE-F060AB6CA1A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7751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36E1D-4673-45B7-BBA7-8D9574D45A48}" type="datetimeFigureOut">
              <a:rPr lang="zh-HK" altLang="en-US" smtClean="0"/>
              <a:t>25/2/2023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6C2DD-83A3-477D-90CE-F060AB6CA1A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42094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36E1D-4673-45B7-BBA7-8D9574D45A48}" type="datetimeFigureOut">
              <a:rPr lang="zh-HK" altLang="en-US" smtClean="0"/>
              <a:t>25/2/2023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6C2DD-83A3-477D-90CE-F060AB6CA1A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95461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36E1D-4673-45B7-BBA7-8D9574D45A48}" type="datetimeFigureOut">
              <a:rPr lang="zh-HK" altLang="en-US" smtClean="0"/>
              <a:t>25/2/2023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306C2DD-83A3-477D-90CE-F060AB6CA1AF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01729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zh.wikipedia.org/wiki/%E6%9D%B1%E9%83%A8%E4%B8%98%E9%99%B5%E7%B7%9A" TargetMode="External"/><Relationship Id="rId7" Type="http://schemas.openxmlformats.org/officeDocument/2006/relationships/image" Target="../media/image6.jpg"/><Relationship Id="rId2" Type="http://schemas.openxmlformats.org/officeDocument/2006/relationships/hyperlink" Target="https://zh.wikipedia.org/wiki/%E4%B8%8A%E6%B5%B7%E7%A3%81%E6%B5%AE%E7%A4%BA%E8%8C%83%E8%BF%90%E8%90%A5%E7%BA%B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zh.wikipedia.org/wiki/%E7%A3%81%E6%B5%AE%E5%BF%AB%E7%BA%BF" TargetMode="External"/><Relationship Id="rId5" Type="http://schemas.openxmlformats.org/officeDocument/2006/relationships/hyperlink" Target="https://zh.wikipedia.org/wiki/%E9%95%BF%E6%B2%99" TargetMode="External"/><Relationship Id="rId4" Type="http://schemas.openxmlformats.org/officeDocument/2006/relationships/hyperlink" Target="https://zh.wikipedia.org/wiki/%E4%BB%81%E5%B7%9D%E6%9C%BA%E5%9C%BA%E7%A3%81%E6%82%AC%E6%B5%AE%E7%BA%BF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42913" y="3547794"/>
            <a:ext cx="9533776" cy="1646302"/>
          </a:xfrm>
        </p:spPr>
        <p:txBody>
          <a:bodyPr/>
          <a:lstStyle/>
          <a:p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zh-TW" altLang="zh-HK" b="1" cap="all" dirty="0"/>
              <a:t>透過活的科學</a:t>
            </a:r>
            <a:r>
              <a:rPr lang="zh-TW" altLang="zh-HK" b="1" cap="all" dirty="0" smtClean="0"/>
              <a:t>：</a:t>
            </a:r>
            <a:r>
              <a:rPr lang="en-US" altLang="zh-TW" b="1" cap="all" dirty="0" smtClean="0"/>
              <a:t/>
            </a:r>
            <a:br>
              <a:rPr lang="en-US" altLang="zh-TW" b="1" cap="all" dirty="0" smtClean="0"/>
            </a:br>
            <a:r>
              <a:rPr lang="zh-TW" altLang="zh-HK" b="1" cap="all" dirty="0" smtClean="0"/>
              <a:t>促進</a:t>
            </a:r>
            <a:r>
              <a:rPr lang="zh-TW" altLang="zh-HK" b="1" cap="all" dirty="0"/>
              <a:t>中小學創意</a:t>
            </a:r>
            <a:r>
              <a:rPr lang="en-US" altLang="zh-HK" b="1" cap="all" dirty="0"/>
              <a:t>STEM</a:t>
            </a:r>
            <a:r>
              <a:rPr lang="zh-TW" altLang="zh-HK" b="1" cap="all" dirty="0"/>
              <a:t>教育</a:t>
            </a:r>
            <a:r>
              <a:rPr lang="zh-TW" altLang="zh-HK" dirty="0"/>
              <a:t/>
            </a:r>
            <a:br>
              <a:rPr lang="zh-TW" altLang="zh-HK" dirty="0"/>
            </a:br>
            <a:r>
              <a:rPr lang="zh-TW" altLang="zh-HK" b="1" dirty="0" smtClean="0"/>
              <a:t>磁浮列車創作</a:t>
            </a:r>
            <a:r>
              <a:rPr lang="en-US" altLang="zh-TW" b="1" dirty="0" smtClean="0"/>
              <a:t/>
            </a:r>
            <a:br>
              <a:rPr lang="en-US" altLang="zh-TW" b="1" dirty="0" smtClean="0"/>
            </a:br>
            <a:endParaRPr lang="zh-HK" altLang="en-US" dirty="0"/>
          </a:p>
        </p:txBody>
      </p:sp>
      <p:pic>
        <p:nvPicPr>
          <p:cNvPr id="4" name="圖片 3" descr="School Logos_PC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782" y="4485968"/>
            <a:ext cx="2002631" cy="17954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3993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2) </a:t>
            </a:r>
            <a:r>
              <a:rPr lang="zh-TW" altLang="en-US" b="1" dirty="0" smtClean="0"/>
              <a:t>製作電舫動部分</a:t>
            </a:r>
            <a:r>
              <a:rPr lang="zh-HK" altLang="en-US" b="1" dirty="0"/>
              <a:t/>
            </a:r>
            <a:br>
              <a:rPr lang="zh-HK" altLang="en-US" b="1" dirty="0"/>
            </a:br>
            <a:endParaRPr lang="zh-HK" altLang="en-US" b="1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64" r="155"/>
          <a:stretch/>
        </p:blipFill>
        <p:spPr>
          <a:xfrm>
            <a:off x="7038909" y="864523"/>
            <a:ext cx="4839978" cy="518714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593" y="1610590"/>
            <a:ext cx="5835534" cy="437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586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注意事項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682649"/>
            <a:ext cx="10515600" cy="4351338"/>
          </a:xfrm>
        </p:spPr>
        <p:txBody>
          <a:bodyPr/>
          <a:lstStyle/>
          <a:p>
            <a:r>
              <a:rPr lang="en-US" altLang="zh-HK" b="1" dirty="0" smtClean="0"/>
              <a:t>“</a:t>
            </a:r>
            <a:r>
              <a:rPr lang="zh-TW" altLang="zh-HK" b="1" dirty="0" smtClean="0"/>
              <a:t>強磁石</a:t>
            </a:r>
            <a:r>
              <a:rPr lang="en-US" altLang="zh-HK" b="1" dirty="0" smtClean="0"/>
              <a:t>”</a:t>
            </a:r>
            <a:r>
              <a:rPr lang="zh-TW" altLang="en-US" b="1" dirty="0" smtClean="0"/>
              <a:t>的</a:t>
            </a:r>
            <a:r>
              <a:rPr lang="zh-TW" altLang="zh-HK" b="1" dirty="0" smtClean="0"/>
              <a:t>使用</a:t>
            </a:r>
            <a:endParaRPr lang="en-US" altLang="zh-TW" b="1" dirty="0"/>
          </a:p>
          <a:p>
            <a:r>
              <a:rPr lang="zh-TW" altLang="zh-HK" sz="2800" dirty="0" smtClean="0">
                <a:solidFill>
                  <a:srgbClr val="FF0000"/>
                </a:solidFill>
              </a:rPr>
              <a:t>磁石的磁力相當強</a:t>
            </a:r>
            <a:r>
              <a:rPr lang="en-US" altLang="zh-HK" sz="2800" dirty="0" smtClean="0">
                <a:solidFill>
                  <a:srgbClr val="FF0000"/>
                </a:solidFill>
              </a:rPr>
              <a:t>,</a:t>
            </a:r>
          </a:p>
          <a:p>
            <a:pPr marL="0" lvl="0" indent="0">
              <a:buNone/>
            </a:pPr>
            <a:r>
              <a:rPr lang="zh-TW" altLang="zh-HK" sz="2800" dirty="0" smtClean="0">
                <a:solidFill>
                  <a:srgbClr val="FF0000"/>
                </a:solidFill>
              </a:rPr>
              <a:t>使用時請加倍小心</a:t>
            </a:r>
            <a:r>
              <a:rPr lang="en-US" altLang="zh-HK" sz="2800" dirty="0" smtClean="0">
                <a:solidFill>
                  <a:srgbClr val="FF0000"/>
                </a:solidFill>
              </a:rPr>
              <a:t>,</a:t>
            </a:r>
            <a:r>
              <a:rPr lang="zh-TW" altLang="zh-HK" sz="2800" dirty="0" smtClean="0">
                <a:solidFill>
                  <a:srgbClr val="FF0000"/>
                </a:solidFill>
              </a:rPr>
              <a:t>以免夾傷手指</a:t>
            </a:r>
            <a:endParaRPr lang="en-US" altLang="zh-TW" sz="2800" dirty="0" smtClean="0">
              <a:solidFill>
                <a:srgbClr val="FF0000"/>
              </a:solidFill>
            </a:endParaRPr>
          </a:p>
          <a:p>
            <a:pPr marL="0" lvl="0" indent="0">
              <a:buNone/>
            </a:pPr>
            <a:r>
              <a:rPr lang="zh-HK" altLang="zh-HK" sz="2800" dirty="0" smtClean="0">
                <a:solidFill>
                  <a:srgbClr val="FF0000"/>
                </a:solidFill>
              </a:rPr>
              <a:t>使用時才將磁石分開</a:t>
            </a:r>
            <a:r>
              <a:rPr lang="en-US" altLang="zh-HK" sz="2800" dirty="0" smtClean="0">
                <a:solidFill>
                  <a:srgbClr val="FF0000"/>
                </a:solidFill>
              </a:rPr>
              <a:t>,</a:t>
            </a:r>
            <a:r>
              <a:rPr lang="zh-HK" altLang="zh-HK" sz="2800" dirty="0">
                <a:solidFill>
                  <a:srgbClr val="FF0000"/>
                </a:solidFill>
              </a:rPr>
              <a:t>用一粒才分一粒</a:t>
            </a:r>
            <a:r>
              <a:rPr lang="en-US" altLang="zh-HK" sz="2800" dirty="0" smtClean="0">
                <a:solidFill>
                  <a:srgbClr val="FF0000"/>
                </a:solidFill>
              </a:rPr>
              <a:t>,</a:t>
            </a:r>
            <a:r>
              <a:rPr lang="zh-HK" altLang="zh-HK" sz="2800" dirty="0" smtClean="0">
                <a:solidFill>
                  <a:srgbClr val="FF0000"/>
                </a:solidFill>
              </a:rPr>
              <a:t>分開後儘快貼上車身</a:t>
            </a:r>
            <a:endParaRPr lang="en-US" altLang="zh-HK" sz="2800" dirty="0" smtClean="0">
              <a:solidFill>
                <a:srgbClr val="FF0000"/>
              </a:solidFill>
            </a:endParaRPr>
          </a:p>
          <a:p>
            <a:pPr marL="0" lvl="0" indent="0">
              <a:buNone/>
            </a:pPr>
            <a:r>
              <a:rPr lang="en-US" altLang="zh-TW" dirty="0">
                <a:solidFill>
                  <a:srgbClr val="FF0000"/>
                </a:solidFill>
              </a:rPr>
              <a:t>	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marL="0" lvl="0" indent="0">
              <a:buNone/>
            </a:pPr>
            <a:r>
              <a:rPr lang="en-US" altLang="zh-TW" dirty="0">
                <a:solidFill>
                  <a:srgbClr val="FF0000"/>
                </a:solidFill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</a:rPr>
              <a:t>     - </a:t>
            </a:r>
            <a:r>
              <a:rPr lang="zh-HK" altLang="zh-HK" dirty="0" smtClean="0">
                <a:solidFill>
                  <a:srgbClr val="FF0000"/>
                </a:solidFill>
              </a:rPr>
              <a:t>分開方法</a:t>
            </a:r>
            <a:r>
              <a:rPr lang="en-US" altLang="zh-HK" dirty="0" smtClean="0">
                <a:solidFill>
                  <a:srgbClr val="FF0000"/>
                </a:solidFill>
              </a:rPr>
              <a:t>:</a:t>
            </a:r>
            <a:r>
              <a:rPr lang="zh-HK" altLang="zh-HK" dirty="0">
                <a:solidFill>
                  <a:srgbClr val="FF0000"/>
                </a:solidFill>
              </a:rPr>
              <a:t>以姆</a:t>
            </a:r>
            <a:r>
              <a:rPr lang="zh-TW" altLang="zh-HK" dirty="0" smtClean="0">
                <a:solidFill>
                  <a:srgbClr val="FF0000"/>
                </a:solidFill>
              </a:rPr>
              <a:t>指</a:t>
            </a:r>
            <a:r>
              <a:rPr lang="zh-HK" altLang="zh-HK" dirty="0" smtClean="0">
                <a:solidFill>
                  <a:srgbClr val="FF0000"/>
                </a:solidFill>
              </a:rPr>
              <a:t>用力將最末端的磁石</a:t>
            </a:r>
            <a:r>
              <a:rPr lang="en-US" altLang="zh-HK" dirty="0" smtClean="0">
                <a:solidFill>
                  <a:srgbClr val="FF0000"/>
                </a:solidFill>
              </a:rPr>
              <a:t>“</a:t>
            </a:r>
            <a:r>
              <a:rPr lang="zh-HK" altLang="zh-HK" dirty="0" smtClean="0">
                <a:solidFill>
                  <a:srgbClr val="FF0000"/>
                </a:solidFill>
              </a:rPr>
              <a:t>向橫</a:t>
            </a:r>
            <a:r>
              <a:rPr lang="en-US" altLang="zh-HK" dirty="0" smtClean="0">
                <a:solidFill>
                  <a:srgbClr val="FF0000"/>
                </a:solidFill>
              </a:rPr>
              <a:t>”</a:t>
            </a:r>
            <a:r>
              <a:rPr lang="zh-TW" altLang="en-US" dirty="0" smtClean="0">
                <a:solidFill>
                  <a:srgbClr val="FF0000"/>
                </a:solidFill>
              </a:rPr>
              <a:t>推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rgbClr val="FF0000"/>
                </a:solidFill>
              </a:rPr>
              <a:t>	</a:t>
            </a:r>
            <a:r>
              <a:rPr lang="en-US" altLang="zh-TW" dirty="0" smtClean="0">
                <a:solidFill>
                  <a:srgbClr val="FF0000"/>
                </a:solidFill>
              </a:rPr>
              <a:t>- </a:t>
            </a:r>
            <a:r>
              <a:rPr lang="zh-HK" altLang="zh-HK" dirty="0" smtClean="0">
                <a:solidFill>
                  <a:srgbClr val="FF0000"/>
                </a:solidFill>
              </a:rPr>
              <a:t>如</a:t>
            </a:r>
            <a:r>
              <a:rPr lang="zh-HK" altLang="zh-HK" dirty="0">
                <a:solidFill>
                  <a:srgbClr val="FF0000"/>
                </a:solidFill>
              </a:rPr>
              <a:t>碰撞</a:t>
            </a:r>
            <a:r>
              <a:rPr lang="en-US" altLang="zh-HK" dirty="0" smtClean="0">
                <a:solidFill>
                  <a:srgbClr val="FF0000"/>
                </a:solidFill>
              </a:rPr>
              <a:t>,</a:t>
            </a:r>
            <a:r>
              <a:rPr lang="zh-HK" altLang="zh-HK" dirty="0" smtClean="0">
                <a:solidFill>
                  <a:srgbClr val="FF0000"/>
                </a:solidFill>
              </a:rPr>
              <a:t>磁石可能會碎裂</a:t>
            </a:r>
            <a:r>
              <a:rPr lang="en-US" altLang="zh-HK" dirty="0" smtClean="0">
                <a:solidFill>
                  <a:srgbClr val="FF0000"/>
                </a:solidFill>
              </a:rPr>
              <a:t>,</a:t>
            </a:r>
            <a:r>
              <a:rPr lang="zh-HK" altLang="zh-HK" dirty="0" smtClean="0">
                <a:solidFill>
                  <a:srgbClr val="FF0000"/>
                </a:solidFill>
              </a:rPr>
              <a:t>請即通知工作人員</a:t>
            </a:r>
            <a:endParaRPr lang="en-US" altLang="zh-HK" dirty="0" smtClean="0">
              <a:solidFill>
                <a:srgbClr val="FF0000"/>
              </a:solidFill>
            </a:endParaRPr>
          </a:p>
          <a:p>
            <a:pPr marL="0" lvl="0" indent="0">
              <a:buNone/>
            </a:pPr>
            <a:r>
              <a:rPr lang="en-US" altLang="zh-TW" dirty="0">
                <a:solidFill>
                  <a:srgbClr val="FF0000"/>
                </a:solidFill>
              </a:rPr>
              <a:t>	</a:t>
            </a:r>
            <a:r>
              <a:rPr lang="en-US" altLang="zh-TW" dirty="0" smtClean="0">
                <a:solidFill>
                  <a:srgbClr val="FF0000"/>
                </a:solidFill>
              </a:rPr>
              <a:t>- </a:t>
            </a:r>
            <a:r>
              <a:rPr lang="zh-HK" altLang="zh-HK" dirty="0" smtClean="0">
                <a:solidFill>
                  <a:srgbClr val="FF0000"/>
                </a:solidFill>
              </a:rPr>
              <a:t>碎裂的磁石相當鋒利</a:t>
            </a:r>
            <a:r>
              <a:rPr lang="en-US" altLang="zh-HK" dirty="0" smtClean="0">
                <a:solidFill>
                  <a:srgbClr val="FF0000"/>
                </a:solidFill>
              </a:rPr>
              <a:t>,</a:t>
            </a:r>
            <a:r>
              <a:rPr lang="zh-HK" altLang="zh-HK" dirty="0" smtClean="0">
                <a:solidFill>
                  <a:srgbClr val="FF0000"/>
                </a:solidFill>
              </a:rPr>
              <a:t>小心割傷</a:t>
            </a:r>
            <a:endParaRPr lang="zh-TW" altLang="zh-HK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zh-TW" altLang="zh-HK" dirty="0"/>
          </a:p>
          <a:p>
            <a:pPr marL="0" lvl="0" indent="0">
              <a:buNone/>
            </a:pPr>
            <a:endParaRPr lang="zh-TW" altLang="zh-HK" dirty="0"/>
          </a:p>
          <a:p>
            <a:pPr marL="0" indent="0">
              <a:buNone/>
            </a:pPr>
            <a:endParaRPr lang="zh-HK" altLang="en-US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9516948" y="4073236"/>
            <a:ext cx="1390650" cy="942975"/>
            <a:chOff x="8535" y="14520"/>
            <a:chExt cx="2190" cy="1485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auto">
            <a:xfrm>
              <a:off x="9690" y="14895"/>
              <a:ext cx="1005" cy="37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9675" y="14535"/>
              <a:ext cx="1005" cy="37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/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9705" y="15255"/>
              <a:ext cx="1005" cy="37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/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>
              <a:off x="9720" y="15630"/>
              <a:ext cx="1005" cy="37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8535" y="14520"/>
              <a:ext cx="960" cy="420"/>
            </a:xfrm>
            <a:prstGeom prst="rightArrow">
              <a:avLst>
                <a:gd name="adj1" fmla="val 50000"/>
                <a:gd name="adj2" fmla="val 57143"/>
              </a:avLst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rgbClr val="7F7F7F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90440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HK" b="1" dirty="0"/>
              <a:t>提示</a:t>
            </a:r>
            <a:r>
              <a:rPr lang="en-US" altLang="zh-HK" b="1" dirty="0" smtClean="0"/>
              <a:t>:</a:t>
            </a:r>
            <a:r>
              <a:rPr lang="zh-TW" altLang="zh-HK" b="1" dirty="0" smtClean="0"/>
              <a:t>影響車速</a:t>
            </a:r>
            <a:r>
              <a:rPr lang="zh-HK" altLang="zh-HK" b="1" dirty="0" smtClean="0"/>
              <a:t>的</a:t>
            </a:r>
            <a:r>
              <a:rPr lang="zh-TW" altLang="zh-HK" b="1" dirty="0"/>
              <a:t>因素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zh-HK" sz="4000" dirty="0" smtClean="0"/>
              <a:t>列車與軌道牆壁之間的磨擦力</a:t>
            </a:r>
          </a:p>
          <a:p>
            <a:pPr lvl="0"/>
            <a:r>
              <a:rPr lang="zh-TW" altLang="zh-HK" sz="4000" dirty="0" smtClean="0"/>
              <a:t>磁石數量及擺放位置</a:t>
            </a:r>
          </a:p>
          <a:p>
            <a:pPr lvl="0"/>
            <a:r>
              <a:rPr lang="zh-TW" altLang="zh-HK" sz="4000" dirty="0" smtClean="0"/>
              <a:t>列車重量及</a:t>
            </a:r>
            <a:r>
              <a:rPr lang="zh-TW" altLang="zh-HK" sz="4000" dirty="0"/>
              <a:t>平衡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893253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88324" y="331874"/>
            <a:ext cx="10515600" cy="1325563"/>
          </a:xfrm>
        </p:spPr>
        <p:txBody>
          <a:bodyPr/>
          <a:lstStyle/>
          <a:p>
            <a:r>
              <a:rPr lang="zh-TW" altLang="en-US" b="1" dirty="0" smtClean="0"/>
              <a:t>規則</a:t>
            </a:r>
            <a:endParaRPr lang="zh-HK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63633" y="1413598"/>
            <a:ext cx="10515600" cy="4351338"/>
          </a:xfrm>
        </p:spPr>
        <p:txBody>
          <a:bodyPr>
            <a:normAutofit/>
          </a:bodyPr>
          <a:lstStyle/>
          <a:p>
            <a:endParaRPr lang="en-US" altLang="zh-TW" dirty="0" smtClean="0"/>
          </a:p>
          <a:p>
            <a:r>
              <a:rPr lang="zh-TW" altLang="en-US" sz="3200" dirty="0" smtClean="0"/>
              <a:t>各組同學會有兩次計時的機會，只會計算最佳成績</a:t>
            </a:r>
            <a:endParaRPr lang="en-US" altLang="zh-TW" sz="3200" dirty="0" smtClean="0"/>
          </a:p>
          <a:p>
            <a:r>
              <a:rPr lang="zh-TW" altLang="en-US" sz="3200" dirty="0" smtClean="0"/>
              <a:t>在製作過程中，同學可到賽道測試。每次測試時間限時一分鐘。</a:t>
            </a:r>
            <a:endParaRPr lang="en-US" altLang="zh-TW" sz="3200" dirty="0" smtClean="0"/>
          </a:p>
          <a:p>
            <a:r>
              <a:rPr lang="zh-TW" altLang="en-US" sz="3200" dirty="0" smtClean="0"/>
              <a:t>若列車在比賽前發生故障，賽會將不會給予時間等候。</a:t>
            </a:r>
            <a:endParaRPr lang="en-US" altLang="zh-TW" sz="3200" dirty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718244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計時方法</a:t>
            </a:r>
            <a:endParaRPr lang="zh-HK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dirty="0" smtClean="0"/>
              <a:t>開始前，同學可先開啟馬達。但車身任可一部分均不得超越起跑區。</a:t>
            </a:r>
            <a:endParaRPr lang="en-US" altLang="zh-TW" sz="2800" dirty="0" smtClean="0"/>
          </a:p>
          <a:p>
            <a:r>
              <a:rPr lang="zh-TW" altLang="en-US" sz="2800" dirty="0" smtClean="0"/>
              <a:t>當車身任何一部分進入終點，便完成計時。</a:t>
            </a:r>
            <a:endParaRPr lang="en-US" altLang="zh-TW" sz="2800" dirty="0" smtClean="0"/>
          </a:p>
          <a:p>
            <a:r>
              <a:rPr lang="zh-TW" altLang="en-US" sz="2800" dirty="0" smtClean="0"/>
              <a:t>計時過程中，同學不得觸碰車子，否則視作未能完成比賽。</a:t>
            </a:r>
            <a:endParaRPr lang="en-US" altLang="zh-TW" sz="2800" dirty="0" smtClean="0"/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175086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注意事項</a:t>
            </a:r>
            <a:endParaRPr lang="zh-HK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2160589"/>
            <a:ext cx="10228964" cy="3880773"/>
          </a:xfrm>
        </p:spPr>
        <p:txBody>
          <a:bodyPr>
            <a:normAutofit/>
          </a:bodyPr>
          <a:lstStyle/>
          <a:p>
            <a:r>
              <a:rPr lang="zh-TW" altLang="en-US" sz="2800" dirty="0" smtClean="0"/>
              <a:t>各組同學只能用大會提供的材料，所有材料亦已放在桌上。</a:t>
            </a:r>
            <a:endParaRPr lang="zh-HK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659885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56812"/>
            <a:ext cx="10515600" cy="1325563"/>
          </a:xfrm>
        </p:spPr>
        <p:txBody>
          <a:bodyPr/>
          <a:lstStyle/>
          <a:p>
            <a:r>
              <a:rPr lang="zh-TW" altLang="en-US" b="1" dirty="0" smtClean="0"/>
              <a:t>學習目標</a:t>
            </a:r>
            <a:endParaRPr lang="zh-HK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2160589"/>
            <a:ext cx="9888142" cy="3880773"/>
          </a:xfrm>
        </p:spPr>
        <p:txBody>
          <a:bodyPr/>
          <a:lstStyle/>
          <a:p>
            <a:r>
              <a:rPr lang="zh-TW" altLang="zh-HK" sz="3200" dirty="0" smtClean="0"/>
              <a:t>全球鐵路運輸系統</a:t>
            </a:r>
            <a:r>
              <a:rPr lang="zh-HK" altLang="zh-HK" sz="3200" dirty="0" smtClean="0"/>
              <a:t>的發展</a:t>
            </a:r>
            <a:endParaRPr lang="en-US" altLang="zh-HK" sz="3200" dirty="0"/>
          </a:p>
          <a:p>
            <a:r>
              <a:rPr lang="zh-HK" altLang="zh-HK" sz="3200" dirty="0" smtClean="0"/>
              <a:t>磁力、電路</a:t>
            </a:r>
            <a:r>
              <a:rPr lang="zh-TW" altLang="en-US" sz="3200" dirty="0" smtClean="0"/>
              <a:t>的科學原理</a:t>
            </a:r>
            <a:endParaRPr lang="en-US" altLang="zh-TW" sz="3200" dirty="0"/>
          </a:p>
          <a:p>
            <a:r>
              <a:rPr lang="zh-TW" altLang="en-US" sz="3200" dirty="0" smtClean="0"/>
              <a:t>磁浮</a:t>
            </a:r>
            <a:r>
              <a:rPr lang="zh-TW" altLang="zh-HK" sz="3200" dirty="0" smtClean="0"/>
              <a:t>列車</a:t>
            </a:r>
            <a:r>
              <a:rPr lang="zh-TW" altLang="en-US" sz="3200" dirty="0" smtClean="0"/>
              <a:t>的</a:t>
            </a:r>
            <a:r>
              <a:rPr lang="zh-TW" altLang="en-US" sz="3200" dirty="0" smtClean="0">
                <a:solidFill>
                  <a:srgbClr val="FF0000"/>
                </a:solidFill>
              </a:rPr>
              <a:t>能量轉換</a:t>
            </a:r>
            <a:endParaRPr lang="en-US" altLang="zh-TW" sz="3200" dirty="0" smtClean="0"/>
          </a:p>
          <a:p>
            <a:r>
              <a:rPr lang="zh-TW" altLang="en-US" sz="3200" dirty="0" smtClean="0"/>
              <a:t>數學</a:t>
            </a:r>
            <a:r>
              <a:rPr lang="en-US" altLang="zh-TW" sz="3200" dirty="0" smtClean="0"/>
              <a:t>: </a:t>
            </a:r>
            <a:r>
              <a:rPr lang="zh-TW" altLang="en-US" sz="3200" dirty="0" smtClean="0">
                <a:solidFill>
                  <a:srgbClr val="FF0000"/>
                </a:solidFill>
              </a:rPr>
              <a:t>量度及速率的計算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HK" dirty="0"/>
          </a:p>
        </p:txBody>
      </p:sp>
    </p:spTree>
    <p:extLst>
      <p:ext uri="{BB962C8B-B14F-4D97-AF65-F5344CB8AC3E}">
        <p14:creationId xmlns:p14="http://schemas.microsoft.com/office/powerpoint/2010/main" val="868771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69021" y="609600"/>
            <a:ext cx="8596668" cy="755737"/>
          </a:xfrm>
        </p:spPr>
        <p:txBody>
          <a:bodyPr>
            <a:normAutofit fontScale="90000"/>
          </a:bodyPr>
          <a:lstStyle/>
          <a:p>
            <a:r>
              <a:rPr lang="zh-TW" altLang="zh-HK" dirty="0" smtClean="0"/>
              <a:t>全球化交通的認識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他們的速度如何</a:t>
            </a:r>
            <a:r>
              <a:rPr lang="en-US" altLang="zh-TW" dirty="0" smtClean="0"/>
              <a:t>?</a:t>
            </a:r>
            <a:endParaRPr lang="zh-HK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611" y="1941837"/>
            <a:ext cx="3602250" cy="240056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913" y="4463471"/>
            <a:ext cx="3430385" cy="23406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6611" y="4463471"/>
            <a:ext cx="3528096" cy="23863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349" y="1941837"/>
            <a:ext cx="3284451" cy="240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471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HK" dirty="0" smtClean="0"/>
              <a:t>磁浮列車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7334" y="1329316"/>
            <a:ext cx="8596668" cy="3880773"/>
          </a:xfrm>
        </p:spPr>
        <p:txBody>
          <a:bodyPr/>
          <a:lstStyle/>
          <a:p>
            <a:r>
              <a:rPr lang="zh-TW" altLang="zh-HK" dirty="0" smtClean="0"/>
              <a:t>是全球鐵路運輸系統其中一個重要的發展專案</a:t>
            </a:r>
            <a:endParaRPr lang="en-US" altLang="zh-TW" dirty="0" smtClean="0"/>
          </a:p>
          <a:p>
            <a:r>
              <a:rPr lang="zh-HK" altLang="zh-HK" dirty="0"/>
              <a:t>上海</a:t>
            </a:r>
            <a:r>
              <a:rPr lang="zh-HK" altLang="zh-HK" dirty="0" smtClean="0"/>
              <a:t>磁浮最高時速</a:t>
            </a:r>
            <a:r>
              <a:rPr lang="en-US" altLang="zh-HK" dirty="0" smtClean="0"/>
              <a:t>: </a:t>
            </a:r>
            <a:r>
              <a:rPr lang="zh-HK" altLang="zh-HK" dirty="0" smtClean="0"/>
              <a:t>431公里/小時</a:t>
            </a:r>
            <a:endParaRPr lang="en-US" altLang="zh-HK" dirty="0" smtClean="0"/>
          </a:p>
          <a:p>
            <a:pPr marL="0" indent="0">
              <a:buNone/>
            </a:pPr>
            <a:endParaRPr lang="en-US" altLang="zh-HK" dirty="0"/>
          </a:p>
          <a:p>
            <a:r>
              <a:rPr lang="zh-HK" altLang="zh-HK" b="1" dirty="0" smtClean="0"/>
              <a:t>公眾示範服務系統</a:t>
            </a:r>
            <a:endParaRPr lang="en-US" altLang="zh-HK" b="1" dirty="0" smtClean="0"/>
          </a:p>
          <a:p>
            <a:r>
              <a:rPr lang="zh-HK" altLang="zh-HK" dirty="0" smtClean="0"/>
              <a:t>中國</a:t>
            </a:r>
            <a:r>
              <a:rPr lang="zh-HK" altLang="zh-HK" dirty="0" smtClean="0">
                <a:hlinkClick r:id="rId2" tooltip="上海磁浮示範運營線"/>
              </a:rPr>
              <a:t>上海磁浮示範運營線</a:t>
            </a:r>
            <a:endParaRPr lang="zh-HK" altLang="zh-HK" dirty="0"/>
          </a:p>
          <a:p>
            <a:r>
              <a:rPr lang="zh-HK" altLang="zh-HK" dirty="0" smtClean="0"/>
              <a:t>日本</a:t>
            </a:r>
            <a:r>
              <a:rPr lang="zh-HK" altLang="zh-HK" dirty="0" smtClean="0">
                <a:hlinkClick r:id="rId3" tooltip="東部丘陵線"/>
              </a:rPr>
              <a:t>東部丘陵線</a:t>
            </a:r>
            <a:endParaRPr lang="zh-HK" altLang="zh-HK" dirty="0"/>
          </a:p>
          <a:p>
            <a:r>
              <a:rPr lang="zh-HK" altLang="zh-HK" dirty="0" smtClean="0"/>
              <a:t>韓國</a:t>
            </a:r>
            <a:r>
              <a:rPr lang="zh-HK" altLang="zh-HK" dirty="0" smtClean="0">
                <a:hlinkClick r:id="rId4" tooltip="仁川機場磁懸浮線"/>
              </a:rPr>
              <a:t>仁川機場磁懸浮線</a:t>
            </a:r>
            <a:endParaRPr lang="zh-HK" altLang="zh-HK" dirty="0"/>
          </a:p>
          <a:p>
            <a:r>
              <a:rPr lang="zh-HK" altLang="zh-HK" dirty="0" smtClean="0"/>
              <a:t>中國</a:t>
            </a:r>
            <a:r>
              <a:rPr lang="zh-HK" altLang="zh-HK" dirty="0" smtClean="0">
                <a:hlinkClick r:id="rId5" tooltip="長沙"/>
              </a:rPr>
              <a:t>長沙</a:t>
            </a:r>
            <a:r>
              <a:rPr lang="zh-HK" altLang="zh-HK" dirty="0" smtClean="0">
                <a:hlinkClick r:id="rId6" tooltip="磁浮快線"/>
              </a:rPr>
              <a:t>磁浮快線</a:t>
            </a:r>
            <a:endParaRPr lang="zh-HK" altLang="zh-HK" dirty="0"/>
          </a:p>
          <a:p>
            <a:endParaRPr lang="zh-HK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864524" y="5993476"/>
            <a:ext cx="5152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zh-HK" dirty="0" smtClean="0"/>
              <a:t>磁浮列車</a:t>
            </a:r>
            <a:r>
              <a:rPr lang="en-US" altLang="zh-TW" dirty="0" smtClean="0"/>
              <a:t>( </a:t>
            </a:r>
            <a:r>
              <a:rPr lang="zh-TW" altLang="en-US" dirty="0" smtClean="0"/>
              <a:t>上海</a:t>
            </a:r>
            <a:r>
              <a:rPr lang="en-US" altLang="zh-TW" dirty="0" smtClean="0"/>
              <a:t>)- </a:t>
            </a:r>
            <a:r>
              <a:rPr lang="en-US" altLang="zh-HK" dirty="0" smtClean="0"/>
              <a:t>https</a:t>
            </a:r>
            <a:r>
              <a:rPr lang="en-US" altLang="zh-HK" dirty="0"/>
              <a:t>://youtu.be/PTo-krTSZBA</a:t>
            </a:r>
            <a:endParaRPr lang="zh-HK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931" y="1398616"/>
            <a:ext cx="4022436" cy="301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77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0585" y="559723"/>
            <a:ext cx="8596668" cy="1320800"/>
          </a:xfrm>
        </p:spPr>
        <p:txBody>
          <a:bodyPr/>
          <a:lstStyle/>
          <a:p>
            <a:r>
              <a:rPr lang="zh-TW" altLang="zh-HK" b="1" dirty="0" smtClean="0"/>
              <a:t>磁浮列車創作</a:t>
            </a:r>
            <a:endParaRPr lang="zh-HK" altLang="en-US" dirty="0"/>
          </a:p>
        </p:txBody>
      </p:sp>
      <p:pic>
        <p:nvPicPr>
          <p:cNvPr id="4" name="內容版面配置區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014" y="1489434"/>
            <a:ext cx="6242858" cy="4682144"/>
          </a:xfrm>
        </p:spPr>
      </p:pic>
    </p:spTree>
    <p:extLst>
      <p:ext uri="{BB962C8B-B14F-4D97-AF65-F5344CB8AC3E}">
        <p14:creationId xmlns:p14="http://schemas.microsoft.com/office/powerpoint/2010/main" val="1853130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先做底板</a:t>
            </a:r>
            <a:r>
              <a:rPr lang="en-US" altLang="zh-TW" dirty="0" smtClean="0">
                <a:solidFill>
                  <a:srgbClr val="FF0000"/>
                </a:solidFill>
              </a:rPr>
              <a:t>, </a:t>
            </a:r>
            <a:r>
              <a:rPr lang="zh-TW" altLang="en-US" dirty="0" smtClean="0">
                <a:solidFill>
                  <a:srgbClr val="FF0000"/>
                </a:solidFill>
              </a:rPr>
              <a:t>並作測試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HK" sz="3600" dirty="0" smtClean="0"/>
              <a:t>   </a:t>
            </a:r>
            <a:r>
              <a:rPr lang="en-US" altLang="zh-HK" sz="3600" dirty="0"/>
              <a:t> </a:t>
            </a:r>
            <a:r>
              <a:rPr lang="zh-HK" altLang="zh-HK" sz="3600" dirty="0" smtClean="0"/>
              <a:t>底板</a:t>
            </a:r>
            <a:r>
              <a:rPr lang="zh-TW" altLang="zh-HK" sz="3600" dirty="0" smtClean="0">
                <a:solidFill>
                  <a:srgbClr val="FF0000"/>
                </a:solidFill>
              </a:rPr>
              <a:t>闊度</a:t>
            </a:r>
            <a:r>
              <a:rPr lang="zh-TW" altLang="en-US" sz="3600" dirty="0" smtClean="0">
                <a:solidFill>
                  <a:srgbClr val="FF0000"/>
                </a:solidFill>
              </a:rPr>
              <a:t>為</a:t>
            </a:r>
            <a:r>
              <a:rPr lang="en-US" altLang="zh-TW" sz="3600" dirty="0" smtClean="0">
                <a:solidFill>
                  <a:srgbClr val="FF0000"/>
                </a:solidFill>
              </a:rPr>
              <a:t>8.5cm</a:t>
            </a:r>
            <a:endParaRPr lang="en-US" altLang="zh-HK" sz="3600" dirty="0" smtClean="0">
              <a:solidFill>
                <a:srgbClr val="FF0000"/>
              </a:solidFill>
            </a:endParaRPr>
          </a:p>
          <a:p>
            <a:endParaRPr lang="zh-TW" altLang="zh-HK" dirty="0"/>
          </a:p>
          <a:p>
            <a:r>
              <a:rPr lang="en-US" altLang="zh-HK" b="1" dirty="0" smtClean="0"/>
              <a:t>   </a:t>
            </a:r>
            <a:r>
              <a:rPr lang="zh-TW" altLang="en-US" sz="3600" b="1" dirty="0" smtClean="0"/>
              <a:t>用間尺於</a:t>
            </a:r>
            <a:r>
              <a:rPr lang="zh-TW" altLang="en-US" sz="3600" dirty="0" smtClean="0"/>
              <a:t>底板兩則</a:t>
            </a:r>
            <a:endParaRPr lang="en-US" altLang="zh-TW" sz="3600" dirty="0" smtClean="0"/>
          </a:p>
          <a:p>
            <a:pPr marL="0" indent="0">
              <a:buNone/>
            </a:pPr>
            <a:r>
              <a:rPr lang="en-US" altLang="zh-TW" sz="3600" dirty="0">
                <a:solidFill>
                  <a:srgbClr val="FF0000"/>
                </a:solidFill>
              </a:rPr>
              <a:t> </a:t>
            </a:r>
            <a:r>
              <a:rPr lang="en-US" altLang="zh-TW" sz="3600" dirty="0" smtClean="0">
                <a:solidFill>
                  <a:srgbClr val="FF0000"/>
                </a:solidFill>
              </a:rPr>
              <a:t>   </a:t>
            </a:r>
            <a:r>
              <a:rPr lang="zh-TW" altLang="en-US" sz="3600" dirty="0" smtClean="0">
                <a:solidFill>
                  <a:srgbClr val="FF0000"/>
                </a:solidFill>
              </a:rPr>
              <a:t>距離</a:t>
            </a:r>
            <a:r>
              <a:rPr lang="en-US" altLang="zh-TW" sz="3600" dirty="0" smtClean="0">
                <a:solidFill>
                  <a:srgbClr val="FF0000"/>
                </a:solidFill>
              </a:rPr>
              <a:t>1.5cm </a:t>
            </a:r>
            <a:r>
              <a:rPr lang="zh-TW" altLang="en-US" sz="3600" dirty="0" smtClean="0">
                <a:solidFill>
                  <a:srgbClr val="FF0000"/>
                </a:solidFill>
              </a:rPr>
              <a:t>畫直線</a:t>
            </a:r>
            <a:endParaRPr lang="en-US" altLang="zh-HK" sz="3600" b="1" dirty="0" smtClean="0">
              <a:solidFill>
                <a:srgbClr val="FF0000"/>
              </a:solidFill>
            </a:endParaRPr>
          </a:p>
          <a:p>
            <a:endParaRPr lang="zh-HK" altLang="en-US" sz="2400" dirty="0"/>
          </a:p>
        </p:txBody>
      </p:sp>
      <p:sp>
        <p:nvSpPr>
          <p:cNvPr id="4" name="矩形 3"/>
          <p:cNvSpPr/>
          <p:nvPr/>
        </p:nvSpPr>
        <p:spPr>
          <a:xfrm>
            <a:off x="6805122" y="1445860"/>
            <a:ext cx="2729576" cy="46806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cxnSp>
        <p:nvCxnSpPr>
          <p:cNvPr id="11" name="直線接點 10"/>
          <p:cNvCxnSpPr/>
          <p:nvPr/>
        </p:nvCxnSpPr>
        <p:spPr>
          <a:xfrm flipH="1">
            <a:off x="7482007" y="1130098"/>
            <a:ext cx="1" cy="5412018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8850279" y="932643"/>
            <a:ext cx="69277" cy="5725852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/>
          <p:nvPr/>
        </p:nvCxnSpPr>
        <p:spPr>
          <a:xfrm flipV="1">
            <a:off x="6805122" y="6328754"/>
            <a:ext cx="677879" cy="554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/>
          <p:nvPr/>
        </p:nvCxnSpPr>
        <p:spPr>
          <a:xfrm>
            <a:off x="6805122" y="1270000"/>
            <a:ext cx="2729576" cy="828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文字方塊 20"/>
          <p:cNvSpPr txBox="1"/>
          <p:nvPr/>
        </p:nvSpPr>
        <p:spPr>
          <a:xfrm>
            <a:off x="7746006" y="755134"/>
            <a:ext cx="1022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TW" dirty="0"/>
              <a:t>8</a:t>
            </a:r>
            <a:r>
              <a:rPr lang="en-US" altLang="zh-HK" dirty="0" smtClean="0"/>
              <a:t>.5cm</a:t>
            </a:r>
            <a:endParaRPr lang="zh-TW" altLang="zh-HK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6723540" y="6412967"/>
            <a:ext cx="1022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HK" dirty="0"/>
              <a:t>1</a:t>
            </a:r>
            <a:r>
              <a:rPr lang="en-US" altLang="zh-HK" dirty="0" smtClean="0"/>
              <a:t>.5cm</a:t>
            </a:r>
            <a:endParaRPr lang="zh-TW" altLang="zh-HK" dirty="0"/>
          </a:p>
        </p:txBody>
      </p:sp>
      <p:cxnSp>
        <p:nvCxnSpPr>
          <p:cNvPr id="26" name="直線單箭頭接點 25"/>
          <p:cNvCxnSpPr/>
          <p:nvPr/>
        </p:nvCxnSpPr>
        <p:spPr>
          <a:xfrm flipV="1">
            <a:off x="8919556" y="6348354"/>
            <a:ext cx="615142" cy="554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文字方塊 26"/>
          <p:cNvSpPr txBox="1"/>
          <p:nvPr/>
        </p:nvSpPr>
        <p:spPr>
          <a:xfrm>
            <a:off x="8850279" y="6400100"/>
            <a:ext cx="1022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HK" dirty="0"/>
              <a:t>1</a:t>
            </a:r>
            <a:r>
              <a:rPr lang="en-US" altLang="zh-HK" dirty="0" smtClean="0"/>
              <a:t>.5cm</a:t>
            </a:r>
            <a:endParaRPr lang="zh-TW" altLang="zh-HK" dirty="0"/>
          </a:p>
        </p:txBody>
      </p:sp>
    </p:spTree>
    <p:extLst>
      <p:ext uri="{BB962C8B-B14F-4D97-AF65-F5344CB8AC3E}">
        <p14:creationId xmlns:p14="http://schemas.microsoft.com/office/powerpoint/2010/main" val="862878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1) </a:t>
            </a:r>
            <a:r>
              <a:rPr lang="zh-TW" altLang="en-US" dirty="0" smtClean="0">
                <a:solidFill>
                  <a:srgbClr val="FF0000"/>
                </a:solidFill>
              </a:rPr>
              <a:t>先做底板</a:t>
            </a:r>
            <a:r>
              <a:rPr lang="en-US" altLang="zh-TW" dirty="0" smtClean="0">
                <a:solidFill>
                  <a:srgbClr val="FF0000"/>
                </a:solidFill>
              </a:rPr>
              <a:t>, </a:t>
            </a:r>
            <a:r>
              <a:rPr lang="zh-TW" altLang="en-US" dirty="0" smtClean="0">
                <a:solidFill>
                  <a:srgbClr val="FF0000"/>
                </a:solidFill>
              </a:rPr>
              <a:t>並作測試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HK" altLang="zh-HK" sz="3600" dirty="0" smtClean="0"/>
              <a:t>磁極</a:t>
            </a:r>
            <a:r>
              <a:rPr lang="en-US" altLang="zh-HK" sz="3600" dirty="0" smtClean="0"/>
              <a:t>:</a:t>
            </a:r>
            <a:r>
              <a:rPr lang="zh-TW" altLang="en-US" sz="3600" dirty="0" smtClean="0">
                <a:solidFill>
                  <a:srgbClr val="FF0000"/>
                </a:solidFill>
              </a:rPr>
              <a:t>先於路軌測試極性</a:t>
            </a:r>
            <a:endParaRPr lang="en-US" altLang="zh-HK" sz="3600" dirty="0">
              <a:solidFill>
                <a:srgbClr val="FF0000"/>
              </a:solidFill>
            </a:endParaRPr>
          </a:p>
          <a:p>
            <a:pPr lvl="0"/>
            <a:endParaRPr lang="en-US" altLang="zh-TW" dirty="0" smtClean="0">
              <a:solidFill>
                <a:srgbClr val="FF0000"/>
              </a:solidFill>
            </a:endParaRPr>
          </a:p>
          <a:p>
            <a:pPr lvl="0"/>
            <a:r>
              <a:rPr lang="zh-TW" altLang="zh-HK" sz="3200" dirty="0" smtClean="0"/>
              <a:t>磁石</a:t>
            </a:r>
            <a:r>
              <a:rPr lang="zh-TW" altLang="en-US" sz="3200" dirty="0" smtClean="0"/>
              <a:t>需於直線兩側貼上</a:t>
            </a:r>
            <a:endParaRPr lang="en-US" altLang="zh-TW" sz="3200" dirty="0" smtClean="0"/>
          </a:p>
          <a:p>
            <a:pPr lvl="0"/>
            <a:r>
              <a:rPr lang="zh-TW" altLang="en-US" sz="3200" dirty="0" smtClean="0">
                <a:solidFill>
                  <a:srgbClr val="FF0000"/>
                </a:solidFill>
              </a:rPr>
              <a:t>底板再作測試，</a:t>
            </a:r>
            <a:r>
              <a:rPr lang="zh-TW" altLang="en-US" sz="3200" u="sng" dirty="0" smtClean="0">
                <a:solidFill>
                  <a:srgbClr val="FF0000"/>
                </a:solidFill>
              </a:rPr>
              <a:t>直至順行浮起</a:t>
            </a:r>
            <a:endParaRPr lang="en-US" altLang="zh-TW" sz="3200" u="sng" dirty="0" smtClean="0">
              <a:solidFill>
                <a:srgbClr val="FF0000"/>
              </a:solidFill>
            </a:endParaRPr>
          </a:p>
          <a:p>
            <a:pPr marL="0" lvl="0" indent="0">
              <a:buNone/>
            </a:pPr>
            <a:r>
              <a:rPr lang="zh-TW" altLang="en-US" sz="3200" u="sng" dirty="0" smtClean="0"/>
              <a:t>   </a:t>
            </a:r>
            <a:r>
              <a:rPr lang="zh-TW" altLang="en-US" sz="3200" u="sng" dirty="0" smtClean="0">
                <a:solidFill>
                  <a:srgbClr val="FF0000"/>
                </a:solidFill>
              </a:rPr>
              <a:t>並移動</a:t>
            </a:r>
            <a:endParaRPr lang="en-US" altLang="zh-TW" sz="3200" u="sng" dirty="0">
              <a:solidFill>
                <a:srgbClr val="FF0000"/>
              </a:solidFill>
            </a:endParaRPr>
          </a:p>
          <a:p>
            <a:pPr lvl="0"/>
            <a:endParaRPr lang="en-US" altLang="zh-TW" dirty="0" smtClean="0"/>
          </a:p>
          <a:p>
            <a:pPr lvl="0"/>
            <a:endParaRPr lang="en-US" altLang="zh-TW" dirty="0"/>
          </a:p>
          <a:p>
            <a:pPr lvl="0"/>
            <a:endParaRPr lang="en-US" altLang="zh-TW" dirty="0" smtClean="0"/>
          </a:p>
          <a:p>
            <a:endParaRPr lang="zh-TW" altLang="zh-HK" dirty="0"/>
          </a:p>
          <a:p>
            <a:endParaRPr lang="en-US" altLang="zh-HK" b="1" dirty="0" smtClean="0"/>
          </a:p>
          <a:p>
            <a:endParaRPr lang="zh-HK" altLang="en-US" dirty="0"/>
          </a:p>
        </p:txBody>
      </p:sp>
      <p:sp>
        <p:nvSpPr>
          <p:cNvPr id="4" name="矩形 3"/>
          <p:cNvSpPr/>
          <p:nvPr/>
        </p:nvSpPr>
        <p:spPr>
          <a:xfrm>
            <a:off x="6805122" y="1445860"/>
            <a:ext cx="2729576" cy="46806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cxnSp>
        <p:nvCxnSpPr>
          <p:cNvPr id="11" name="直線接點 10"/>
          <p:cNvCxnSpPr/>
          <p:nvPr/>
        </p:nvCxnSpPr>
        <p:spPr>
          <a:xfrm flipH="1">
            <a:off x="7482007" y="1130098"/>
            <a:ext cx="1" cy="5412018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8850279" y="932643"/>
            <a:ext cx="69277" cy="5725852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/>
          <p:nvPr/>
        </p:nvCxnSpPr>
        <p:spPr>
          <a:xfrm flipV="1">
            <a:off x="6805122" y="6328754"/>
            <a:ext cx="677879" cy="554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/>
          <p:nvPr/>
        </p:nvCxnSpPr>
        <p:spPr>
          <a:xfrm>
            <a:off x="6805122" y="1270000"/>
            <a:ext cx="2729576" cy="828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文字方塊 20"/>
          <p:cNvSpPr txBox="1"/>
          <p:nvPr/>
        </p:nvSpPr>
        <p:spPr>
          <a:xfrm>
            <a:off x="7746006" y="755134"/>
            <a:ext cx="1022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TW" dirty="0"/>
              <a:t>8</a:t>
            </a:r>
            <a:r>
              <a:rPr lang="en-US" altLang="zh-HK" dirty="0" smtClean="0"/>
              <a:t>.5cm</a:t>
            </a:r>
            <a:endParaRPr lang="zh-TW" altLang="zh-HK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6723540" y="6412967"/>
            <a:ext cx="1022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HK" dirty="0"/>
              <a:t>1</a:t>
            </a:r>
            <a:r>
              <a:rPr lang="en-US" altLang="zh-HK" dirty="0" smtClean="0"/>
              <a:t>.5cm</a:t>
            </a:r>
            <a:endParaRPr lang="zh-TW" altLang="zh-HK" dirty="0"/>
          </a:p>
        </p:txBody>
      </p:sp>
      <p:cxnSp>
        <p:nvCxnSpPr>
          <p:cNvPr id="26" name="直線單箭頭接點 25"/>
          <p:cNvCxnSpPr/>
          <p:nvPr/>
        </p:nvCxnSpPr>
        <p:spPr>
          <a:xfrm flipV="1">
            <a:off x="8919556" y="6348354"/>
            <a:ext cx="615142" cy="554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文字方塊 26"/>
          <p:cNvSpPr txBox="1"/>
          <p:nvPr/>
        </p:nvSpPr>
        <p:spPr>
          <a:xfrm>
            <a:off x="8850279" y="6400100"/>
            <a:ext cx="1022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HK" dirty="0"/>
              <a:t>1</a:t>
            </a:r>
            <a:r>
              <a:rPr lang="en-US" altLang="zh-HK" dirty="0" smtClean="0"/>
              <a:t>.5cm</a:t>
            </a:r>
            <a:endParaRPr lang="zh-TW" altLang="zh-HK" dirty="0"/>
          </a:p>
        </p:txBody>
      </p:sp>
      <p:sp>
        <p:nvSpPr>
          <p:cNvPr id="17" name="甜甜圈 16"/>
          <p:cNvSpPr/>
          <p:nvPr/>
        </p:nvSpPr>
        <p:spPr>
          <a:xfrm>
            <a:off x="6467848" y="1458503"/>
            <a:ext cx="1022465" cy="1022465"/>
          </a:xfrm>
          <a:prstGeom prst="don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18" name="甜甜圈 17"/>
          <p:cNvSpPr/>
          <p:nvPr/>
        </p:nvSpPr>
        <p:spPr>
          <a:xfrm>
            <a:off x="8900973" y="1458503"/>
            <a:ext cx="1022465" cy="1022465"/>
          </a:xfrm>
          <a:prstGeom prst="don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28" name="甜甜圈 27"/>
          <p:cNvSpPr/>
          <p:nvPr/>
        </p:nvSpPr>
        <p:spPr>
          <a:xfrm>
            <a:off x="6467848" y="5066106"/>
            <a:ext cx="1022465" cy="1022465"/>
          </a:xfrm>
          <a:prstGeom prst="don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29" name="甜甜圈 28"/>
          <p:cNvSpPr/>
          <p:nvPr/>
        </p:nvSpPr>
        <p:spPr>
          <a:xfrm>
            <a:off x="8940514" y="5041998"/>
            <a:ext cx="1022465" cy="1022465"/>
          </a:xfrm>
          <a:prstGeom prst="don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628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1) </a:t>
            </a:r>
            <a:r>
              <a:rPr lang="zh-TW" altLang="en-US" dirty="0" smtClean="0">
                <a:solidFill>
                  <a:srgbClr val="FF0000"/>
                </a:solidFill>
              </a:rPr>
              <a:t>先做底板</a:t>
            </a:r>
            <a:r>
              <a:rPr lang="en-US" altLang="zh-TW" dirty="0" smtClean="0">
                <a:solidFill>
                  <a:srgbClr val="FF0000"/>
                </a:solidFill>
              </a:rPr>
              <a:t>, </a:t>
            </a:r>
            <a:r>
              <a:rPr lang="zh-TW" altLang="en-US" dirty="0" smtClean="0">
                <a:solidFill>
                  <a:srgbClr val="FF0000"/>
                </a:solidFill>
              </a:rPr>
              <a:t>並作測試</a:t>
            </a:r>
            <a:endParaRPr lang="zh-HK" altLang="en-US" dirty="0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6805122" y="1445860"/>
            <a:ext cx="2729576" cy="46806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cxnSp>
        <p:nvCxnSpPr>
          <p:cNvPr id="11" name="直線接點 10"/>
          <p:cNvCxnSpPr/>
          <p:nvPr/>
        </p:nvCxnSpPr>
        <p:spPr>
          <a:xfrm flipH="1">
            <a:off x="7482007" y="1130098"/>
            <a:ext cx="1" cy="5412018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8850279" y="932643"/>
            <a:ext cx="69277" cy="5725852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/>
          <p:nvPr/>
        </p:nvCxnSpPr>
        <p:spPr>
          <a:xfrm flipV="1">
            <a:off x="6805122" y="6328754"/>
            <a:ext cx="677879" cy="554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/>
          <p:nvPr/>
        </p:nvCxnSpPr>
        <p:spPr>
          <a:xfrm>
            <a:off x="6805122" y="1270000"/>
            <a:ext cx="2729576" cy="828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文字方塊 20"/>
          <p:cNvSpPr txBox="1"/>
          <p:nvPr/>
        </p:nvSpPr>
        <p:spPr>
          <a:xfrm>
            <a:off x="7746006" y="755134"/>
            <a:ext cx="1022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TW" dirty="0"/>
              <a:t>8</a:t>
            </a:r>
            <a:r>
              <a:rPr lang="en-US" altLang="zh-HK" dirty="0" smtClean="0"/>
              <a:t>.5cm</a:t>
            </a:r>
            <a:endParaRPr lang="zh-TW" altLang="zh-HK" dirty="0"/>
          </a:p>
        </p:txBody>
      </p:sp>
      <p:sp>
        <p:nvSpPr>
          <p:cNvPr id="23" name="文字方塊 22"/>
          <p:cNvSpPr txBox="1"/>
          <p:nvPr/>
        </p:nvSpPr>
        <p:spPr>
          <a:xfrm>
            <a:off x="6723540" y="6412967"/>
            <a:ext cx="1022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HK" dirty="0"/>
              <a:t>1</a:t>
            </a:r>
            <a:r>
              <a:rPr lang="en-US" altLang="zh-HK" dirty="0" smtClean="0"/>
              <a:t>.5cm</a:t>
            </a:r>
            <a:endParaRPr lang="zh-TW" altLang="zh-HK" dirty="0"/>
          </a:p>
        </p:txBody>
      </p:sp>
      <p:cxnSp>
        <p:nvCxnSpPr>
          <p:cNvPr id="26" name="直線單箭頭接點 25"/>
          <p:cNvCxnSpPr/>
          <p:nvPr/>
        </p:nvCxnSpPr>
        <p:spPr>
          <a:xfrm flipV="1">
            <a:off x="8919556" y="6348354"/>
            <a:ext cx="615142" cy="554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文字方塊 26"/>
          <p:cNvSpPr txBox="1"/>
          <p:nvPr/>
        </p:nvSpPr>
        <p:spPr>
          <a:xfrm>
            <a:off x="8850279" y="6400100"/>
            <a:ext cx="1022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HK" dirty="0"/>
              <a:t>1</a:t>
            </a:r>
            <a:r>
              <a:rPr lang="en-US" altLang="zh-HK" dirty="0" smtClean="0"/>
              <a:t>.5cm</a:t>
            </a:r>
            <a:endParaRPr lang="zh-TW" altLang="zh-HK" dirty="0"/>
          </a:p>
        </p:txBody>
      </p:sp>
      <p:sp>
        <p:nvSpPr>
          <p:cNvPr id="17" name="甜甜圈 16"/>
          <p:cNvSpPr/>
          <p:nvPr/>
        </p:nvSpPr>
        <p:spPr>
          <a:xfrm>
            <a:off x="6467848" y="1458503"/>
            <a:ext cx="1022465" cy="1022465"/>
          </a:xfrm>
          <a:prstGeom prst="don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18" name="甜甜圈 17"/>
          <p:cNvSpPr/>
          <p:nvPr/>
        </p:nvSpPr>
        <p:spPr>
          <a:xfrm>
            <a:off x="8900973" y="1458503"/>
            <a:ext cx="1022465" cy="1022465"/>
          </a:xfrm>
          <a:prstGeom prst="don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28" name="甜甜圈 27"/>
          <p:cNvSpPr/>
          <p:nvPr/>
        </p:nvSpPr>
        <p:spPr>
          <a:xfrm>
            <a:off x="6467848" y="5066106"/>
            <a:ext cx="1022465" cy="1022465"/>
          </a:xfrm>
          <a:prstGeom prst="don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tx1"/>
              </a:solidFill>
            </a:endParaRPr>
          </a:p>
        </p:txBody>
      </p:sp>
      <p:sp>
        <p:nvSpPr>
          <p:cNvPr id="29" name="甜甜圈 28"/>
          <p:cNvSpPr/>
          <p:nvPr/>
        </p:nvSpPr>
        <p:spPr>
          <a:xfrm>
            <a:off x="8940514" y="5041998"/>
            <a:ext cx="1022465" cy="1022465"/>
          </a:xfrm>
          <a:prstGeom prst="don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solidFill>
                <a:schemeClr val="tx1"/>
              </a:solidFill>
            </a:endParaRP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82857" y="1927401"/>
            <a:ext cx="5126362" cy="3844771"/>
          </a:xfrm>
        </p:spPr>
      </p:pic>
    </p:spTree>
    <p:extLst>
      <p:ext uri="{BB962C8B-B14F-4D97-AF65-F5344CB8AC3E}">
        <p14:creationId xmlns:p14="http://schemas.microsoft.com/office/powerpoint/2010/main" val="788688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2) </a:t>
            </a:r>
            <a:r>
              <a:rPr lang="zh-TW" altLang="en-US" b="1" dirty="0" smtClean="0"/>
              <a:t>製作電舫動部分</a:t>
            </a:r>
            <a:r>
              <a:rPr lang="zh-HK" altLang="en-US" b="1" dirty="0"/>
              <a:t/>
            </a:r>
            <a:br>
              <a:rPr lang="zh-HK" altLang="en-US" b="1" dirty="0"/>
            </a:br>
            <a:endParaRPr lang="zh-HK" altLang="en-US" b="1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569268" y="1297060"/>
            <a:ext cx="8596668" cy="3880773"/>
          </a:xfrm>
        </p:spPr>
        <p:txBody>
          <a:bodyPr/>
          <a:lstStyle/>
          <a:p>
            <a:pPr indent="0">
              <a:lnSpc>
                <a:spcPts val="2500"/>
              </a:lnSpc>
              <a:buNone/>
            </a:pPr>
            <a:endParaRPr lang="en-US" altLang="zh-TW" sz="1800" kern="100" dirty="0" smtClean="0">
              <a:latin typeface="+mn-ea"/>
              <a:cs typeface="Times New Roman" panose="02020603050405020304" pitchFamily="18" charset="0"/>
            </a:endParaRPr>
          </a:p>
          <a:p>
            <a:pPr marL="685800" indent="-457200">
              <a:lnSpc>
                <a:spcPts val="2500"/>
              </a:lnSpc>
            </a:pPr>
            <a:r>
              <a:rPr lang="zh-TW" altLang="zh-HK" b="1" kern="100" dirty="0" smtClean="0">
                <a:latin typeface="+mn-ea"/>
                <a:cs typeface="Times New Roman" panose="02020603050405020304" pitchFamily="18" charset="0"/>
              </a:rPr>
              <a:t>風力組件</a:t>
            </a:r>
            <a:endParaRPr lang="zh-TW" altLang="zh-HK" sz="1800" kern="100" dirty="0">
              <a:latin typeface="+mn-ea"/>
              <a:cs typeface="Times New Roman" panose="02020603050405020304" pitchFamily="18" charset="0"/>
            </a:endParaRPr>
          </a:p>
          <a:p>
            <a:pPr marL="0" lvl="0" indent="0">
              <a:lnSpc>
                <a:spcPts val="2500"/>
              </a:lnSpc>
              <a:spcAft>
                <a:spcPts val="0"/>
              </a:spcAft>
              <a:buNone/>
            </a:pPr>
            <a:r>
              <a:rPr lang="en-US" altLang="zh-HK" kern="100" dirty="0" smtClean="0">
                <a:latin typeface="+mn-ea"/>
                <a:cs typeface="Times New Roman" panose="02020603050405020304" pitchFamily="18" charset="0"/>
              </a:rPr>
              <a:t>	</a:t>
            </a:r>
            <a:r>
              <a:rPr lang="en-US" altLang="zh-TW" sz="2800" kern="100" dirty="0" smtClean="0">
                <a:latin typeface="+mn-ea"/>
                <a:cs typeface="Times New Roman" panose="02020603050405020304" pitchFamily="18" charset="0"/>
              </a:rPr>
              <a:t>-</a:t>
            </a:r>
            <a:r>
              <a:rPr lang="zh-HK" altLang="zh-HK" sz="2800" kern="100" dirty="0" smtClean="0">
                <a:latin typeface="+mn-ea"/>
                <a:cs typeface="Times New Roman" panose="02020603050405020304" pitchFamily="18" charset="0"/>
              </a:rPr>
              <a:t>請勿用力拉扯電線</a:t>
            </a:r>
            <a:r>
              <a:rPr lang="en-US" altLang="zh-HK" sz="2800" kern="100" dirty="0" smtClean="0">
                <a:latin typeface="+mn-ea"/>
                <a:cs typeface="Times New Roman" panose="02020603050405020304" pitchFamily="18" charset="0"/>
              </a:rPr>
              <a:t>,</a:t>
            </a:r>
            <a:r>
              <a:rPr lang="zh-HK" altLang="zh-HK" sz="2800" kern="100" dirty="0" smtClean="0">
                <a:latin typeface="+mn-ea"/>
                <a:cs typeface="Times New Roman" panose="02020603050405020304" pitchFamily="18" charset="0"/>
              </a:rPr>
              <a:t>有機會導致松斷</a:t>
            </a:r>
            <a:endParaRPr lang="zh-TW" altLang="zh-HK" sz="2800" kern="100" dirty="0">
              <a:latin typeface="+mn-ea"/>
              <a:cs typeface="Times New Roman" panose="02020603050405020304" pitchFamily="18" charset="0"/>
            </a:endParaRPr>
          </a:p>
          <a:p>
            <a:pPr marL="0" lvl="0" indent="0">
              <a:lnSpc>
                <a:spcPts val="2500"/>
              </a:lnSpc>
              <a:spcAft>
                <a:spcPts val="0"/>
              </a:spcAft>
              <a:buNone/>
            </a:pPr>
            <a:r>
              <a:rPr lang="en-US" altLang="zh-HK" sz="2800" kern="100" dirty="0" smtClean="0">
                <a:latin typeface="+mn-ea"/>
                <a:cs typeface="Times New Roman" panose="02020603050405020304" pitchFamily="18" charset="0"/>
              </a:rPr>
              <a:t>	</a:t>
            </a:r>
            <a:r>
              <a:rPr lang="en-US" altLang="zh-TW" sz="2800" kern="100" dirty="0" smtClean="0">
                <a:latin typeface="+mn-ea"/>
                <a:cs typeface="Times New Roman" panose="02020603050405020304" pitchFamily="18" charset="0"/>
              </a:rPr>
              <a:t>-</a:t>
            </a:r>
            <a:r>
              <a:rPr lang="zh-HK" altLang="zh-HK" sz="2800" kern="100" dirty="0" smtClean="0">
                <a:latin typeface="+mn-ea"/>
                <a:cs typeface="Times New Roman" panose="02020603050405020304" pitchFamily="18" charset="0"/>
              </a:rPr>
              <a:t>扇葉轉動時小心受傷</a:t>
            </a:r>
            <a:endParaRPr lang="zh-TW" altLang="zh-HK" sz="2800" kern="100" dirty="0">
              <a:latin typeface="+mn-ea"/>
              <a:cs typeface="Times New Roman" panose="02020603050405020304" pitchFamily="18" charset="0"/>
            </a:endParaRPr>
          </a:p>
          <a:p>
            <a:pPr marL="0" lvl="0" indent="0">
              <a:lnSpc>
                <a:spcPts val="2500"/>
              </a:lnSpc>
              <a:spcAft>
                <a:spcPts val="0"/>
              </a:spcAft>
              <a:buNone/>
            </a:pPr>
            <a:r>
              <a:rPr lang="en-US" altLang="zh-HK" sz="2800" kern="100" dirty="0" smtClean="0">
                <a:latin typeface="+mn-ea"/>
                <a:cs typeface="Times New Roman" panose="02020603050405020304" pitchFamily="18" charset="0"/>
              </a:rPr>
              <a:t>	</a:t>
            </a:r>
            <a:r>
              <a:rPr lang="en-US" altLang="zh-TW" sz="2800" kern="100" dirty="0" smtClean="0">
                <a:latin typeface="+mn-ea"/>
                <a:cs typeface="Times New Roman" panose="02020603050405020304" pitchFamily="18" charset="0"/>
              </a:rPr>
              <a:t>-</a:t>
            </a:r>
            <a:r>
              <a:rPr lang="zh-HK" altLang="zh-HK" sz="2800" kern="100" dirty="0" smtClean="0">
                <a:latin typeface="+mn-ea"/>
                <a:cs typeface="Times New Roman" panose="02020603050405020304" pitchFamily="18" charset="0"/>
              </a:rPr>
              <a:t>開關制不需要用螺絲裝緊</a:t>
            </a:r>
            <a:endParaRPr lang="zh-TW" altLang="zh-HK" sz="2800" kern="100" dirty="0">
              <a:latin typeface="+mn-ea"/>
              <a:cs typeface="Times New Roman" panose="02020603050405020304" pitchFamily="18" charset="0"/>
            </a:endParaRPr>
          </a:p>
          <a:p>
            <a:pPr marL="0" lvl="0" indent="0">
              <a:lnSpc>
                <a:spcPts val="2500"/>
              </a:lnSpc>
              <a:spcAft>
                <a:spcPts val="0"/>
              </a:spcAft>
              <a:buNone/>
            </a:pPr>
            <a:r>
              <a:rPr lang="en-US" altLang="zh-HK" sz="2800" kern="100" dirty="0" smtClean="0">
                <a:latin typeface="+mn-ea"/>
                <a:cs typeface="Times New Roman" panose="02020603050405020304" pitchFamily="18" charset="0"/>
              </a:rPr>
              <a:t>	</a:t>
            </a:r>
            <a:r>
              <a:rPr lang="en-US" altLang="zh-TW" sz="2800" kern="100" dirty="0" smtClean="0">
                <a:latin typeface="+mn-ea"/>
                <a:cs typeface="Times New Roman" panose="02020603050405020304" pitchFamily="18" charset="0"/>
              </a:rPr>
              <a:t>-</a:t>
            </a:r>
            <a:r>
              <a:rPr lang="zh-HK" altLang="zh-HK" sz="2800" kern="100" dirty="0" smtClean="0">
                <a:latin typeface="+mn-ea"/>
                <a:cs typeface="Times New Roman" panose="02020603050405020304" pitchFamily="18" charset="0"/>
              </a:rPr>
              <a:t>可參考包裝內說明書</a:t>
            </a:r>
            <a:endParaRPr lang="zh-TW" altLang="zh-HK" sz="2800" kern="100" dirty="0">
              <a:latin typeface="+mn-ea"/>
              <a:cs typeface="Times New Roman" panose="02020603050405020304" pitchFamily="18" charset="0"/>
            </a:endParaRPr>
          </a:p>
          <a:p>
            <a:endParaRPr lang="zh-HK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00" r="-1217"/>
          <a:stretch/>
        </p:blipFill>
        <p:spPr>
          <a:xfrm>
            <a:off x="7285520" y="948077"/>
            <a:ext cx="4906480" cy="5212080"/>
          </a:xfrm>
          <a:prstGeom prst="rect">
            <a:avLst/>
          </a:prstGeom>
        </p:spPr>
      </p:pic>
      <p:sp>
        <p:nvSpPr>
          <p:cNvPr id="2" name="向右箭號 1"/>
          <p:cNvSpPr/>
          <p:nvPr/>
        </p:nvSpPr>
        <p:spPr>
          <a:xfrm>
            <a:off x="5203769" y="3237446"/>
            <a:ext cx="3175460" cy="10730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55024420"/>
      </p:ext>
    </p:extLst>
  </p:cSld>
  <p:clrMapOvr>
    <a:masterClrMapping/>
  </p:clrMapOvr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995</TotalTime>
  <Words>486</Words>
  <Application>Microsoft Office PowerPoint</Application>
  <PresentationFormat>Widescreen</PresentationFormat>
  <Paragraphs>84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微軟正黑體</vt:lpstr>
      <vt:lpstr>新細明體</vt:lpstr>
      <vt:lpstr>Arial</vt:lpstr>
      <vt:lpstr>Calibri</vt:lpstr>
      <vt:lpstr>Times New Roman</vt:lpstr>
      <vt:lpstr>Trebuchet MS</vt:lpstr>
      <vt:lpstr>Wingdings 3</vt:lpstr>
      <vt:lpstr>多面向</vt:lpstr>
      <vt:lpstr>  透過活的科學： 促進中小學創意STEM教育 磁浮列車創作 </vt:lpstr>
      <vt:lpstr>學習目標</vt:lpstr>
      <vt:lpstr>全球化交通的認識 他們的速度如何?</vt:lpstr>
      <vt:lpstr>磁浮列車</vt:lpstr>
      <vt:lpstr>磁浮列車創作</vt:lpstr>
      <vt:lpstr>先做底板, 並作測試</vt:lpstr>
      <vt:lpstr>1) 先做底板, 並作測試</vt:lpstr>
      <vt:lpstr>1) 先做底板, 並作測試</vt:lpstr>
      <vt:lpstr>2) 製作電舫動部分 </vt:lpstr>
      <vt:lpstr>2) 製作電舫動部分 </vt:lpstr>
      <vt:lpstr>注意事項</vt:lpstr>
      <vt:lpstr>提示:影響車速的因素</vt:lpstr>
      <vt:lpstr>規則</vt:lpstr>
      <vt:lpstr>計時方法</vt:lpstr>
      <vt:lpstr>注意事項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磁浮</dc:title>
  <dc:creator>FanKaWing</dc:creator>
  <cp:lastModifiedBy>HUNG, Ho-ting</cp:lastModifiedBy>
  <cp:revision>44</cp:revision>
  <cp:lastPrinted>2021-03-11T04:00:41Z</cp:lastPrinted>
  <dcterms:created xsi:type="dcterms:W3CDTF">2016-03-14T01:15:38Z</dcterms:created>
  <dcterms:modified xsi:type="dcterms:W3CDTF">2023-02-25T05:21:27Z</dcterms:modified>
</cp:coreProperties>
</file>