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7" r:id="rId3"/>
    <p:sldId id="310" r:id="rId4"/>
    <p:sldId id="257" r:id="rId5"/>
    <p:sldId id="259" r:id="rId6"/>
    <p:sldId id="280" r:id="rId7"/>
    <p:sldId id="281" r:id="rId8"/>
    <p:sldId id="284" r:id="rId9"/>
    <p:sldId id="285" r:id="rId10"/>
    <p:sldId id="282" r:id="rId11"/>
    <p:sldId id="309" r:id="rId12"/>
    <p:sldId id="287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72" r:id="rId27"/>
    <p:sldId id="300" r:id="rId28"/>
    <p:sldId id="270" r:id="rId29"/>
    <p:sldId id="301" r:id="rId30"/>
    <p:sldId id="302" r:id="rId31"/>
    <p:sldId id="303" r:id="rId32"/>
    <p:sldId id="273" r:id="rId33"/>
    <p:sldId id="305" r:id="rId34"/>
    <p:sldId id="306" r:id="rId35"/>
    <p:sldId id="307" r:id="rId36"/>
    <p:sldId id="308" r:id="rId37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4DFD7-5CB7-428C-BE49-6EF08835D94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854F73A-F88E-4CAA-95A1-9819BD9BF805}">
      <dgm:prSet phldrT="[文字]"/>
      <dgm:spPr/>
      <dgm:t>
        <a:bodyPr/>
        <a:lstStyle/>
        <a:p>
          <a:r>
            <a:rPr lang="zh-TW" altLang="en-US" dirty="0" smtClean="0"/>
            <a:t>感應器收集數據</a:t>
          </a:r>
          <a:endParaRPr lang="zh-TW" altLang="en-US" dirty="0"/>
        </a:p>
      </dgm:t>
    </dgm:pt>
    <dgm:pt modelId="{2FCBE138-7957-42FB-9418-A014B81F48B7}" type="parTrans" cxnId="{23D0B0F9-4E5D-4449-9BD5-0336127E2BD7}">
      <dgm:prSet/>
      <dgm:spPr/>
      <dgm:t>
        <a:bodyPr/>
        <a:lstStyle/>
        <a:p>
          <a:endParaRPr lang="zh-TW" altLang="en-US"/>
        </a:p>
      </dgm:t>
    </dgm:pt>
    <dgm:pt modelId="{C78F3662-16BF-4285-8ACD-63E6F8522CE0}" type="sibTrans" cxnId="{23D0B0F9-4E5D-4449-9BD5-0336127E2BD7}">
      <dgm:prSet/>
      <dgm:spPr/>
      <dgm:t>
        <a:bodyPr/>
        <a:lstStyle/>
        <a:p>
          <a:endParaRPr lang="zh-TW" altLang="en-US"/>
        </a:p>
      </dgm:t>
    </dgm:pt>
    <dgm:pt modelId="{C3FA6D81-5056-4B17-933A-31781D556926}">
      <dgm:prSet phldrT="[文字]"/>
      <dgm:spPr/>
      <dgm:t>
        <a:bodyPr/>
        <a:lstStyle/>
        <a:p>
          <a:r>
            <a:rPr lang="zh-TW" altLang="en-US" dirty="0" smtClean="0"/>
            <a:t>訊號處理</a:t>
          </a:r>
          <a:endParaRPr lang="zh-TW" altLang="en-US" dirty="0"/>
        </a:p>
      </dgm:t>
    </dgm:pt>
    <dgm:pt modelId="{D6047C91-72AE-4556-A2A8-FFD566713652}" type="parTrans" cxnId="{A33F1651-8504-4DEE-AF6B-11EC12BCB07C}">
      <dgm:prSet/>
      <dgm:spPr/>
      <dgm:t>
        <a:bodyPr/>
        <a:lstStyle/>
        <a:p>
          <a:endParaRPr lang="zh-TW" altLang="en-US"/>
        </a:p>
      </dgm:t>
    </dgm:pt>
    <dgm:pt modelId="{F7A47EF3-68E7-4755-8F7B-D54F091EF0B1}" type="sibTrans" cxnId="{A33F1651-8504-4DEE-AF6B-11EC12BCB07C}">
      <dgm:prSet/>
      <dgm:spPr/>
      <dgm:t>
        <a:bodyPr/>
        <a:lstStyle/>
        <a:p>
          <a:endParaRPr lang="zh-TW" altLang="en-US"/>
        </a:p>
      </dgm:t>
    </dgm:pt>
    <dgm:pt modelId="{26612A23-BACA-4AA3-9E89-A396C3860FAF}">
      <dgm:prSet phldrT="[文字]"/>
      <dgm:spPr/>
      <dgm:t>
        <a:bodyPr/>
        <a:lstStyle/>
        <a:p>
          <a:r>
            <a:rPr lang="zh-TW" altLang="en-US" dirty="0" smtClean="0"/>
            <a:t>微電路版程式控制</a:t>
          </a:r>
          <a:endParaRPr lang="zh-TW" altLang="en-US" dirty="0"/>
        </a:p>
      </dgm:t>
    </dgm:pt>
    <dgm:pt modelId="{0972AFCE-AAD1-41ED-917F-57A2D94299A9}" type="parTrans" cxnId="{560E858B-95F3-400B-AFFA-9E03E181D872}">
      <dgm:prSet/>
      <dgm:spPr/>
      <dgm:t>
        <a:bodyPr/>
        <a:lstStyle/>
        <a:p>
          <a:endParaRPr lang="zh-TW" altLang="en-US"/>
        </a:p>
      </dgm:t>
    </dgm:pt>
    <dgm:pt modelId="{27C85C40-F517-439F-A8FE-D44C2F266DC7}" type="sibTrans" cxnId="{560E858B-95F3-400B-AFFA-9E03E181D872}">
      <dgm:prSet/>
      <dgm:spPr/>
      <dgm:t>
        <a:bodyPr/>
        <a:lstStyle/>
        <a:p>
          <a:endParaRPr lang="zh-TW" altLang="en-US"/>
        </a:p>
      </dgm:t>
    </dgm:pt>
    <dgm:pt modelId="{9DC1605E-0E52-4505-9AE9-13CFA1178DEB}">
      <dgm:prSet phldrT="[文字]"/>
      <dgm:spPr/>
      <dgm:t>
        <a:bodyPr/>
        <a:lstStyle/>
        <a:p>
          <a:r>
            <a:rPr lang="en-US" altLang="zh-TW" dirty="0" err="1" smtClean="0"/>
            <a:t>Wifi</a:t>
          </a:r>
          <a:r>
            <a:rPr lang="en-US" altLang="zh-TW" dirty="0" smtClean="0"/>
            <a:t> </a:t>
          </a:r>
          <a:r>
            <a:rPr lang="zh-TW" altLang="en-US" dirty="0" smtClean="0"/>
            <a:t>數據上傳</a:t>
          </a:r>
          <a:endParaRPr lang="zh-TW" altLang="en-US" dirty="0"/>
        </a:p>
      </dgm:t>
    </dgm:pt>
    <dgm:pt modelId="{CBE5506D-86B0-46BF-A4E4-2DC9911E8960}" type="parTrans" cxnId="{3B71319B-4957-435A-B428-91ADCBC54AAE}">
      <dgm:prSet/>
      <dgm:spPr/>
      <dgm:t>
        <a:bodyPr/>
        <a:lstStyle/>
        <a:p>
          <a:endParaRPr lang="zh-TW" altLang="en-US"/>
        </a:p>
      </dgm:t>
    </dgm:pt>
    <dgm:pt modelId="{E8B9E6DE-E7D4-4990-A248-341F11EC6365}" type="sibTrans" cxnId="{3B71319B-4957-435A-B428-91ADCBC54AAE}">
      <dgm:prSet/>
      <dgm:spPr/>
      <dgm:t>
        <a:bodyPr/>
        <a:lstStyle/>
        <a:p>
          <a:endParaRPr lang="zh-TW" altLang="en-US"/>
        </a:p>
      </dgm:t>
    </dgm:pt>
    <dgm:pt modelId="{B503B4C1-A5DA-4658-A399-15079BF0D95C}">
      <dgm:prSet phldrT="[文字]"/>
      <dgm:spPr/>
      <dgm:t>
        <a:bodyPr/>
        <a:lstStyle/>
        <a:p>
          <a:r>
            <a:rPr lang="zh-TW" altLang="en-US" dirty="0" smtClean="0"/>
            <a:t>雲端系統顯示平台</a:t>
          </a:r>
          <a:endParaRPr lang="zh-TW" altLang="en-US" dirty="0"/>
        </a:p>
      </dgm:t>
    </dgm:pt>
    <dgm:pt modelId="{1705C4E6-FEC9-4136-A5A9-0DFB2E297C26}" type="parTrans" cxnId="{45FE45A5-9B10-46B4-BA0B-60378238AFE9}">
      <dgm:prSet/>
      <dgm:spPr/>
      <dgm:t>
        <a:bodyPr/>
        <a:lstStyle/>
        <a:p>
          <a:endParaRPr lang="zh-TW" altLang="en-US"/>
        </a:p>
      </dgm:t>
    </dgm:pt>
    <dgm:pt modelId="{7C46066D-2C6D-4BC7-8941-AC621D5A3005}" type="sibTrans" cxnId="{45FE45A5-9B10-46B4-BA0B-60378238AFE9}">
      <dgm:prSet/>
      <dgm:spPr/>
      <dgm:t>
        <a:bodyPr/>
        <a:lstStyle/>
        <a:p>
          <a:endParaRPr lang="zh-TW" altLang="en-US"/>
        </a:p>
      </dgm:t>
    </dgm:pt>
    <dgm:pt modelId="{31470201-6044-4B34-A8E1-452086518074}" type="pres">
      <dgm:prSet presAssocID="{3654DFD7-5CB7-428C-BE49-6EF08835D9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A1C7C1-EA2B-4A2A-9D35-CE04CF588B7A}" type="pres">
      <dgm:prSet presAssocID="{3854F73A-F88E-4CAA-95A1-9819BD9BF8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5749E-D8B9-4984-B59F-276643D94B34}" type="pres">
      <dgm:prSet presAssocID="{C78F3662-16BF-4285-8ACD-63E6F8522CE0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64B54F50-A968-4434-9D71-FE4656CFA468}" type="pres">
      <dgm:prSet presAssocID="{C78F3662-16BF-4285-8ACD-63E6F8522CE0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99AD4D3-EA99-412A-B78D-409E179C0E09}" type="pres">
      <dgm:prSet presAssocID="{C3FA6D81-5056-4B17-933A-31781D5569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01DAF5-178F-428E-A465-B277A8AF1635}" type="pres">
      <dgm:prSet presAssocID="{F7A47EF3-68E7-4755-8F7B-D54F091EF0B1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28619942-42AF-407A-8EB9-D0BDC7150DB3}" type="pres">
      <dgm:prSet presAssocID="{F7A47EF3-68E7-4755-8F7B-D54F091EF0B1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2CBB742E-04FD-492F-ADDA-53DD270AB864}" type="pres">
      <dgm:prSet presAssocID="{26612A23-BACA-4AA3-9E89-A396C3860F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3E2519-1BC5-42DB-9348-3218836F7BB6}" type="pres">
      <dgm:prSet presAssocID="{27C85C40-F517-439F-A8FE-D44C2F266DC7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ED4BF736-E0D3-447A-BD21-682F38C3A58F}" type="pres">
      <dgm:prSet presAssocID="{27C85C40-F517-439F-A8FE-D44C2F266DC7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0D711C36-9D3A-4248-8F62-20E81CF5E792}" type="pres">
      <dgm:prSet presAssocID="{9DC1605E-0E52-4505-9AE9-13CFA1178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3B72D-6BED-41BC-8BEE-5994C5185F6C}" type="pres">
      <dgm:prSet presAssocID="{E8B9E6DE-E7D4-4990-A248-341F11EC6365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64E195B-97D8-4791-9C93-FFDB8F983253}" type="pres">
      <dgm:prSet presAssocID="{E8B9E6DE-E7D4-4990-A248-341F11EC6365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25212846-CD9D-412C-BA6C-05FDE1EB1636}" type="pres">
      <dgm:prSet presAssocID="{B503B4C1-A5DA-4658-A399-15079BF0D9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AFC28-E69C-4B3F-BC66-B9224EED412F}" type="pres">
      <dgm:prSet presAssocID="{7C46066D-2C6D-4BC7-8941-AC621D5A3005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3B288FB9-8A2C-4213-90DB-0E7241811AA8}" type="pres">
      <dgm:prSet presAssocID="{7C46066D-2C6D-4BC7-8941-AC621D5A3005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F34984C4-F7D5-40DE-BD73-E4EC53F61582}" type="presOf" srcId="{3854F73A-F88E-4CAA-95A1-9819BD9BF805}" destId="{8BA1C7C1-EA2B-4A2A-9D35-CE04CF588B7A}" srcOrd="0" destOrd="0" presId="urn:microsoft.com/office/officeart/2005/8/layout/cycle2"/>
    <dgm:cxn modelId="{76854651-79B9-4ECA-9970-73F7991D95AC}" type="presOf" srcId="{F7A47EF3-68E7-4755-8F7B-D54F091EF0B1}" destId="{C301DAF5-178F-428E-A465-B277A8AF1635}" srcOrd="0" destOrd="0" presId="urn:microsoft.com/office/officeart/2005/8/layout/cycle2"/>
    <dgm:cxn modelId="{91BF5637-D856-4A31-8CE2-CE96BD0B7C4F}" type="presOf" srcId="{C78F3662-16BF-4285-8ACD-63E6F8522CE0}" destId="{64B54F50-A968-4434-9D71-FE4656CFA468}" srcOrd="1" destOrd="0" presId="urn:microsoft.com/office/officeart/2005/8/layout/cycle2"/>
    <dgm:cxn modelId="{DA255431-559E-4CD8-AA76-AB16093D6636}" type="presOf" srcId="{B503B4C1-A5DA-4658-A399-15079BF0D95C}" destId="{25212846-CD9D-412C-BA6C-05FDE1EB1636}" srcOrd="0" destOrd="0" presId="urn:microsoft.com/office/officeart/2005/8/layout/cycle2"/>
    <dgm:cxn modelId="{AEE621A3-D116-4250-9F92-A0162E61B2DF}" type="presOf" srcId="{27C85C40-F517-439F-A8FE-D44C2F266DC7}" destId="{ED4BF736-E0D3-447A-BD21-682F38C3A58F}" srcOrd="1" destOrd="0" presId="urn:microsoft.com/office/officeart/2005/8/layout/cycle2"/>
    <dgm:cxn modelId="{4DDED3A3-D229-41E2-8FF4-2737D6F19B76}" type="presOf" srcId="{C3FA6D81-5056-4B17-933A-31781D556926}" destId="{A99AD4D3-EA99-412A-B78D-409E179C0E09}" srcOrd="0" destOrd="0" presId="urn:microsoft.com/office/officeart/2005/8/layout/cycle2"/>
    <dgm:cxn modelId="{560E858B-95F3-400B-AFFA-9E03E181D872}" srcId="{3654DFD7-5CB7-428C-BE49-6EF08835D940}" destId="{26612A23-BACA-4AA3-9E89-A396C3860FAF}" srcOrd="2" destOrd="0" parTransId="{0972AFCE-AAD1-41ED-917F-57A2D94299A9}" sibTransId="{27C85C40-F517-439F-A8FE-D44C2F266DC7}"/>
    <dgm:cxn modelId="{2E9DA47F-AA0A-4578-95D0-E3F324A40B8D}" type="presOf" srcId="{C78F3662-16BF-4285-8ACD-63E6F8522CE0}" destId="{6DE5749E-D8B9-4984-B59F-276643D94B34}" srcOrd="0" destOrd="0" presId="urn:microsoft.com/office/officeart/2005/8/layout/cycle2"/>
    <dgm:cxn modelId="{051C6CA0-5CC0-44D3-8372-D93B96D2CC22}" type="presOf" srcId="{3654DFD7-5CB7-428C-BE49-6EF08835D940}" destId="{31470201-6044-4B34-A8E1-452086518074}" srcOrd="0" destOrd="0" presId="urn:microsoft.com/office/officeart/2005/8/layout/cycle2"/>
    <dgm:cxn modelId="{A33F1651-8504-4DEE-AF6B-11EC12BCB07C}" srcId="{3654DFD7-5CB7-428C-BE49-6EF08835D940}" destId="{C3FA6D81-5056-4B17-933A-31781D556926}" srcOrd="1" destOrd="0" parTransId="{D6047C91-72AE-4556-A2A8-FFD566713652}" sibTransId="{F7A47EF3-68E7-4755-8F7B-D54F091EF0B1}"/>
    <dgm:cxn modelId="{45FE45A5-9B10-46B4-BA0B-60378238AFE9}" srcId="{3654DFD7-5CB7-428C-BE49-6EF08835D940}" destId="{B503B4C1-A5DA-4658-A399-15079BF0D95C}" srcOrd="4" destOrd="0" parTransId="{1705C4E6-FEC9-4136-A5A9-0DFB2E297C26}" sibTransId="{7C46066D-2C6D-4BC7-8941-AC621D5A3005}"/>
    <dgm:cxn modelId="{23D0B0F9-4E5D-4449-9BD5-0336127E2BD7}" srcId="{3654DFD7-5CB7-428C-BE49-6EF08835D940}" destId="{3854F73A-F88E-4CAA-95A1-9819BD9BF805}" srcOrd="0" destOrd="0" parTransId="{2FCBE138-7957-42FB-9418-A014B81F48B7}" sibTransId="{C78F3662-16BF-4285-8ACD-63E6F8522CE0}"/>
    <dgm:cxn modelId="{B94DB22C-F8BD-416C-82A5-E72F6A1E2239}" type="presOf" srcId="{7C46066D-2C6D-4BC7-8941-AC621D5A3005}" destId="{3B288FB9-8A2C-4213-90DB-0E7241811AA8}" srcOrd="1" destOrd="0" presId="urn:microsoft.com/office/officeart/2005/8/layout/cycle2"/>
    <dgm:cxn modelId="{E5B8C55F-2705-4F7D-8EFA-04BCC582CD1E}" type="presOf" srcId="{9DC1605E-0E52-4505-9AE9-13CFA1178DEB}" destId="{0D711C36-9D3A-4248-8F62-20E81CF5E792}" srcOrd="0" destOrd="0" presId="urn:microsoft.com/office/officeart/2005/8/layout/cycle2"/>
    <dgm:cxn modelId="{1E67D2BC-DC5D-45DE-9EA1-6312EBB0B79E}" type="presOf" srcId="{27C85C40-F517-439F-A8FE-D44C2F266DC7}" destId="{493E2519-1BC5-42DB-9348-3218836F7BB6}" srcOrd="0" destOrd="0" presId="urn:microsoft.com/office/officeart/2005/8/layout/cycle2"/>
    <dgm:cxn modelId="{F630EEB0-BAA0-4321-9BE0-5722E8359381}" type="presOf" srcId="{7C46066D-2C6D-4BC7-8941-AC621D5A3005}" destId="{F9DAFC28-E69C-4B3F-BC66-B9224EED412F}" srcOrd="0" destOrd="0" presId="urn:microsoft.com/office/officeart/2005/8/layout/cycle2"/>
    <dgm:cxn modelId="{6AB7BB88-9B28-42F7-B046-F2372DFF983D}" type="presOf" srcId="{E8B9E6DE-E7D4-4990-A248-341F11EC6365}" destId="{3493B72D-6BED-41BC-8BEE-5994C5185F6C}" srcOrd="0" destOrd="0" presId="urn:microsoft.com/office/officeart/2005/8/layout/cycle2"/>
    <dgm:cxn modelId="{3B71319B-4957-435A-B428-91ADCBC54AAE}" srcId="{3654DFD7-5CB7-428C-BE49-6EF08835D940}" destId="{9DC1605E-0E52-4505-9AE9-13CFA1178DEB}" srcOrd="3" destOrd="0" parTransId="{CBE5506D-86B0-46BF-A4E4-2DC9911E8960}" sibTransId="{E8B9E6DE-E7D4-4990-A248-341F11EC6365}"/>
    <dgm:cxn modelId="{BD8C7414-A97E-465A-BE12-D988F3D05569}" type="presOf" srcId="{F7A47EF3-68E7-4755-8F7B-D54F091EF0B1}" destId="{28619942-42AF-407A-8EB9-D0BDC7150DB3}" srcOrd="1" destOrd="0" presId="urn:microsoft.com/office/officeart/2005/8/layout/cycle2"/>
    <dgm:cxn modelId="{CACE207B-29E7-4082-AC64-FE673372643F}" type="presOf" srcId="{26612A23-BACA-4AA3-9E89-A396C3860FAF}" destId="{2CBB742E-04FD-492F-ADDA-53DD270AB864}" srcOrd="0" destOrd="0" presId="urn:microsoft.com/office/officeart/2005/8/layout/cycle2"/>
    <dgm:cxn modelId="{B0E6F549-2997-4AA0-AA75-B1E6F8771DE8}" type="presOf" srcId="{E8B9E6DE-E7D4-4990-A248-341F11EC6365}" destId="{764E195B-97D8-4791-9C93-FFDB8F983253}" srcOrd="1" destOrd="0" presId="urn:microsoft.com/office/officeart/2005/8/layout/cycle2"/>
    <dgm:cxn modelId="{6638D123-DE9F-4210-8DE0-318224E3803A}" type="presParOf" srcId="{31470201-6044-4B34-A8E1-452086518074}" destId="{8BA1C7C1-EA2B-4A2A-9D35-CE04CF588B7A}" srcOrd="0" destOrd="0" presId="urn:microsoft.com/office/officeart/2005/8/layout/cycle2"/>
    <dgm:cxn modelId="{323A3736-3012-4745-BD2A-DD871EB392BD}" type="presParOf" srcId="{31470201-6044-4B34-A8E1-452086518074}" destId="{6DE5749E-D8B9-4984-B59F-276643D94B34}" srcOrd="1" destOrd="0" presId="urn:microsoft.com/office/officeart/2005/8/layout/cycle2"/>
    <dgm:cxn modelId="{D8FC0A0B-4616-46CF-865B-E4274F9C9C6C}" type="presParOf" srcId="{6DE5749E-D8B9-4984-B59F-276643D94B34}" destId="{64B54F50-A968-4434-9D71-FE4656CFA468}" srcOrd="0" destOrd="0" presId="urn:microsoft.com/office/officeart/2005/8/layout/cycle2"/>
    <dgm:cxn modelId="{DB431931-E49B-4102-8A44-C2649DC69D69}" type="presParOf" srcId="{31470201-6044-4B34-A8E1-452086518074}" destId="{A99AD4D3-EA99-412A-B78D-409E179C0E09}" srcOrd="2" destOrd="0" presId="urn:microsoft.com/office/officeart/2005/8/layout/cycle2"/>
    <dgm:cxn modelId="{5F9C9EB5-06C0-4C29-AC20-1FF6AFA98AE3}" type="presParOf" srcId="{31470201-6044-4B34-A8E1-452086518074}" destId="{C301DAF5-178F-428E-A465-B277A8AF1635}" srcOrd="3" destOrd="0" presId="urn:microsoft.com/office/officeart/2005/8/layout/cycle2"/>
    <dgm:cxn modelId="{366978E7-E840-4187-BE78-64D8FA3E8508}" type="presParOf" srcId="{C301DAF5-178F-428E-A465-B277A8AF1635}" destId="{28619942-42AF-407A-8EB9-D0BDC7150DB3}" srcOrd="0" destOrd="0" presId="urn:microsoft.com/office/officeart/2005/8/layout/cycle2"/>
    <dgm:cxn modelId="{056B83F6-A9F4-4A45-9DA3-1B2803D9585A}" type="presParOf" srcId="{31470201-6044-4B34-A8E1-452086518074}" destId="{2CBB742E-04FD-492F-ADDA-53DD270AB864}" srcOrd="4" destOrd="0" presId="urn:microsoft.com/office/officeart/2005/8/layout/cycle2"/>
    <dgm:cxn modelId="{80BF35D3-598D-42FC-A386-4C76A443A061}" type="presParOf" srcId="{31470201-6044-4B34-A8E1-452086518074}" destId="{493E2519-1BC5-42DB-9348-3218836F7BB6}" srcOrd="5" destOrd="0" presId="urn:microsoft.com/office/officeart/2005/8/layout/cycle2"/>
    <dgm:cxn modelId="{07904B9D-FE68-4FDD-A31A-0D48902A9195}" type="presParOf" srcId="{493E2519-1BC5-42DB-9348-3218836F7BB6}" destId="{ED4BF736-E0D3-447A-BD21-682F38C3A58F}" srcOrd="0" destOrd="0" presId="urn:microsoft.com/office/officeart/2005/8/layout/cycle2"/>
    <dgm:cxn modelId="{EF4E4F14-4312-4C26-9DA6-0344700F8406}" type="presParOf" srcId="{31470201-6044-4B34-A8E1-452086518074}" destId="{0D711C36-9D3A-4248-8F62-20E81CF5E792}" srcOrd="6" destOrd="0" presId="urn:microsoft.com/office/officeart/2005/8/layout/cycle2"/>
    <dgm:cxn modelId="{FF727934-73B3-4D01-A870-4D657358B5B6}" type="presParOf" srcId="{31470201-6044-4B34-A8E1-452086518074}" destId="{3493B72D-6BED-41BC-8BEE-5994C5185F6C}" srcOrd="7" destOrd="0" presId="urn:microsoft.com/office/officeart/2005/8/layout/cycle2"/>
    <dgm:cxn modelId="{4B1A4647-F92D-48DD-B920-38FB786A22CC}" type="presParOf" srcId="{3493B72D-6BED-41BC-8BEE-5994C5185F6C}" destId="{764E195B-97D8-4791-9C93-FFDB8F983253}" srcOrd="0" destOrd="0" presId="urn:microsoft.com/office/officeart/2005/8/layout/cycle2"/>
    <dgm:cxn modelId="{9EC479BF-5080-42C3-B666-6BBFA4A79439}" type="presParOf" srcId="{31470201-6044-4B34-A8E1-452086518074}" destId="{25212846-CD9D-412C-BA6C-05FDE1EB1636}" srcOrd="8" destOrd="0" presId="urn:microsoft.com/office/officeart/2005/8/layout/cycle2"/>
    <dgm:cxn modelId="{3E610254-8F5C-4DFC-BCB6-72A67B0A788A}" type="presParOf" srcId="{31470201-6044-4B34-A8E1-452086518074}" destId="{F9DAFC28-E69C-4B3F-BC66-B9224EED412F}" srcOrd="9" destOrd="0" presId="urn:microsoft.com/office/officeart/2005/8/layout/cycle2"/>
    <dgm:cxn modelId="{7367D37A-E649-4A41-81C5-DD5FB13EE76E}" type="presParOf" srcId="{F9DAFC28-E69C-4B3F-BC66-B9224EED412F}" destId="{3B288FB9-8A2C-4213-90DB-0E7241811A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1C7C1-EA2B-4A2A-9D35-CE04CF588B7A}">
      <dsp:nvSpPr>
        <dsp:cNvPr id="0" name=""/>
        <dsp:cNvSpPr/>
      </dsp:nvSpPr>
      <dsp:spPr>
        <a:xfrm>
          <a:off x="2182327" y="359"/>
          <a:ext cx="1099167" cy="10991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感應器收集數據</a:t>
          </a:r>
          <a:endParaRPr lang="zh-TW" altLang="en-US" sz="1600" kern="1200" dirty="0"/>
        </a:p>
      </dsp:txBody>
      <dsp:txXfrm>
        <a:off x="2343296" y="161328"/>
        <a:ext cx="777229" cy="777229"/>
      </dsp:txXfrm>
    </dsp:sp>
    <dsp:sp modelId="{6DE5749E-D8B9-4984-B59F-276643D94B34}">
      <dsp:nvSpPr>
        <dsp:cNvPr id="0" name=""/>
        <dsp:cNvSpPr/>
      </dsp:nvSpPr>
      <dsp:spPr>
        <a:xfrm rot="2160000">
          <a:off x="3246990" y="845186"/>
          <a:ext cx="293171" cy="37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255389" y="893532"/>
        <a:ext cx="205220" cy="222580"/>
      </dsp:txXfrm>
    </dsp:sp>
    <dsp:sp modelId="{A99AD4D3-EA99-412A-B78D-409E179C0E09}">
      <dsp:nvSpPr>
        <dsp:cNvPr id="0" name=""/>
        <dsp:cNvSpPr/>
      </dsp:nvSpPr>
      <dsp:spPr>
        <a:xfrm>
          <a:off x="3519083" y="971569"/>
          <a:ext cx="1099167" cy="10991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訊號處理</a:t>
          </a:r>
          <a:endParaRPr lang="zh-TW" altLang="en-US" sz="1600" kern="1200" dirty="0"/>
        </a:p>
      </dsp:txBody>
      <dsp:txXfrm>
        <a:off x="3680052" y="1132538"/>
        <a:ext cx="777229" cy="777229"/>
      </dsp:txXfrm>
    </dsp:sp>
    <dsp:sp modelId="{C301DAF5-178F-428E-A465-B277A8AF1635}">
      <dsp:nvSpPr>
        <dsp:cNvPr id="0" name=""/>
        <dsp:cNvSpPr/>
      </dsp:nvSpPr>
      <dsp:spPr>
        <a:xfrm rot="6480000">
          <a:off x="3669347" y="2113503"/>
          <a:ext cx="293171" cy="37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0800000">
        <a:off x="3726912" y="2145874"/>
        <a:ext cx="205220" cy="222580"/>
      </dsp:txXfrm>
    </dsp:sp>
    <dsp:sp modelId="{2CBB742E-04FD-492F-ADDA-53DD270AB864}">
      <dsp:nvSpPr>
        <dsp:cNvPr id="0" name=""/>
        <dsp:cNvSpPr/>
      </dsp:nvSpPr>
      <dsp:spPr>
        <a:xfrm>
          <a:off x="3008488" y="2543021"/>
          <a:ext cx="1099167" cy="10991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微電路版程式控制</a:t>
          </a:r>
          <a:endParaRPr lang="zh-TW" altLang="en-US" sz="1600" kern="1200" dirty="0"/>
        </a:p>
      </dsp:txBody>
      <dsp:txXfrm>
        <a:off x="3169457" y="2703990"/>
        <a:ext cx="777229" cy="777229"/>
      </dsp:txXfrm>
    </dsp:sp>
    <dsp:sp modelId="{493E2519-1BC5-42DB-9348-3218836F7BB6}">
      <dsp:nvSpPr>
        <dsp:cNvPr id="0" name=""/>
        <dsp:cNvSpPr/>
      </dsp:nvSpPr>
      <dsp:spPr>
        <a:xfrm rot="10800000">
          <a:off x="2593622" y="2907120"/>
          <a:ext cx="293171" cy="37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0800000">
        <a:off x="2681573" y="2981314"/>
        <a:ext cx="205220" cy="222580"/>
      </dsp:txXfrm>
    </dsp:sp>
    <dsp:sp modelId="{0D711C36-9D3A-4248-8F62-20E81CF5E792}">
      <dsp:nvSpPr>
        <dsp:cNvPr id="0" name=""/>
        <dsp:cNvSpPr/>
      </dsp:nvSpPr>
      <dsp:spPr>
        <a:xfrm>
          <a:off x="1356166" y="2543021"/>
          <a:ext cx="1099167" cy="10991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err="1" smtClean="0"/>
            <a:t>Wifi</a:t>
          </a:r>
          <a:r>
            <a:rPr lang="en-US" altLang="zh-TW" sz="1600" kern="1200" dirty="0" smtClean="0"/>
            <a:t> </a:t>
          </a:r>
          <a:r>
            <a:rPr lang="zh-TW" altLang="en-US" sz="1600" kern="1200" dirty="0" smtClean="0"/>
            <a:t>數據上傳</a:t>
          </a:r>
          <a:endParaRPr lang="zh-TW" altLang="en-US" sz="1600" kern="1200" dirty="0"/>
        </a:p>
      </dsp:txBody>
      <dsp:txXfrm>
        <a:off x="1517135" y="2703990"/>
        <a:ext cx="777229" cy="777229"/>
      </dsp:txXfrm>
    </dsp:sp>
    <dsp:sp modelId="{3493B72D-6BED-41BC-8BEE-5994C5185F6C}">
      <dsp:nvSpPr>
        <dsp:cNvPr id="0" name=""/>
        <dsp:cNvSpPr/>
      </dsp:nvSpPr>
      <dsp:spPr>
        <a:xfrm rot="15120000">
          <a:off x="1506430" y="2129285"/>
          <a:ext cx="293171" cy="37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0800000">
        <a:off x="1563995" y="2245302"/>
        <a:ext cx="205220" cy="222580"/>
      </dsp:txXfrm>
    </dsp:sp>
    <dsp:sp modelId="{25212846-CD9D-412C-BA6C-05FDE1EB1636}">
      <dsp:nvSpPr>
        <dsp:cNvPr id="0" name=""/>
        <dsp:cNvSpPr/>
      </dsp:nvSpPr>
      <dsp:spPr>
        <a:xfrm>
          <a:off x="845570" y="971569"/>
          <a:ext cx="1099167" cy="10991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雲端系統顯示平台</a:t>
          </a:r>
          <a:endParaRPr lang="zh-TW" altLang="en-US" sz="1600" kern="1200" dirty="0"/>
        </a:p>
      </dsp:txBody>
      <dsp:txXfrm>
        <a:off x="1006539" y="1132538"/>
        <a:ext cx="777229" cy="777229"/>
      </dsp:txXfrm>
    </dsp:sp>
    <dsp:sp modelId="{F9DAFC28-E69C-4B3F-BC66-B9224EED412F}">
      <dsp:nvSpPr>
        <dsp:cNvPr id="0" name=""/>
        <dsp:cNvSpPr/>
      </dsp:nvSpPr>
      <dsp:spPr>
        <a:xfrm rot="19440000">
          <a:off x="1910234" y="854940"/>
          <a:ext cx="293171" cy="370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918633" y="954982"/>
        <a:ext cx="205220" cy="22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33DF3-436E-4481-B3A8-777651B23A25}" type="datetimeFigureOut">
              <a:rPr lang="zh-HK" altLang="en-US" smtClean="0"/>
              <a:t>22/2/2023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5D7B-7B8D-4ADA-BE3C-896442D9D27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522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6084C-C5F4-4B19-96E1-A8ACD5B4B541}" type="datetimeFigureOut">
              <a:rPr lang="zh-HK" altLang="en-US" smtClean="0"/>
              <a:t>22/2/2023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75202"/>
            <a:ext cx="7951470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6A183-3A70-4CE3-A708-14657ABFF0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7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3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1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60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7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1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4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591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86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58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-cn.readthedocs.io/en/latest/microbitKit/iot_kit/IOT_bit_case0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hingspeak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0413" y="1806840"/>
            <a:ext cx="9070848" cy="457201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優質教育基金主題網絡計劃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>2022-2023</a:t>
            </a:r>
          </a:p>
          <a:p>
            <a:r>
              <a:rPr lang="en-US" altLang="zh-TW" sz="2800" dirty="0"/>
              <a:t>QTN</a:t>
            </a:r>
            <a:r>
              <a:rPr lang="zh-TW" altLang="en-US" sz="2800" dirty="0"/>
              <a:t> 透過活的科學 </a:t>
            </a:r>
            <a:r>
              <a:rPr lang="en-US" altLang="zh-TW" sz="2800" dirty="0"/>
              <a:t>:</a:t>
            </a:r>
            <a:r>
              <a:rPr lang="zh-TW" altLang="en-US" sz="2800" dirty="0"/>
              <a:t> 促進中小學創意</a:t>
            </a:r>
            <a:r>
              <a:rPr lang="en-US" altLang="zh-TW" sz="2800" dirty="0"/>
              <a:t>STEM</a:t>
            </a:r>
            <a:r>
              <a:rPr lang="zh-TW" altLang="en-US" sz="2800" dirty="0"/>
              <a:t>教育</a:t>
            </a:r>
            <a:endParaRPr lang="en-US" altLang="zh-TW" sz="2800" dirty="0"/>
          </a:p>
          <a:p>
            <a:r>
              <a:rPr lang="en-US" altLang="zh-TW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Micro:bit</a:t>
            </a:r>
            <a:r>
              <a:rPr lang="zh-TW" altLang="en-US" sz="36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智能環境監察系統工作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坊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43" y="4370638"/>
            <a:ext cx="2710718" cy="1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435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活動</a:t>
            </a:r>
            <a:r>
              <a:rPr lang="en-US" altLang="zh-TW" dirty="0"/>
              <a:t>2</a:t>
            </a:r>
            <a:r>
              <a:rPr lang="en-US" altLang="zh-TW" dirty="0" smtClean="0"/>
              <a:t>) </a:t>
            </a:r>
            <a:r>
              <a:rPr lang="zh-TW" altLang="en-US" sz="4000" dirty="0" smtClean="0"/>
              <a:t>協助圖書館利用</a:t>
            </a:r>
            <a:r>
              <a:rPr lang="en-US" altLang="zh-TW" sz="4000" dirty="0" err="1" smtClean="0"/>
              <a:t>Microbit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量度</a:t>
            </a:r>
            <a:r>
              <a:rPr lang="en-US" altLang="zh-HK" sz="4000" dirty="0" err="1" smtClean="0"/>
              <a:t>音量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556951"/>
            <a:ext cx="10058400" cy="4478089"/>
          </a:xfrm>
        </p:spPr>
        <p:txBody>
          <a:bodyPr>
            <a:normAutofit/>
          </a:bodyPr>
          <a:lstStyle/>
          <a:p>
            <a:r>
              <a:rPr lang="en-US" altLang="zh-HK" sz="3200" dirty="0" err="1">
                <a:hlinkClick r:id="rId2"/>
              </a:rPr>
              <a:t>噪聲</a:t>
            </a:r>
            <a:r>
              <a:rPr lang="zh-TW" altLang="zh-HK" sz="3200" dirty="0"/>
              <a:t>是指在工業生產、建築施工、交通運輸和社會生活中所產生的干擾周圍生活環境的聲音</a:t>
            </a:r>
            <a:r>
              <a:rPr lang="zh-TW" altLang="zh-HK" sz="3200" dirty="0" smtClean="0"/>
              <a:t>。</a:t>
            </a:r>
            <a:endParaRPr lang="en-US" altLang="zh-TW" sz="3200" dirty="0" smtClean="0"/>
          </a:p>
          <a:p>
            <a:endParaRPr lang="zh-TW" altLang="zh-HK" sz="3200" dirty="0"/>
          </a:p>
          <a:p>
            <a:r>
              <a:rPr lang="zh-TW" altLang="zh-HK" sz="3200" dirty="0"/>
              <a:t>環境噪聲標準是為保護人群健康和生存環境，對噪聲容許範圍所作的規定。制定原則，應以保護人的聽力、睡眠休息、交談思考為依據，應具有先進性、科學性和現實性</a:t>
            </a:r>
            <a:r>
              <a:rPr lang="zh-TW" altLang="zh-HK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endParaRPr lang="zh-TW" altLang="zh-HK" sz="32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47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活動</a:t>
            </a:r>
            <a:r>
              <a:rPr lang="en-US" altLang="zh-TW" dirty="0"/>
              <a:t>2) </a:t>
            </a:r>
            <a:r>
              <a:rPr lang="zh-TW" altLang="en-US" dirty="0"/>
              <a:t>協助圖書館利用</a:t>
            </a:r>
            <a:r>
              <a:rPr lang="en-US" altLang="zh-TW" dirty="0" err="1"/>
              <a:t>Microbit</a:t>
            </a:r>
            <a:r>
              <a:rPr lang="en-US" altLang="zh-TW" dirty="0"/>
              <a:t> </a:t>
            </a:r>
            <a:r>
              <a:rPr lang="zh-TW" altLang="en-US" dirty="0"/>
              <a:t>量度</a:t>
            </a:r>
            <a:r>
              <a:rPr lang="en-US" altLang="zh-HK" dirty="0" err="1" smtClean="0"/>
              <a:t>音量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在</a:t>
            </a:r>
            <a:r>
              <a:rPr lang="en-US" altLang="zh-HK" dirty="0"/>
              <a:t>OLED</a:t>
            </a:r>
            <a:r>
              <a:rPr lang="zh-TW" altLang="zh-HK" dirty="0"/>
              <a:t>中插入</a:t>
            </a:r>
            <a:r>
              <a:rPr lang="en-US" altLang="zh-HK" dirty="0"/>
              <a:t>OLED </a:t>
            </a:r>
            <a:r>
              <a:rPr lang="zh-TW" altLang="zh-HK" dirty="0"/>
              <a:t>初始化 寬</a:t>
            </a:r>
            <a:r>
              <a:rPr lang="en-US" altLang="zh-HK" dirty="0"/>
              <a:t>128 </a:t>
            </a:r>
            <a:r>
              <a:rPr lang="zh-TW" altLang="zh-HK" dirty="0"/>
              <a:t>高</a:t>
            </a:r>
            <a:r>
              <a:rPr lang="en-US" altLang="zh-HK" dirty="0"/>
              <a:t>64 </a:t>
            </a:r>
            <a:r>
              <a:rPr lang="zh-TW" altLang="zh-HK" dirty="0"/>
              <a:t>積木塊。</a:t>
            </a:r>
          </a:p>
          <a:p>
            <a:endParaRPr lang="zh-HK" altLang="en-US" dirty="0"/>
          </a:p>
        </p:txBody>
      </p:sp>
      <p:pic>
        <p:nvPicPr>
          <p:cNvPr id="7" name="圖片 6" descr="一張含有 文字 的圖片&#10;&#10;自動產生的描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7" y="2572411"/>
            <a:ext cx="6645910" cy="3551555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2726703"/>
            <a:ext cx="3937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543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活動</a:t>
            </a:r>
            <a:r>
              <a:rPr lang="en-US" altLang="zh-TW" dirty="0"/>
              <a:t>2) </a:t>
            </a:r>
            <a:r>
              <a:rPr lang="zh-TW" altLang="en-US" dirty="0"/>
              <a:t>協助圖書館利用</a:t>
            </a:r>
            <a:r>
              <a:rPr lang="en-US" altLang="zh-TW" dirty="0" err="1"/>
              <a:t>Microbit</a:t>
            </a:r>
            <a:r>
              <a:rPr lang="en-US" altLang="zh-TW" dirty="0"/>
              <a:t> </a:t>
            </a:r>
            <a:r>
              <a:rPr lang="zh-TW" altLang="en-US" dirty="0"/>
              <a:t>量度</a:t>
            </a:r>
            <a:r>
              <a:rPr lang="en-US" altLang="zh-HK" dirty="0" err="1"/>
              <a:t>音量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4663440"/>
          </a:xfrm>
        </p:spPr>
        <p:txBody>
          <a:bodyPr/>
          <a:lstStyle/>
          <a:p>
            <a:r>
              <a:rPr lang="zh-TW" altLang="zh-HK" sz="2000" dirty="0"/>
              <a:t>如圖所示，將噪聲傳感器模塊連接到</a:t>
            </a:r>
            <a:r>
              <a:rPr lang="en-US" altLang="zh-HK" sz="2000" dirty="0"/>
              <a:t>P1</a:t>
            </a:r>
            <a:r>
              <a:rPr lang="zh-TW" altLang="zh-HK" sz="2000" dirty="0"/>
              <a:t>口。</a:t>
            </a:r>
          </a:p>
          <a:p>
            <a:r>
              <a:rPr lang="en-US" altLang="zh-HK" sz="2000" dirty="0"/>
              <a:t>OLED</a:t>
            </a:r>
            <a:r>
              <a:rPr lang="zh-TW" altLang="zh-HK" sz="2000" dirty="0"/>
              <a:t>屏幕連接</a:t>
            </a:r>
            <a:r>
              <a:rPr lang="en-US" altLang="zh-HK" sz="2000" dirty="0"/>
              <a:t>I2C</a:t>
            </a:r>
            <a:r>
              <a:rPr lang="zh-TW" altLang="zh-HK" sz="2000" dirty="0"/>
              <a:t>接口。</a:t>
            </a:r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4874260" cy="49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活動</a:t>
            </a:r>
            <a:r>
              <a:rPr lang="en-US" altLang="zh-TW" dirty="0"/>
              <a:t>2) </a:t>
            </a:r>
            <a:r>
              <a:rPr lang="zh-TW" altLang="en-US" dirty="0"/>
              <a:t>協助圖書館利用</a:t>
            </a:r>
            <a:r>
              <a:rPr lang="en-US" altLang="zh-TW" dirty="0" err="1"/>
              <a:t>Microbit</a:t>
            </a:r>
            <a:r>
              <a:rPr lang="en-US" altLang="zh-TW" dirty="0"/>
              <a:t> </a:t>
            </a:r>
            <a:r>
              <a:rPr lang="zh-TW" altLang="en-US" dirty="0"/>
              <a:t>量度</a:t>
            </a:r>
            <a:r>
              <a:rPr lang="en-US" altLang="zh-HK" dirty="0" err="1" smtClean="0"/>
              <a:t>音量</a:t>
            </a:r>
            <a:r>
              <a:rPr lang="en-US" altLang="zh-TW" dirty="0" smtClean="0"/>
              <a:t>- </a:t>
            </a:r>
            <a:r>
              <a:rPr lang="zh-TW" altLang="en-US" dirty="0" smtClean="0"/>
              <a:t>編程部分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292737"/>
          </a:xfrm>
        </p:spPr>
        <p:txBody>
          <a:bodyPr/>
          <a:lstStyle/>
          <a:p>
            <a:pPr lvl="0"/>
            <a:r>
              <a:rPr lang="zh-TW" altLang="zh-HK" b="1" dirty="0"/>
              <a:t>先將</a:t>
            </a:r>
            <a:r>
              <a:rPr lang="en-US" altLang="zh-HK" b="1" dirty="0"/>
              <a:t>OLED</a:t>
            </a:r>
            <a:r>
              <a:rPr lang="zh-TW" altLang="zh-HK" b="1" dirty="0"/>
              <a:t>初始化</a:t>
            </a:r>
          </a:p>
          <a:p>
            <a:r>
              <a:rPr lang="zh-TW" altLang="zh-HK" b="1" dirty="0"/>
              <a:t>在</a:t>
            </a:r>
            <a:r>
              <a:rPr lang="en-US" altLang="zh-HK" b="1" dirty="0"/>
              <a:t>OLED</a:t>
            </a:r>
            <a:r>
              <a:rPr lang="zh-TW" altLang="zh-HK" b="1" dirty="0"/>
              <a:t>中插入</a:t>
            </a:r>
            <a:r>
              <a:rPr lang="en-US" altLang="zh-HK" b="1" dirty="0"/>
              <a:t>OLED </a:t>
            </a:r>
            <a:r>
              <a:rPr lang="zh-TW" altLang="zh-HK" b="1" dirty="0"/>
              <a:t>初始化 寬</a:t>
            </a:r>
            <a:r>
              <a:rPr lang="en-US" altLang="zh-HK" b="1" dirty="0"/>
              <a:t>128 </a:t>
            </a:r>
            <a:r>
              <a:rPr lang="zh-TW" altLang="zh-HK" b="1" dirty="0"/>
              <a:t>高</a:t>
            </a:r>
            <a:r>
              <a:rPr lang="en-US" altLang="zh-HK" b="1" dirty="0"/>
              <a:t>64 </a:t>
            </a:r>
            <a:r>
              <a:rPr lang="zh-TW" altLang="zh-HK" b="1" dirty="0"/>
              <a:t>積木塊。</a:t>
            </a:r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0" y="2839471"/>
            <a:ext cx="6645910" cy="3551555"/>
          </a:xfrm>
          <a:prstGeom prst="rect">
            <a:avLst/>
          </a:prstGeom>
        </p:spPr>
      </p:pic>
      <p:pic>
        <p:nvPicPr>
          <p:cNvPr id="5" name="圖片 4" descr="一張含有 文字 的圖片&#10;&#10;自動產生的描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0" y="3138617"/>
            <a:ext cx="3937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63784"/>
          </a:xfrm>
        </p:spPr>
        <p:txBody>
          <a:bodyPr/>
          <a:lstStyle/>
          <a:p>
            <a:r>
              <a:rPr lang="zh-TW" altLang="en-US" dirty="0" smtClean="0"/>
              <a:t>量度音量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705232"/>
            <a:ext cx="6359611" cy="4329808"/>
          </a:xfrm>
        </p:spPr>
        <p:txBody>
          <a:bodyPr/>
          <a:lstStyle/>
          <a:p>
            <a:r>
              <a:rPr lang="en-US" altLang="zh-HK" dirty="0"/>
              <a:t>2.</a:t>
            </a:r>
            <a:r>
              <a:rPr lang="zh-TW" altLang="zh-HK" dirty="0"/>
              <a:t>插入顯示字符串</a:t>
            </a:r>
            <a:r>
              <a:rPr lang="en-US" altLang="zh-HK" dirty="0"/>
              <a:t>(show string)</a:t>
            </a:r>
            <a:r>
              <a:rPr lang="zh-TW" altLang="zh-HK" dirty="0"/>
              <a:t>積木塊顯示字符</a:t>
            </a:r>
            <a:r>
              <a:rPr lang="en-US" altLang="zh-HK" dirty="0"/>
              <a:t>Noise:</a:t>
            </a:r>
            <a:r>
              <a:rPr lang="zh-TW" altLang="zh-HK" dirty="0"/>
              <a:t>，</a:t>
            </a:r>
          </a:p>
          <a:p>
            <a:r>
              <a:rPr lang="en-US" altLang="zh-TW" dirty="0"/>
              <a:t>3</a:t>
            </a:r>
            <a:r>
              <a:rPr lang="en-US" altLang="zh-HK" dirty="0" smtClean="0"/>
              <a:t>.</a:t>
            </a:r>
            <a:r>
              <a:rPr lang="zh-TW" altLang="zh-HK" dirty="0"/>
              <a:t>插入顯示數字</a:t>
            </a:r>
            <a:r>
              <a:rPr lang="en-US" altLang="zh-HK" dirty="0"/>
              <a:t>(show number)</a:t>
            </a:r>
            <a:r>
              <a:rPr lang="zh-TW" altLang="zh-HK" dirty="0"/>
              <a:t>積木塊，顯示噪音模塊返回的數值。</a:t>
            </a:r>
          </a:p>
          <a:p>
            <a:r>
              <a:rPr lang="en-US" altLang="zh-TW" dirty="0"/>
              <a:t>4</a:t>
            </a:r>
            <a:r>
              <a:rPr lang="en-US" altLang="zh-HK" dirty="0" smtClean="0"/>
              <a:t>.</a:t>
            </a:r>
            <a:r>
              <a:rPr lang="zh-TW" altLang="zh-HK" dirty="0"/>
              <a:t>插入積木塊暫停</a:t>
            </a:r>
            <a:r>
              <a:rPr lang="en-US" altLang="zh-HK" dirty="0"/>
              <a:t>(Pause)</a:t>
            </a:r>
            <a:r>
              <a:rPr lang="zh-TW" altLang="zh-HK" dirty="0"/>
              <a:t>，填入數值</a:t>
            </a:r>
            <a:r>
              <a:rPr lang="en-US" altLang="zh-HK" dirty="0"/>
              <a:t>1000</a:t>
            </a:r>
            <a:r>
              <a:rPr lang="zh-TW" altLang="zh-HK" dirty="0"/>
              <a:t>，以暫停</a:t>
            </a:r>
            <a:r>
              <a:rPr lang="en-US" altLang="zh-HK" dirty="0"/>
              <a:t>1</a:t>
            </a:r>
            <a:r>
              <a:rPr lang="zh-TW" altLang="zh-HK" dirty="0"/>
              <a:t>秒。</a:t>
            </a:r>
          </a:p>
          <a:p>
            <a:endParaRPr lang="zh-HK" altLang="en-US" dirty="0"/>
          </a:p>
        </p:txBody>
      </p:sp>
      <p:pic>
        <p:nvPicPr>
          <p:cNvPr id="4" name="圖片 3" descr="一張含有 文字, 標誌, 螢幕擷取畫面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11" y="1436712"/>
            <a:ext cx="4344962" cy="45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活動</a:t>
            </a:r>
            <a:r>
              <a:rPr lang="en-US" altLang="zh-TW" dirty="0"/>
              <a:t>2) </a:t>
            </a:r>
            <a:r>
              <a:rPr lang="zh-TW" altLang="en-US" dirty="0"/>
              <a:t>協助圖書館利用</a:t>
            </a:r>
            <a:r>
              <a:rPr lang="en-US" altLang="zh-TW" dirty="0" err="1"/>
              <a:t>Microbit</a:t>
            </a:r>
            <a:r>
              <a:rPr lang="en-US" altLang="zh-TW" dirty="0"/>
              <a:t> </a:t>
            </a:r>
            <a:r>
              <a:rPr lang="zh-TW" altLang="en-US" dirty="0"/>
              <a:t>量度</a:t>
            </a:r>
            <a:r>
              <a:rPr lang="en-US" altLang="zh-HK" dirty="0" err="1"/>
              <a:t>音量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sz="2800" dirty="0"/>
              <a:t>思考題：</a:t>
            </a:r>
          </a:p>
          <a:p>
            <a:r>
              <a:rPr lang="en-US" altLang="zh-HK" sz="2800" dirty="0"/>
              <a:t>1.</a:t>
            </a:r>
            <a:r>
              <a:rPr lang="zh-TW" altLang="zh-HK" sz="2800" dirty="0"/>
              <a:t>如果在圖書館很嘈吵時，如何提醒學生在圖書館安靜</a:t>
            </a:r>
            <a:r>
              <a:rPr lang="x-none" altLang="zh-HK" sz="2800" dirty="0"/>
              <a:t>?</a:t>
            </a:r>
            <a:endParaRPr lang="zh-TW" altLang="zh-HK" sz="2800" dirty="0"/>
          </a:p>
          <a:p>
            <a:r>
              <a:rPr lang="en-US" altLang="zh-HK" sz="2800" dirty="0"/>
              <a:t>2.</a:t>
            </a:r>
            <a:r>
              <a:rPr lang="zh-TW" altLang="zh-HK" sz="2800" dirty="0"/>
              <a:t>如何設計這個環境噪聲監測系統的外觀？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898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946" y="642594"/>
            <a:ext cx="10058400" cy="5696422"/>
          </a:xfrm>
        </p:spPr>
        <p:txBody>
          <a:bodyPr>
            <a:normAutofit/>
          </a:bodyPr>
          <a:lstStyle/>
          <a:p>
            <a:r>
              <a:rPr lang="zh-TW" altLang="zh-HK" dirty="0"/>
              <a:t>如果在圖書館很嘈吵時，如何提醒學生在圖書館安靜</a:t>
            </a:r>
            <a:r>
              <a:rPr lang="x-none" altLang="zh-HK" dirty="0"/>
              <a:t>?</a:t>
            </a:r>
            <a:endParaRPr lang="zh-TW" altLang="zh-HK" dirty="0"/>
          </a:p>
          <a:p>
            <a:r>
              <a:rPr lang="zh-TW" altLang="zh-HK" dirty="0"/>
              <a:t>在</a:t>
            </a:r>
            <a:r>
              <a:rPr lang="x-none" altLang="zh-HK" dirty="0"/>
              <a:t>forever</a:t>
            </a:r>
            <a:r>
              <a:rPr lang="zh-TW" altLang="zh-HK" dirty="0"/>
              <a:t>循環中，拖入一個判斷語句，讀取</a:t>
            </a:r>
            <a:r>
              <a:rPr lang="x-none" altLang="zh-HK" dirty="0"/>
              <a:t>P1</a:t>
            </a:r>
            <a:r>
              <a:rPr lang="zh-TW" altLang="zh-HK" dirty="0"/>
              <a:t>口噪聲傳感器模塊的值，利用</a:t>
            </a:r>
            <a:r>
              <a:rPr lang="x-none" altLang="zh-HK" dirty="0"/>
              <a:t>IF</a:t>
            </a:r>
            <a:r>
              <a:rPr lang="zh-TW" altLang="zh-HK" dirty="0"/>
              <a:t>（如果）判斷值是否過高。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zh-TW" altLang="zh-HK" dirty="0"/>
              <a:t>學生更可以對應</a:t>
            </a:r>
            <a:r>
              <a:rPr lang="x-none" altLang="zh-HK" dirty="0"/>
              <a:t>P1</a:t>
            </a:r>
            <a:r>
              <a:rPr lang="zh-TW" altLang="zh-HK" dirty="0"/>
              <a:t>口噪聲傳感器模塊的值不同的等級，</a:t>
            </a:r>
            <a:r>
              <a:rPr lang="x-none" altLang="zh-HK" dirty="0"/>
              <a:t>micro:bit</a:t>
            </a:r>
            <a:r>
              <a:rPr lang="zh-TW" altLang="zh-HK" dirty="0"/>
              <a:t>的</a:t>
            </a:r>
            <a:r>
              <a:rPr lang="x-none" altLang="zh-HK" dirty="0"/>
              <a:t>led</a:t>
            </a:r>
            <a:r>
              <a:rPr lang="zh-TW" altLang="zh-HK" dirty="0"/>
              <a:t>燈顯示不同的柱狀圖，最高級時為滿屏。對應不同的等級，</a:t>
            </a:r>
            <a:r>
              <a:rPr lang="x-none" altLang="zh-HK" dirty="0"/>
              <a:t>OLED</a:t>
            </a:r>
            <a:r>
              <a:rPr lang="zh-TW" altLang="zh-HK" dirty="0"/>
              <a:t>顯示器顯示不同數字，最高級顯示</a:t>
            </a:r>
            <a:r>
              <a:rPr lang="x-none" altLang="zh-HK" dirty="0"/>
              <a:t>5</a:t>
            </a:r>
            <a:r>
              <a:rPr lang="zh-TW" altLang="zh-HK" dirty="0"/>
              <a:t>。複製前面代碼，將</a:t>
            </a:r>
            <a:r>
              <a:rPr lang="x-none" altLang="zh-HK" dirty="0"/>
              <a:t>5</a:t>
            </a:r>
            <a:r>
              <a:rPr lang="zh-TW" altLang="zh-HK" dirty="0"/>
              <a:t>個等級的情況都一一判斷，並做出不同顯示。</a:t>
            </a:r>
          </a:p>
          <a:p>
            <a:endParaRPr lang="zh-HK" altLang="en-US" dirty="0"/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73" y="1846554"/>
            <a:ext cx="622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5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活動</a:t>
            </a:r>
            <a:r>
              <a:rPr lang="en-US" altLang="zh-TW" b="1" dirty="0"/>
              <a:t>3</a:t>
            </a:r>
            <a:r>
              <a:rPr lang="en-US" altLang="zh-TW" b="1" dirty="0" smtClean="0"/>
              <a:t>) </a:t>
            </a:r>
            <a:r>
              <a:rPr lang="zh-TW" altLang="zh-HK" b="1" dirty="0" smtClean="0"/>
              <a:t>環境</a:t>
            </a:r>
            <a:r>
              <a:rPr lang="zh-TW" altLang="en-US" b="1" dirty="0" smtClean="0"/>
              <a:t>監</a:t>
            </a:r>
            <a:r>
              <a:rPr lang="zh-TW" altLang="zh-HK" b="1" dirty="0" smtClean="0"/>
              <a:t>測</a:t>
            </a:r>
            <a:r>
              <a:rPr lang="zh-TW" altLang="en-US" b="1" dirty="0" smtClean="0"/>
              <a:t>系統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基本</a:t>
            </a:r>
            <a:r>
              <a:rPr lang="en-US" altLang="zh-TW" b="1" dirty="0" smtClean="0"/>
              <a:t>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環境監測是利用</a:t>
            </a:r>
            <a:r>
              <a:rPr lang="en-US" altLang="zh-HK" dirty="0"/>
              <a:t>IOT</a:t>
            </a:r>
            <a:r>
              <a:rPr lang="zh-TW" altLang="zh-HK" dirty="0"/>
              <a:t>技術對環境監測網絡進行設計</a:t>
            </a:r>
            <a:r>
              <a:rPr lang="en-US" altLang="zh-HK" dirty="0"/>
              <a:t>,</a:t>
            </a:r>
            <a:r>
              <a:rPr lang="zh-TW" altLang="zh-HK" dirty="0"/>
              <a:t>環境監測收集的信息又能通過物聯網適時儲存和顯示，並對所選評價區域進行詳細的場地監測和分析。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1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活動</a:t>
            </a:r>
            <a:r>
              <a:rPr lang="en-US" altLang="zh-TW" b="1" dirty="0"/>
              <a:t>3) </a:t>
            </a:r>
            <a:r>
              <a:rPr lang="zh-TW" altLang="zh-HK" b="1" dirty="0"/>
              <a:t>環境</a:t>
            </a:r>
            <a:r>
              <a:rPr lang="zh-TW" altLang="en-US" b="1" dirty="0"/>
              <a:t>監</a:t>
            </a:r>
            <a:r>
              <a:rPr lang="zh-TW" altLang="zh-HK" b="1" dirty="0"/>
              <a:t>測</a:t>
            </a:r>
            <a:r>
              <a:rPr lang="zh-TW" altLang="en-US" b="1" dirty="0"/>
              <a:t>系統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在</a:t>
            </a:r>
            <a:r>
              <a:rPr lang="en-US" altLang="zh-HK" dirty="0"/>
              <a:t>OLED</a:t>
            </a:r>
            <a:r>
              <a:rPr lang="zh-TW" altLang="zh-HK" dirty="0"/>
              <a:t>中插入</a:t>
            </a:r>
            <a:r>
              <a:rPr lang="en-US" altLang="zh-HK" dirty="0"/>
              <a:t>OLED </a:t>
            </a:r>
            <a:r>
              <a:rPr lang="zh-TW" altLang="zh-HK" dirty="0"/>
              <a:t>初始化 寬</a:t>
            </a:r>
            <a:r>
              <a:rPr lang="en-US" altLang="zh-HK" dirty="0"/>
              <a:t>128 </a:t>
            </a:r>
            <a:r>
              <a:rPr lang="zh-TW" altLang="zh-HK" dirty="0"/>
              <a:t>高</a:t>
            </a:r>
            <a:r>
              <a:rPr lang="en-US" altLang="zh-HK" dirty="0"/>
              <a:t>64 </a:t>
            </a:r>
            <a:r>
              <a:rPr lang="zh-TW" altLang="zh-HK" dirty="0"/>
              <a:t>積木塊。</a:t>
            </a:r>
          </a:p>
          <a:p>
            <a:endParaRPr lang="zh-HK" altLang="en-US" dirty="0"/>
          </a:p>
        </p:txBody>
      </p:sp>
      <p:pic>
        <p:nvPicPr>
          <p:cNvPr id="7" name="圖片 6" descr="一張含有 文字 的圖片&#10;&#10;自動產生的描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7" y="2572411"/>
            <a:ext cx="6645910" cy="3551555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0" y="2726703"/>
            <a:ext cx="3937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硬件</a:t>
            </a:r>
            <a:r>
              <a:rPr lang="zh-TW" altLang="zh-HK" dirty="0" smtClean="0"/>
              <a:t>連接</a:t>
            </a:r>
            <a:r>
              <a:rPr lang="en-US" altLang="zh-TW" dirty="0" smtClean="0"/>
              <a:t>:</a:t>
            </a:r>
            <a:r>
              <a:rPr lang="zh-TW" altLang="zh-HK" b="1" dirty="0"/>
              <a:t>環境</a:t>
            </a:r>
            <a:r>
              <a:rPr lang="zh-TW" altLang="en-US" b="1" dirty="0"/>
              <a:t>監</a:t>
            </a:r>
            <a:r>
              <a:rPr lang="zh-TW" altLang="zh-HK" b="1" dirty="0"/>
              <a:t>測</a:t>
            </a:r>
            <a:r>
              <a:rPr lang="zh-TW" altLang="en-US" b="1" dirty="0"/>
              <a:t>系統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光線傳感器、</a:t>
            </a:r>
            <a:r>
              <a:rPr lang="x-none" altLang="zh-HK" dirty="0"/>
              <a:t>B</a:t>
            </a:r>
            <a:r>
              <a:rPr lang="en-US" altLang="zh-HK" dirty="0"/>
              <a:t>ME280</a:t>
            </a:r>
            <a:r>
              <a:rPr lang="zh-TW" altLang="zh-HK" dirty="0"/>
              <a:t>模塊、</a:t>
            </a:r>
            <a:r>
              <a:rPr lang="en-US" altLang="zh-HK" dirty="0"/>
              <a:t>OLED</a:t>
            </a:r>
            <a:r>
              <a:rPr lang="zh-TW" altLang="zh-HK" dirty="0"/>
              <a:t>屏幕</a:t>
            </a:r>
          </a:p>
          <a:p>
            <a:endParaRPr lang="en-US" altLang="zh-HK" dirty="0"/>
          </a:p>
          <a:p>
            <a:pPr lvl="0"/>
            <a:r>
              <a:rPr lang="zh-TW" altLang="zh-HK" dirty="0"/>
              <a:t>光線傳感器模塊連接到</a:t>
            </a:r>
            <a:r>
              <a:rPr lang="en-US" altLang="zh-HK" dirty="0"/>
              <a:t>P1</a:t>
            </a:r>
            <a:r>
              <a:rPr lang="zh-TW" altLang="zh-HK" dirty="0"/>
              <a:t>。</a:t>
            </a:r>
          </a:p>
          <a:p>
            <a:pPr lvl="0"/>
            <a:r>
              <a:rPr lang="x-none" altLang="zh-HK" dirty="0"/>
              <a:t>B</a:t>
            </a:r>
            <a:r>
              <a:rPr lang="en-US" altLang="zh-HK" dirty="0"/>
              <a:t>ME280</a:t>
            </a:r>
            <a:r>
              <a:rPr lang="zh-TW" altLang="zh-HK" dirty="0"/>
              <a:t>模塊連接到</a:t>
            </a:r>
            <a:r>
              <a:rPr lang="en-US" altLang="zh-HK" dirty="0"/>
              <a:t>IIC</a:t>
            </a:r>
            <a:r>
              <a:rPr lang="zh-TW" altLang="zh-HK" dirty="0"/>
              <a:t>接口</a:t>
            </a:r>
            <a:r>
              <a:rPr lang="en-US" altLang="zh-HK" dirty="0"/>
              <a:t>SCL</a:t>
            </a:r>
            <a:r>
              <a:rPr lang="zh-TW" altLang="zh-HK" dirty="0"/>
              <a:t>連接</a:t>
            </a:r>
            <a:r>
              <a:rPr lang="en-US" altLang="zh-HK" dirty="0"/>
              <a:t>P19 SDA-P20</a:t>
            </a:r>
            <a:r>
              <a:rPr lang="zh-TW" altLang="zh-HK" dirty="0"/>
              <a:t>。 </a:t>
            </a:r>
          </a:p>
          <a:p>
            <a:pPr lvl="0"/>
            <a:r>
              <a:rPr lang="en-US" altLang="zh-HK" dirty="0"/>
              <a:t>OLED</a:t>
            </a:r>
            <a:r>
              <a:rPr lang="zh-TW" altLang="zh-HK" dirty="0"/>
              <a:t>屏幕連接</a:t>
            </a:r>
            <a:r>
              <a:rPr lang="en-US" altLang="zh-HK" dirty="0"/>
              <a:t>IIC</a:t>
            </a:r>
            <a:r>
              <a:rPr lang="zh-TW" altLang="zh-HK" dirty="0"/>
              <a:t>接口。 </a:t>
            </a:r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15" y="1680562"/>
            <a:ext cx="4565993" cy="48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自動環境監測系統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17511"/>
            <a:ext cx="10058400" cy="4217529"/>
          </a:xfrm>
        </p:spPr>
        <p:txBody>
          <a:bodyPr/>
          <a:lstStyle/>
          <a:p>
            <a:r>
              <a:rPr lang="zh-TW" altLang="en-US" dirty="0" smtClean="0"/>
              <a:t>學生可運用 </a:t>
            </a:r>
            <a:r>
              <a:rPr lang="en-US" altLang="zh-TW" dirty="0" err="1" smtClean="0"/>
              <a:t>Micro:bit</a:t>
            </a:r>
            <a:r>
              <a:rPr lang="en-US" altLang="zh-TW" dirty="0" smtClean="0"/>
              <a:t> </a:t>
            </a:r>
            <a:r>
              <a:rPr lang="zh-TW" altLang="en-US" dirty="0" smtClean="0"/>
              <a:t>微電路版，透過不同的感應器及裝置，設立環境</a:t>
            </a:r>
            <a:r>
              <a:rPr lang="zh-TW" altLang="en-US" dirty="0"/>
              <a:t>監測</a:t>
            </a:r>
            <a:r>
              <a:rPr lang="zh-TW" altLang="en-US" dirty="0" smtClean="0"/>
              <a:t>系統。</a:t>
            </a:r>
            <a:endParaRPr lang="en-US" altLang="zh-TW" dirty="0" smtClean="0"/>
          </a:p>
          <a:p>
            <a:r>
              <a:rPr lang="zh-TW" altLang="en-US" dirty="0" smtClean="0"/>
              <a:t>運用物聯網，將數據上傳在雲端系統，並達至科學數據化顯示。</a:t>
            </a:r>
            <a:endParaRPr lang="zh-HK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09886491"/>
              </p:ext>
            </p:extLst>
          </p:nvPr>
        </p:nvGraphicFramePr>
        <p:xfrm>
          <a:off x="632178" y="2619963"/>
          <a:ext cx="5463822" cy="364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40038"/>
              </p:ext>
            </p:extLst>
          </p:nvPr>
        </p:nvGraphicFramePr>
        <p:xfrm>
          <a:off x="5746044" y="3341417"/>
          <a:ext cx="5960535" cy="219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6845">
                  <a:extLst>
                    <a:ext uri="{9D8B030D-6E8A-4147-A177-3AD203B41FA5}">
                      <a16:colId xmlns:a16="http://schemas.microsoft.com/office/drawing/2014/main" val="3980103286"/>
                    </a:ext>
                  </a:extLst>
                </a:gridCol>
                <a:gridCol w="1986845">
                  <a:extLst>
                    <a:ext uri="{9D8B030D-6E8A-4147-A177-3AD203B41FA5}">
                      <a16:colId xmlns:a16="http://schemas.microsoft.com/office/drawing/2014/main" val="2912766103"/>
                    </a:ext>
                  </a:extLst>
                </a:gridCol>
                <a:gridCol w="1986845">
                  <a:extLst>
                    <a:ext uri="{9D8B030D-6E8A-4147-A177-3AD203B41FA5}">
                      <a16:colId xmlns:a16="http://schemas.microsoft.com/office/drawing/2014/main" val="243824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科學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科技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數學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6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觀察生物</a:t>
                      </a:r>
                      <a:endParaRPr lang="en-US" altLang="zh-HK" dirty="0" smtClean="0"/>
                    </a:p>
                    <a:p>
                      <a:r>
                        <a:rPr lang="zh-HK" altLang="en-US" dirty="0" smtClean="0"/>
                        <a:t>電的使用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程式設計</a:t>
                      </a:r>
                      <a:endParaRPr lang="en-US" altLang="zh-TW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感應器應用</a:t>
                      </a:r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雲端數據系統</a:t>
                      </a:r>
                    </a:p>
                    <a:p>
                      <a:r>
                        <a:rPr lang="zh-TW" altLang="en-US" dirty="0" smtClean="0"/>
                        <a:t>統計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801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運用科學過程技能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發展共同解決問題能力和創造力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發展綜合和應用科學、科技和數學的知識與技能的能力</a:t>
                      </a:r>
                      <a:endParaRPr lang="zh-HK" alt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8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0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dirty="0"/>
              <a:t>編程部分</a:t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4802659" cy="3931920"/>
          </a:xfrm>
        </p:spPr>
        <p:txBody>
          <a:bodyPr/>
          <a:lstStyle/>
          <a:p>
            <a:r>
              <a:rPr lang="zh-TW" altLang="zh-HK" dirty="0"/>
              <a:t>在重覆無限次中依次插入積木塊</a:t>
            </a:r>
          </a:p>
          <a:p>
            <a:r>
              <a:rPr lang="zh-TW" altLang="zh-HK" dirty="0"/>
              <a:t>積木塊： 運用</a:t>
            </a:r>
            <a:r>
              <a:rPr lang="en-US" altLang="zh-HK" dirty="0"/>
              <a:t>show string </a:t>
            </a:r>
            <a:r>
              <a:rPr lang="zh-TW" altLang="zh-HK" dirty="0"/>
              <a:t>及</a:t>
            </a:r>
            <a:r>
              <a:rPr lang="en-US" altLang="zh-HK" dirty="0"/>
              <a:t> show number </a:t>
            </a:r>
            <a:r>
              <a:rPr lang="zh-TW" altLang="zh-HK" dirty="0"/>
              <a:t>顯示當前光線值，溫度以及濕度值。 </a:t>
            </a:r>
          </a:p>
          <a:p>
            <a:r>
              <a:rPr lang="en-US" altLang="zh-HK" dirty="0"/>
              <a:t>1</a:t>
            </a:r>
            <a:r>
              <a:rPr lang="zh-TW" altLang="zh-HK" dirty="0"/>
              <a:t>） 在</a:t>
            </a:r>
            <a:r>
              <a:rPr lang="x-none" altLang="zh-HK" dirty="0"/>
              <a:t>OLED</a:t>
            </a:r>
            <a:r>
              <a:rPr lang="zh-TW" altLang="zh-HK" dirty="0"/>
              <a:t>中，利用</a:t>
            </a:r>
            <a:r>
              <a:rPr lang="x-none" altLang="zh-HK" dirty="0"/>
              <a:t>”</a:t>
            </a:r>
            <a:r>
              <a:rPr lang="zh-TW" altLang="zh-HK" dirty="0"/>
              <a:t>新行顯示字符串</a:t>
            </a:r>
            <a:r>
              <a:rPr lang="x-none" altLang="zh-HK" dirty="0"/>
              <a:t>”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0" y="832090"/>
            <a:ext cx="4898528" cy="52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0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活動</a:t>
            </a:r>
            <a:r>
              <a:rPr lang="en-US" altLang="zh-TW" b="1" dirty="0"/>
              <a:t>3) </a:t>
            </a:r>
            <a:r>
              <a:rPr lang="zh-TW" altLang="zh-HK" b="1" dirty="0"/>
              <a:t>環境</a:t>
            </a:r>
            <a:r>
              <a:rPr lang="zh-TW" altLang="en-US" b="1" dirty="0"/>
              <a:t>監</a:t>
            </a:r>
            <a:r>
              <a:rPr lang="zh-TW" altLang="zh-HK" b="1" dirty="0"/>
              <a:t>測</a:t>
            </a:r>
            <a:r>
              <a:rPr lang="zh-TW" altLang="en-US" b="1" dirty="0"/>
              <a:t>系統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在</a:t>
            </a:r>
            <a:r>
              <a:rPr lang="x-none" altLang="zh-HK" dirty="0"/>
              <a:t>”</a:t>
            </a:r>
            <a:r>
              <a:rPr lang="zh-TW" altLang="zh-HK" dirty="0"/>
              <a:t>八爪魚環境模块</a:t>
            </a:r>
            <a:r>
              <a:rPr lang="x-none" altLang="zh-HK" dirty="0"/>
              <a:t>”</a:t>
            </a:r>
            <a:r>
              <a:rPr lang="zh-TW" altLang="zh-HK" dirty="0"/>
              <a:t>內，取出</a:t>
            </a:r>
            <a:r>
              <a:rPr lang="x-none" altLang="zh-HK" dirty="0"/>
              <a:t>”</a:t>
            </a:r>
            <a:r>
              <a:rPr lang="zh-TW" altLang="zh-HK" dirty="0"/>
              <a:t>連接至</a:t>
            </a:r>
            <a:r>
              <a:rPr lang="x-none" altLang="zh-HK" dirty="0"/>
              <a:t>P1</a:t>
            </a:r>
            <a:r>
              <a:rPr lang="zh-TW" altLang="zh-HK" dirty="0"/>
              <a:t>的光線值</a:t>
            </a:r>
            <a:r>
              <a:rPr lang="x-none" altLang="zh-HK" dirty="0" smtClean="0"/>
              <a:t>”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 descr="一張含有 文字, 標誌, 螢幕擷取畫面, 公路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99" y="2743200"/>
            <a:ext cx="5404536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7682"/>
          </a:xfrm>
        </p:spPr>
        <p:txBody>
          <a:bodyPr>
            <a:normAutofit fontScale="90000"/>
          </a:bodyPr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361714"/>
            <a:ext cx="5605849" cy="3931920"/>
          </a:xfrm>
        </p:spPr>
        <p:txBody>
          <a:bodyPr/>
          <a:lstStyle/>
          <a:p>
            <a:r>
              <a:rPr lang="zh-TW" altLang="zh-HK" sz="2400" dirty="0"/>
              <a:t>再次利用</a:t>
            </a:r>
            <a:r>
              <a:rPr lang="x-none" altLang="zh-HK" sz="2400" dirty="0"/>
              <a:t>BM280</a:t>
            </a:r>
            <a:r>
              <a:rPr lang="zh-TW" altLang="zh-HK" sz="2400" dirty="0"/>
              <a:t>同時顯示環境溫度及濕度</a:t>
            </a:r>
            <a:r>
              <a:rPr lang="zh-TW" altLang="zh-HK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x-none" altLang="zh-HK" sz="2400" dirty="0"/>
              <a:t>最後暫停6000毫秒，</a:t>
            </a:r>
            <a:r>
              <a:rPr lang="zh-TW" altLang="zh-HK" sz="2400" dirty="0"/>
              <a:t>每分鐘顯示當前環境的光線值、溫度值、濕度值 </a:t>
            </a:r>
          </a:p>
          <a:p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2" y="1049638"/>
            <a:ext cx="4178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sz="3600" dirty="0"/>
              <a:t>思考題：</a:t>
            </a:r>
          </a:p>
          <a:p>
            <a:r>
              <a:rPr lang="zh-TW" altLang="zh-HK" sz="3600" dirty="0"/>
              <a:t>如何在學校戶外位置統計一天內的</a:t>
            </a:r>
            <a:r>
              <a:rPr lang="zh-TW" altLang="zh-HK" sz="3600" dirty="0" smtClean="0"/>
              <a:t>數據</a:t>
            </a:r>
            <a:r>
              <a:rPr lang="en-US" altLang="zh-TW" sz="3600" dirty="0" smtClean="0"/>
              <a:t>?</a:t>
            </a:r>
            <a:endParaRPr lang="zh-TW" altLang="zh-HK" sz="3600" dirty="0"/>
          </a:p>
          <a:p>
            <a:r>
              <a:rPr lang="zh-TW" altLang="zh-HK" sz="3600" dirty="0"/>
              <a:t>如何設計這個環境監測系統的外觀？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074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物聯網</a:t>
            </a:r>
            <a:r>
              <a:rPr lang="en-US" altLang="zh-TW" dirty="0" smtClean="0"/>
              <a:t>IOT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5420497" cy="3931920"/>
          </a:xfrm>
        </p:spPr>
        <p:txBody>
          <a:bodyPr/>
          <a:lstStyle/>
          <a:p>
            <a:r>
              <a:rPr lang="zh-TW" altLang="zh-HK" dirty="0"/>
              <a:t>物聯網將可以接收訊息但無法連上網路的物品，透過</a:t>
            </a:r>
            <a:r>
              <a:rPr lang="en-US" altLang="zh-HK" dirty="0" err="1"/>
              <a:t>IoT</a:t>
            </a:r>
            <a:r>
              <a:rPr lang="zh-TW" altLang="zh-HK" dirty="0"/>
              <a:t>技術貼上電子標籤，使用者就能夠從網路找到物品相對應的位置、收集每個物品傳送的訊息，也可透過電腦集中管理機器、設備、甚至是在操作的人員，同時對家裡的設備、汽車進行定位、遙控、搜尋，有效防止物品遭竊，類似自動化操控系統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r>
              <a:rPr lang="zh-TW" altLang="zh-HK" dirty="0" smtClean="0"/>
              <a:t>同時</a:t>
            </a:r>
            <a:r>
              <a:rPr lang="zh-TW" altLang="zh-HK" dirty="0"/>
              <a:t>，我們透過收集這些小事的數據，最後可以聚集成大數據，也是我們今次課題的重點，當中包括重新設計道路以減少車禍、都市翻新、災害預測、預防犯罪、流行病控制等社會重大改變，實現物物相聯的物聯網，我們簡單地用一張圖表達</a:t>
            </a:r>
            <a:endParaRPr lang="zh-HK" altLang="en-US" dirty="0"/>
          </a:p>
        </p:txBody>
      </p:sp>
      <p:pic>
        <p:nvPicPr>
          <p:cNvPr id="4" name="image5.png" descr="一張含有 文字, 裝置, 量表, 儀錶 的圖片&#10;&#10;自動產生的描述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681916" y="2103120"/>
            <a:ext cx="5105400" cy="25996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08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59496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IoT</a:t>
            </a:r>
            <a:r>
              <a:rPr lang="zh-TW" altLang="zh-HK" dirty="0"/>
              <a:t>裝置的工作一般可以分爲</a:t>
            </a:r>
            <a:r>
              <a:rPr lang="en-US" altLang="zh-HK" dirty="0"/>
              <a:t>4</a:t>
            </a:r>
            <a:r>
              <a:rPr lang="zh-TW" altLang="zh-HK" dirty="0"/>
              <a:t>個步驟</a:t>
            </a:r>
            <a:r>
              <a:rPr lang="zh-TW" altLang="zh-HK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HK" dirty="0"/>
              <a:t/>
            </a:r>
            <a:br>
              <a:rPr lang="zh-TW" altLang="zh-HK" dirty="0"/>
            </a:br>
            <a:r>
              <a:rPr lang="en-US" altLang="zh-HK" b="1" dirty="0"/>
              <a:t>1.</a:t>
            </a:r>
            <a:r>
              <a:rPr lang="zh-TW" altLang="zh-HK" b="1" dirty="0"/>
              <a:t>數據採集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en-US" altLang="zh-HK" b="1" dirty="0"/>
              <a:t>2.</a:t>
            </a:r>
            <a:r>
              <a:rPr lang="zh-TW" altLang="zh-HK" b="1" dirty="0"/>
              <a:t>數據傳送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en-US" altLang="zh-HK" b="1" dirty="0"/>
              <a:t>3.</a:t>
            </a:r>
            <a:r>
              <a:rPr lang="zh-TW" altLang="zh-HK" b="1" dirty="0"/>
              <a:t>數據儲存及分析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en-US" altLang="zh-HK" b="1" dirty="0"/>
              <a:t>4.</a:t>
            </a:r>
            <a:r>
              <a:rPr lang="zh-TW" altLang="zh-HK" b="1" dirty="0"/>
              <a:t>數據顯示及行動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8067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活動四 </a:t>
            </a:r>
            <a:r>
              <a:rPr lang="en-US" altLang="zh-TW" dirty="0"/>
              <a:t>:</a:t>
            </a:r>
            <a:r>
              <a:rPr lang="zh-TW" altLang="en-US" dirty="0"/>
              <a:t> 學習使用物聯網平台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物聯網網站設定</a:t>
            </a:r>
            <a:endParaRPr lang="en-US" altLang="zh-TW" dirty="0"/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zh-TW" altLang="en-US" dirty="0"/>
              <a:t>前往</a:t>
            </a:r>
            <a:r>
              <a:rPr lang="en-US" altLang="zh-TW" dirty="0">
                <a:hlinkClick r:id="rId2"/>
              </a:rPr>
              <a:t>https://thingspeak.com/</a:t>
            </a:r>
            <a:r>
              <a:rPr lang="en-US" altLang="zh-TW" dirty="0"/>
              <a:t> </a:t>
            </a:r>
            <a:r>
              <a:rPr lang="zh-TW" altLang="en-US" dirty="0"/>
              <a:t>並登入</a:t>
            </a:r>
            <a:endParaRPr lang="en-US" altLang="zh-TW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673350"/>
            <a:ext cx="6076950" cy="3771900"/>
          </a:xfrm>
          <a:prstGeom prst="rect">
            <a:avLst/>
          </a:prstGeom>
        </p:spPr>
      </p:pic>
      <p:sp>
        <p:nvSpPr>
          <p:cNvPr id="29" name="橢圓 28"/>
          <p:cNvSpPr/>
          <p:nvPr/>
        </p:nvSpPr>
        <p:spPr>
          <a:xfrm>
            <a:off x="1628775" y="5464655"/>
            <a:ext cx="1785360" cy="683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4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填好電郵，地區及個人姓名，創建帳戶，若果用的是私人</a:t>
            </a:r>
            <a:r>
              <a:rPr lang="en-US" altLang="zh-HK" dirty="0"/>
              <a:t>email</a:t>
            </a:r>
            <a:r>
              <a:rPr lang="zh-TW" altLang="zh-HK" dirty="0"/>
              <a:t>，則在下一頁選取「</a:t>
            </a:r>
            <a:r>
              <a:rPr lang="en-US" altLang="zh-HK" dirty="0"/>
              <a:t>Use this email for my </a:t>
            </a:r>
            <a:r>
              <a:rPr lang="en-US" altLang="zh-HK" dirty="0" err="1"/>
              <a:t>MathsWorks</a:t>
            </a:r>
            <a:r>
              <a:rPr lang="en-US" altLang="zh-HK" dirty="0"/>
              <a:t> Account</a:t>
            </a:r>
            <a:r>
              <a:rPr lang="zh-TW" altLang="zh-HK" dirty="0"/>
              <a:t>」並按</a:t>
            </a:r>
            <a:r>
              <a:rPr lang="en-US" altLang="zh-HK" dirty="0"/>
              <a:t>Continue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7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82258" y="2859980"/>
            <a:ext cx="6983018" cy="35408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1037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活動四 </a:t>
            </a:r>
            <a:r>
              <a:rPr lang="en-US" altLang="zh-TW" dirty="0"/>
              <a:t>:</a:t>
            </a:r>
            <a:r>
              <a:rPr lang="zh-TW" altLang="en-US" dirty="0"/>
              <a:t> 學習使用物聯網平台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新增</a:t>
            </a:r>
            <a:r>
              <a:rPr lang="en-US" altLang="zh-TW" dirty="0"/>
              <a:t>CHENNEL</a:t>
            </a:r>
            <a:r>
              <a:rPr lang="zh-TW" altLang="en-US" dirty="0"/>
              <a:t>並設定</a:t>
            </a:r>
            <a:endParaRPr lang="en-US" altLang="zh-TW" dirty="0"/>
          </a:p>
          <a:p>
            <a:endParaRPr lang="zh-CN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45080"/>
            <a:ext cx="4667250" cy="971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3605556"/>
            <a:ext cx="3276600" cy="20764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5823928"/>
            <a:ext cx="14573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上</a:t>
            </a:r>
            <a:r>
              <a:rPr lang="zh-TW" altLang="zh-HK" dirty="0"/>
              <a:t>傳光線強度來進行測試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點擊</a:t>
            </a:r>
            <a:r>
              <a:rPr lang="en-US" altLang="zh-HK" dirty="0"/>
              <a:t>“Channels”-“MY Channels”-“New Channel</a:t>
            </a:r>
            <a:r>
              <a:rPr lang="zh-TW" altLang="zh-HK" dirty="0"/>
              <a:t>，新建一個頻道。</a:t>
            </a:r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0" y="2619632"/>
            <a:ext cx="8718739" cy="29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課程設計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41022" y="1888949"/>
          <a:ext cx="10757406" cy="430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488">
                  <a:extLst>
                    <a:ext uri="{9D8B030D-6E8A-4147-A177-3AD203B41FA5}">
                      <a16:colId xmlns:a16="http://schemas.microsoft.com/office/drawing/2014/main" val="3619513650"/>
                    </a:ext>
                  </a:extLst>
                </a:gridCol>
                <a:gridCol w="3625134">
                  <a:extLst>
                    <a:ext uri="{9D8B030D-6E8A-4147-A177-3AD203B41FA5}">
                      <a16:colId xmlns:a16="http://schemas.microsoft.com/office/drawing/2014/main" val="830765425"/>
                    </a:ext>
                  </a:extLst>
                </a:gridCol>
                <a:gridCol w="5242784">
                  <a:extLst>
                    <a:ext uri="{9D8B030D-6E8A-4147-A177-3AD203B41FA5}">
                      <a16:colId xmlns:a16="http://schemas.microsoft.com/office/drawing/2014/main" val="1410925601"/>
                    </a:ext>
                  </a:extLst>
                </a:gridCol>
              </a:tblGrid>
              <a:tr h="6845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課節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/>
                        <a:t>學生</a:t>
                      </a:r>
                      <a:r>
                        <a:rPr lang="zh-TW" altLang="en-US" sz="1900" b="1" dirty="0" smtClean="0"/>
                        <a:t>未有</a:t>
                      </a:r>
                      <a:r>
                        <a:rPr lang="en-US" altLang="zh-TW" sz="1900" dirty="0" err="1" smtClean="0"/>
                        <a:t>Micro:bit</a:t>
                      </a:r>
                      <a:r>
                        <a:rPr lang="en-US" altLang="zh-TW" sz="1900" baseline="0" dirty="0" smtClean="0"/>
                        <a:t> </a:t>
                      </a:r>
                      <a:r>
                        <a:rPr lang="zh-TW" altLang="en-US" sz="1900" baseline="0" dirty="0" smtClean="0"/>
                        <a:t>編程知識</a:t>
                      </a:r>
                      <a:endParaRPr lang="zh-HK" altLang="en-US" sz="1900" dirty="0" smtClean="0"/>
                    </a:p>
                    <a:p>
                      <a:pPr algn="ctr"/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/>
                        <a:t>學生已有</a:t>
                      </a:r>
                      <a:r>
                        <a:rPr lang="en-US" altLang="zh-TW" sz="1900" dirty="0" err="1" smtClean="0"/>
                        <a:t>Micro:bit</a:t>
                      </a:r>
                      <a:r>
                        <a:rPr lang="en-US" altLang="zh-TW" sz="1900" baseline="0" dirty="0" smtClean="0"/>
                        <a:t> </a:t>
                      </a:r>
                      <a:r>
                        <a:rPr lang="zh-TW" altLang="en-US" sz="1900" baseline="0" dirty="0" smtClean="0"/>
                        <a:t>編程知識</a:t>
                      </a:r>
                      <a:endParaRPr lang="zh-HK" altLang="en-US" sz="1900" dirty="0" smtClean="0"/>
                    </a:p>
                    <a:p>
                      <a:pPr algn="ctr"/>
                      <a:endParaRPr lang="zh-HK" altLang="en-US" sz="1900" dirty="0"/>
                    </a:p>
                  </a:txBody>
                  <a:tcPr marL="97795" marR="97795" marT="48897" marB="48897"/>
                </a:tc>
                <a:extLst>
                  <a:ext uri="{0D108BD9-81ED-4DB2-BD59-A6C34878D82A}">
                    <a16:rowId xmlns:a16="http://schemas.microsoft.com/office/drawing/2014/main" val="117472988"/>
                  </a:ext>
                </a:extLst>
              </a:tr>
              <a:tr h="127133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 smtClean="0"/>
                        <a:t>1-2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 err="1" smtClean="0"/>
                        <a:t>Micro:bit</a:t>
                      </a:r>
                      <a:r>
                        <a:rPr lang="en-US" altLang="zh-TW" sz="1900" baseline="0" dirty="0" smtClean="0"/>
                        <a:t> </a:t>
                      </a:r>
                      <a:r>
                        <a:rPr lang="zh-TW" altLang="en-US" sz="1900" baseline="0" dirty="0" smtClean="0"/>
                        <a:t>基礎編程</a:t>
                      </a:r>
                      <a:endParaRPr lang="en-US" altLang="zh-TW" sz="1900" baseline="0" dirty="0" smtClean="0"/>
                    </a:p>
                    <a:p>
                      <a:pPr algn="l"/>
                      <a:r>
                        <a:rPr lang="zh-TW" altLang="en-US" sz="1900" dirty="0" smtClean="0"/>
                        <a:t>認識編程介面及上傳編程 </a:t>
                      </a:r>
                      <a:endParaRPr lang="en-US" altLang="zh-TW" sz="1900" baseline="0" dirty="0" smtClean="0"/>
                    </a:p>
                    <a:p>
                      <a:pPr algn="l"/>
                      <a:r>
                        <a:rPr lang="zh-TW" altLang="en-US" sz="1900" baseline="0" dirty="0" smtClean="0"/>
                        <a:t>利用</a:t>
                      </a:r>
                      <a:r>
                        <a:rPr lang="en-US" altLang="zh-TW" sz="1900" dirty="0" err="1" smtClean="0"/>
                        <a:t>Micro:bit</a:t>
                      </a:r>
                      <a:r>
                        <a:rPr lang="zh-TW" altLang="en-US" sz="1900" dirty="0" smtClean="0"/>
                        <a:t>顯示文字</a:t>
                      </a:r>
                      <a:endParaRPr lang="en-US" altLang="zh-TW" sz="19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aseline="0" dirty="0" smtClean="0"/>
                        <a:t>利用</a:t>
                      </a:r>
                      <a:r>
                        <a:rPr lang="en-US" altLang="zh-TW" sz="1900" dirty="0" err="1" smtClean="0"/>
                        <a:t>Micro:bit</a:t>
                      </a:r>
                      <a:r>
                        <a:rPr lang="zh-TW" altLang="en-US" sz="1900" dirty="0" smtClean="0"/>
                        <a:t>控制圖案</a:t>
                      </a:r>
                      <a:endParaRPr lang="en-US" altLang="zh-TW" sz="1900" dirty="0" smtClean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分組討論，並草擬初步計劃</a:t>
                      </a:r>
                      <a:endParaRPr lang="en-US" altLang="zh-TW" sz="19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err="1" smtClean="0"/>
                        <a:t>Micro:bit</a:t>
                      </a:r>
                      <a:r>
                        <a:rPr lang="en-US" altLang="zh-TW" sz="1900" baseline="0" dirty="0" smtClean="0"/>
                        <a:t> </a:t>
                      </a:r>
                      <a:r>
                        <a:rPr lang="zh-TW" altLang="en-US" sz="1900" baseline="0" dirty="0" smtClean="0"/>
                        <a:t>連接</a:t>
                      </a:r>
                      <a:r>
                        <a:rPr lang="zh-TW" altLang="en-US" sz="1900" dirty="0" smtClean="0"/>
                        <a:t>擴展板</a:t>
                      </a:r>
                      <a:r>
                        <a:rPr lang="zh-TW" altLang="en-US" sz="1900" baseline="0" dirty="0" smtClean="0"/>
                        <a:t>編程</a:t>
                      </a:r>
                      <a:endParaRPr lang="en-US" altLang="zh-TW" sz="1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err="1" smtClean="0"/>
                        <a:t>Micro:bit</a:t>
                      </a:r>
                      <a:r>
                        <a:rPr lang="zh-TW" altLang="en-US" sz="1900" dirty="0" smtClean="0"/>
                        <a:t>及</a:t>
                      </a:r>
                      <a:r>
                        <a:rPr lang="zh-TW" alt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擴展板</a:t>
                      </a:r>
                      <a:r>
                        <a:rPr lang="zh-CN" altLang="en-US" sz="1900" dirty="0" smtClean="0"/>
                        <a:t>控制</a:t>
                      </a:r>
                      <a:r>
                        <a:rPr lang="en-US" altLang="zh-TW" sz="1900" dirty="0" smtClean="0"/>
                        <a:t>LED</a:t>
                      </a:r>
                      <a:r>
                        <a:rPr lang="zh-CN" altLang="en-US" sz="1900" dirty="0" smtClean="0"/>
                        <a:t>燈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extLst>
                  <a:ext uri="{0D108BD9-81ED-4DB2-BD59-A6C34878D82A}">
                    <a16:rowId xmlns:a16="http://schemas.microsoft.com/office/drawing/2014/main" val="1843536885"/>
                  </a:ext>
                </a:extLst>
              </a:tr>
              <a:tr h="68456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 smtClean="0"/>
                        <a:t>3-4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err="1" smtClean="0"/>
                        <a:t>Micro:bit</a:t>
                      </a:r>
                      <a:r>
                        <a:rPr lang="en-US" altLang="zh-TW" sz="1900" baseline="0" dirty="0" smtClean="0"/>
                        <a:t> </a:t>
                      </a:r>
                      <a:r>
                        <a:rPr lang="zh-TW" altLang="en-US" sz="1900" baseline="0" dirty="0" smtClean="0"/>
                        <a:t>連接</a:t>
                      </a:r>
                      <a:r>
                        <a:rPr lang="zh-TW" altLang="en-US" sz="1900" dirty="0" smtClean="0"/>
                        <a:t>擴展板</a:t>
                      </a:r>
                      <a:r>
                        <a:rPr lang="zh-TW" altLang="en-US" sz="1900" baseline="0" dirty="0" smtClean="0"/>
                        <a:t>編程</a:t>
                      </a:r>
                      <a:endParaRPr lang="en-US" altLang="zh-TW" sz="1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err="1" smtClean="0"/>
                        <a:t>Micro:bit</a:t>
                      </a:r>
                      <a:r>
                        <a:rPr lang="zh-TW" altLang="en-US" sz="1900" dirty="0" smtClean="0"/>
                        <a:t>及</a:t>
                      </a:r>
                      <a:r>
                        <a:rPr lang="zh-TW" altLang="en-US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擴展板</a:t>
                      </a:r>
                      <a:r>
                        <a:rPr lang="zh-CN" altLang="en-US" sz="1900" dirty="0" smtClean="0"/>
                        <a:t>控制</a:t>
                      </a:r>
                      <a:r>
                        <a:rPr lang="en-US" altLang="zh-TW" sz="1900" dirty="0" smtClean="0"/>
                        <a:t>LED</a:t>
                      </a:r>
                      <a:r>
                        <a:rPr lang="zh-CN" altLang="en-US" sz="1900" dirty="0" smtClean="0"/>
                        <a:t>燈</a:t>
                      </a:r>
                      <a:endParaRPr lang="zh-HK" altLang="en-US" sz="1900" dirty="0" smtClean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 smtClean="0"/>
                        <a:t>學習使用感測器和顯示器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extLst>
                  <a:ext uri="{0D108BD9-81ED-4DB2-BD59-A6C34878D82A}">
                    <a16:rowId xmlns:a16="http://schemas.microsoft.com/office/drawing/2014/main" val="3621123175"/>
                  </a:ext>
                </a:extLst>
              </a:tr>
              <a:tr h="684562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900" dirty="0" smtClean="0"/>
                        <a:t>5-6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/>
                        <a:t>學習使用感測器和顯示器</a:t>
                      </a:r>
                      <a:endParaRPr lang="zh-HK" altLang="en-US" sz="1900" dirty="0" smtClean="0"/>
                    </a:p>
                    <a:p>
                      <a:pPr algn="l"/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 smtClean="0"/>
                        <a:t>學習使用物聯網</a:t>
                      </a:r>
                      <a:r>
                        <a:rPr lang="en-US" altLang="zh-TW" sz="1900" dirty="0" err="1" smtClean="0"/>
                        <a:t>Thingspeak</a:t>
                      </a:r>
                      <a:r>
                        <a:rPr lang="zh-TW" altLang="en-US" sz="1900" dirty="0" smtClean="0"/>
                        <a:t>平台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extLst>
                  <a:ext uri="{0D108BD9-81ED-4DB2-BD59-A6C34878D82A}">
                    <a16:rowId xmlns:a16="http://schemas.microsoft.com/office/drawing/2014/main" val="3531939319"/>
                  </a:ext>
                </a:extLst>
              </a:tr>
              <a:tr h="396611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900" dirty="0" smtClean="0"/>
                        <a:t>7-8</a:t>
                      </a:r>
                      <a:endParaRPr lang="zh-HK" altLang="en-US" sz="1900" dirty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/>
                        <a:t>學習使用物聯網</a:t>
                      </a:r>
                      <a:r>
                        <a:rPr lang="en-US" altLang="zh-TW" sz="1900" dirty="0" err="1" smtClean="0"/>
                        <a:t>Thingspeak</a:t>
                      </a:r>
                      <a:r>
                        <a:rPr lang="zh-TW" altLang="en-US" sz="1900" dirty="0" smtClean="0"/>
                        <a:t>平台</a:t>
                      </a:r>
                      <a:endParaRPr lang="zh-HK" altLang="en-US" sz="1900" dirty="0" smtClean="0"/>
                    </a:p>
                  </a:txBody>
                  <a:tcPr marL="97795" marR="97795" marT="48897" marB="48897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dirty="0" smtClean="0"/>
                        <a:t>運用設計，制作自動環境監測系統</a:t>
                      </a:r>
                      <a:endParaRPr lang="en-US" altLang="zh-TW" sz="19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學生討論及挑選適當的感測器來制作</a:t>
                      </a:r>
                      <a:r>
                        <a:rPr lang="zh-TW" altLang="en-US" sz="1900" dirty="0" smtClean="0"/>
                        <a:t>監測系統</a:t>
                      </a:r>
                      <a:endParaRPr lang="en-US" altLang="zh-TW" sz="1900" dirty="0" smtClean="0"/>
                    </a:p>
                    <a:p>
                      <a:pPr algn="l"/>
                      <a:endParaRPr lang="zh-HK" altLang="en-US" sz="1900" dirty="0"/>
                    </a:p>
                  </a:txBody>
                  <a:tcPr marL="97795" marR="97795" marT="48897" marB="48897"/>
                </a:tc>
                <a:extLst>
                  <a:ext uri="{0D108BD9-81ED-4DB2-BD59-A6C34878D82A}">
                    <a16:rowId xmlns:a16="http://schemas.microsoft.com/office/drawing/2014/main" val="150461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45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出現項目</a:t>
            </a:r>
            <a:r>
              <a:rPr lang="x-none" altLang="zh-HK" dirty="0"/>
              <a:t>Channels</a:t>
            </a:r>
            <a:r>
              <a:rPr lang="zh-TW" altLang="zh-HK" dirty="0"/>
              <a:t>參數設計列表</a:t>
            </a:r>
          </a:p>
          <a:p>
            <a:r>
              <a:rPr lang="zh-TW" altLang="zh-HK" dirty="0"/>
              <a:t>填寫如下內容，如果有多個參數，就選擇多個</a:t>
            </a:r>
            <a:r>
              <a:rPr lang="en-US" altLang="zh-HK" dirty="0"/>
              <a:t>field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17" y="834124"/>
            <a:ext cx="4635510" cy="50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點擊</a:t>
            </a:r>
            <a:r>
              <a:rPr lang="en-US" altLang="zh-HK" dirty="0"/>
              <a:t>save channel </a:t>
            </a:r>
            <a:r>
              <a:rPr lang="zh-TW" altLang="zh-HK" dirty="0"/>
              <a:t>就可以了</a:t>
            </a:r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6" y="1328394"/>
            <a:ext cx="6130273" cy="50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活動四 </a:t>
            </a:r>
            <a:r>
              <a:rPr lang="en-US" altLang="zh-TW" dirty="0"/>
              <a:t>:</a:t>
            </a:r>
            <a:r>
              <a:rPr lang="zh-TW" altLang="en-US" dirty="0"/>
              <a:t> 學習使用物聯網平台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HK" b="1" dirty="0"/>
              <a:t>點擊</a:t>
            </a:r>
            <a:r>
              <a:rPr lang="en-US" altLang="zh-HK" b="1" dirty="0"/>
              <a:t>API KEY</a:t>
            </a:r>
            <a:r>
              <a:rPr lang="zh-TW" altLang="zh-HK" b="1" dirty="0"/>
              <a:t>，查看</a:t>
            </a:r>
            <a:r>
              <a:rPr lang="en-US" altLang="zh-HK" b="1" dirty="0"/>
              <a:t>write key</a:t>
            </a:r>
            <a:r>
              <a:rPr lang="zh-TW" altLang="zh-HK" b="1" dirty="0"/>
              <a:t>，就是我們編程時上傳數據所需的數字匙</a:t>
            </a:r>
            <a:r>
              <a:rPr lang="zh-TW" altLang="zh-HK" b="1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   取得</a:t>
            </a:r>
            <a:r>
              <a:rPr lang="en-US" altLang="zh-TW" dirty="0"/>
              <a:t>API KEY</a:t>
            </a:r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zh-TW" altLang="en-US" dirty="0" smtClean="0"/>
              <a:t> </a:t>
            </a:r>
            <a:r>
              <a:rPr lang="zh-TW" altLang="en-US" dirty="0"/>
              <a:t>複製</a:t>
            </a:r>
            <a:r>
              <a:rPr lang="en-US" altLang="zh-TW" dirty="0"/>
              <a:t>API KEY</a:t>
            </a:r>
          </a:p>
          <a:p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0" y="2658856"/>
            <a:ext cx="7162800" cy="225742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579236" y="2658856"/>
            <a:ext cx="962025" cy="683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4395787"/>
            <a:ext cx="3276600" cy="1952625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2033587" y="4896356"/>
            <a:ext cx="2259013" cy="6835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249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/>
              <a:t>IOT</a:t>
            </a:r>
            <a:r>
              <a:rPr lang="zh-TW" altLang="zh-HK" b="1" dirty="0"/>
              <a:t>編程</a:t>
            </a:r>
            <a:r>
              <a:rPr lang="zh-TW" altLang="zh-HK" b="1" dirty="0" smtClean="0"/>
              <a:t>部分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HK" dirty="0"/>
              <a:t>在中插入</a:t>
            </a:r>
            <a:r>
              <a:rPr lang="x-none" altLang="zh-HK" dirty="0"/>
              <a:t>Set ESP8266 </a:t>
            </a:r>
            <a:r>
              <a:rPr lang="zh-TW" altLang="zh-HK" dirty="0"/>
              <a:t>積木塊</a:t>
            </a:r>
            <a:r>
              <a:rPr lang="zh-TW" altLang="zh-HK" dirty="0" smtClean="0"/>
              <a:t>，</a:t>
            </a:r>
            <a:endParaRPr lang="en-US" altLang="zh-TW" dirty="0" smtClean="0"/>
          </a:p>
          <a:p>
            <a:pPr lvl="0"/>
            <a:r>
              <a:rPr lang="zh-TW" altLang="zh-HK" dirty="0" smtClean="0"/>
              <a:t>選擇參數</a:t>
            </a:r>
            <a:r>
              <a:rPr lang="en-US" altLang="zh-TW" dirty="0" smtClean="0"/>
              <a:t>  </a:t>
            </a:r>
            <a:r>
              <a:rPr lang="en-US" altLang="zh-HK" b="1" dirty="0" smtClean="0"/>
              <a:t>RX</a:t>
            </a:r>
            <a:r>
              <a:rPr lang="en-US" altLang="zh-HK" b="1" dirty="0"/>
              <a:t> “</a:t>
            </a:r>
            <a:r>
              <a:rPr lang="x-none" altLang="zh-HK" b="1" dirty="0"/>
              <a:t>P</a:t>
            </a:r>
            <a:r>
              <a:rPr lang="en-US" altLang="zh-HK" b="1" dirty="0"/>
              <a:t>8”。 TX </a:t>
            </a:r>
            <a:r>
              <a:rPr lang="x-none" altLang="zh-HK" b="1" dirty="0"/>
              <a:t>“P12”  </a:t>
            </a:r>
            <a:r>
              <a:rPr lang="en-US" altLang="zh-HK" b="1" dirty="0"/>
              <a:t>baud rate</a:t>
            </a:r>
            <a:r>
              <a:rPr lang="x-none" altLang="zh-HK" b="1" dirty="0"/>
              <a:t>”115200”</a:t>
            </a:r>
            <a:r>
              <a:rPr lang="en-US" altLang="zh-HK" b="1" dirty="0"/>
              <a:t> </a:t>
            </a:r>
            <a:endParaRPr lang="zh-TW" altLang="zh-HK" b="1" dirty="0"/>
          </a:p>
          <a:p>
            <a:pPr lvl="0"/>
            <a:r>
              <a:rPr lang="zh-TW" altLang="zh-HK" dirty="0"/>
              <a:t>然後插入</a:t>
            </a:r>
            <a:r>
              <a:rPr lang="en-US" altLang="zh-HK" b="1" dirty="0"/>
              <a:t>connect </a:t>
            </a:r>
            <a:r>
              <a:rPr lang="en-US" altLang="zh-HK" b="1" dirty="0" err="1"/>
              <a:t>wifi</a:t>
            </a:r>
            <a:r>
              <a:rPr lang="zh-TW" altLang="zh-HK" dirty="0"/>
              <a:t>積木塊</a:t>
            </a:r>
          </a:p>
          <a:p>
            <a:pPr lvl="0"/>
            <a:r>
              <a:rPr lang="zh-TW" altLang="zh-HK" dirty="0"/>
              <a:t>填入可用的</a:t>
            </a:r>
            <a:r>
              <a:rPr lang="en-US" altLang="zh-HK" b="1" dirty="0" err="1"/>
              <a:t>wifi</a:t>
            </a:r>
            <a:r>
              <a:rPr lang="zh-TW" altLang="zh-HK" b="1" dirty="0"/>
              <a:t>名稱（</a:t>
            </a:r>
            <a:r>
              <a:rPr lang="en-US" altLang="zh-HK" b="1" dirty="0"/>
              <a:t>SSID</a:t>
            </a:r>
            <a:r>
              <a:rPr lang="zh-TW" altLang="zh-HK" b="1" dirty="0"/>
              <a:t>）與密碼</a:t>
            </a:r>
            <a:r>
              <a:rPr lang="zh-TW" altLang="zh-HK" b="1" dirty="0" smtClean="0"/>
              <a:t>（</a:t>
            </a:r>
            <a:r>
              <a:rPr lang="en-US" altLang="zh-TW" b="1" dirty="0" err="1" smtClean="0"/>
              <a:t>Wifi</a:t>
            </a:r>
            <a:r>
              <a:rPr lang="en-US" altLang="zh-TW" b="1" dirty="0" smtClean="0"/>
              <a:t> Password</a:t>
            </a:r>
            <a:r>
              <a:rPr lang="zh-TW" altLang="zh-HK" b="1" dirty="0" smtClean="0"/>
              <a:t>）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 descr="一張含有 文字, 監視器, 螢幕擷取畫面, 公路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31" y="3707027"/>
            <a:ext cx="7155764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 err="1"/>
              <a:t>Microbit</a:t>
            </a:r>
            <a:r>
              <a:rPr lang="en-US" altLang="zh-HK" b="1" dirty="0" err="1" smtClean="0"/>
              <a:t>資料傳送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4481384" cy="3931920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1. </a:t>
            </a:r>
            <a:r>
              <a:rPr lang="zh-TW" altLang="zh-HK" dirty="0"/>
              <a:t>在</a:t>
            </a:r>
            <a:r>
              <a:rPr lang="en-US" altLang="zh-HK" dirty="0"/>
              <a:t>forever</a:t>
            </a:r>
            <a:r>
              <a:rPr lang="zh-TW" altLang="zh-HK" dirty="0"/>
              <a:t>中插入綠色</a:t>
            </a:r>
            <a:r>
              <a:rPr lang="x-none" altLang="zh-HK" b="1" dirty="0"/>
              <a:t>”</a:t>
            </a:r>
            <a:r>
              <a:rPr lang="en-US" altLang="zh-HK" b="1" dirty="0"/>
              <a:t>connect </a:t>
            </a:r>
            <a:r>
              <a:rPr lang="en-US" altLang="zh-HK" b="1" dirty="0" err="1"/>
              <a:t>thingspeak</a:t>
            </a:r>
            <a:r>
              <a:rPr lang="x-none" altLang="zh-HK" dirty="0"/>
              <a:t>”</a:t>
            </a:r>
            <a:r>
              <a:rPr lang="zh-TW" altLang="zh-HK" dirty="0"/>
              <a:t>積木塊</a:t>
            </a:r>
          </a:p>
          <a:p>
            <a:r>
              <a:rPr lang="en-US" altLang="zh-HK" dirty="0"/>
              <a:t>2. </a:t>
            </a:r>
            <a:r>
              <a:rPr lang="zh-TW" altLang="zh-HK" dirty="0"/>
              <a:t>插入綠色積木塊</a:t>
            </a:r>
            <a:r>
              <a:rPr lang="en-US" altLang="zh-HK" dirty="0"/>
              <a:t>set data to be send</a:t>
            </a:r>
            <a:endParaRPr lang="zh-TW" altLang="zh-HK" dirty="0"/>
          </a:p>
          <a:p>
            <a:r>
              <a:rPr lang="en-US" altLang="zh-HK" dirty="0"/>
              <a:t>3. </a:t>
            </a:r>
            <a:r>
              <a:rPr lang="zh-TW" altLang="zh-HK" dirty="0"/>
              <a:t>在白色空格</a:t>
            </a:r>
            <a:r>
              <a:rPr lang="en-US" altLang="zh-HK" dirty="0" err="1"/>
              <a:t>加入</a:t>
            </a:r>
            <a:r>
              <a:rPr lang="en-US" altLang="zh-HK" dirty="0"/>
              <a:t> API Key</a:t>
            </a:r>
            <a:r>
              <a:rPr lang="zh-TW" altLang="zh-HK" dirty="0"/>
              <a:t>，這是</a:t>
            </a:r>
            <a:r>
              <a:rPr lang="en-US" altLang="zh-HK" dirty="0" err="1"/>
              <a:t>Thingspeaks</a:t>
            </a:r>
            <a:r>
              <a:rPr lang="zh-TW" altLang="zh-HK" dirty="0"/>
              <a:t>內的</a:t>
            </a:r>
            <a:r>
              <a:rPr lang="en-US" altLang="zh-HK" dirty="0"/>
              <a:t> Write API Key</a:t>
            </a:r>
            <a:endParaRPr lang="zh-TW" altLang="zh-HK" dirty="0"/>
          </a:p>
          <a:p>
            <a:r>
              <a:rPr lang="en-US" altLang="zh-HK" dirty="0"/>
              <a:t>4. 在 Field1 </a:t>
            </a:r>
            <a:r>
              <a:rPr lang="en-US" altLang="zh-HK" dirty="0" err="1"/>
              <a:t>加入</a:t>
            </a:r>
            <a:r>
              <a:rPr lang="en-US" altLang="zh-HK" dirty="0"/>
              <a:t> </a:t>
            </a:r>
            <a:r>
              <a:rPr lang="en-US" altLang="zh-HK" b="1" dirty="0"/>
              <a:t>Value of light intensity in P1</a:t>
            </a:r>
            <a:r>
              <a:rPr lang="en-US" altLang="zh-HK" dirty="0"/>
              <a:t>。以收集</a:t>
            </a:r>
            <a:r>
              <a:rPr lang="en-US" altLang="zh-HK" b="1" dirty="0"/>
              <a:t>傳感器在P1</a:t>
            </a:r>
            <a:r>
              <a:rPr lang="en-US" altLang="zh-HK" dirty="0"/>
              <a:t>的光度數值。</a:t>
            </a:r>
            <a:endParaRPr lang="zh-TW" altLang="zh-HK" dirty="0"/>
          </a:p>
          <a:p>
            <a:r>
              <a:rPr lang="en-US" altLang="zh-HK" dirty="0"/>
              <a:t>5. </a:t>
            </a:r>
            <a:r>
              <a:rPr lang="en-US" altLang="zh-HK" dirty="0" err="1"/>
              <a:t>加入”Send</a:t>
            </a:r>
            <a:r>
              <a:rPr lang="en-US" altLang="zh-HK" dirty="0"/>
              <a:t> data to </a:t>
            </a:r>
            <a:r>
              <a:rPr lang="en-US" altLang="zh-HK" dirty="0" err="1"/>
              <a:t>thingspeaks</a:t>
            </a:r>
            <a:r>
              <a:rPr lang="en-US" altLang="zh-HK" dirty="0"/>
              <a:t>”</a:t>
            </a:r>
            <a:r>
              <a:rPr lang="zh-TW" altLang="zh-HK" dirty="0"/>
              <a:t>積木塊</a:t>
            </a:r>
          </a:p>
          <a:p>
            <a:r>
              <a:rPr lang="en-US" altLang="zh-HK" dirty="0"/>
              <a:t>6. </a:t>
            </a:r>
            <a:r>
              <a:rPr lang="en-US" altLang="zh-HK" dirty="0" err="1"/>
              <a:t>加入</a:t>
            </a:r>
            <a:r>
              <a:rPr lang="zh-TW" altLang="zh-HK" dirty="0"/>
              <a:t>積木塊</a:t>
            </a:r>
            <a:r>
              <a:rPr lang="en-US" altLang="zh-HK" dirty="0"/>
              <a:t>pause , 輸入數值</a:t>
            </a:r>
            <a:r>
              <a:rPr lang="en-US" altLang="zh-HK" b="1" dirty="0"/>
              <a:t>600000</a:t>
            </a:r>
            <a:r>
              <a:rPr lang="en-US" altLang="zh-HK" dirty="0"/>
              <a:t>，</a:t>
            </a:r>
            <a:r>
              <a:rPr lang="zh-TW" altLang="zh-HK" dirty="0"/>
              <a:t>一分鐘發送一次。</a:t>
            </a:r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7" y="457201"/>
            <a:ext cx="5378296" cy="60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8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每隔一分鐘都會向</a:t>
            </a:r>
            <a:r>
              <a:rPr lang="en-US" altLang="zh-HK" dirty="0" err="1"/>
              <a:t>thingspeak</a:t>
            </a:r>
            <a:r>
              <a:rPr lang="zh-TW" altLang="zh-HK" dirty="0"/>
              <a:t>上傳一次當前光線值的數據。</a:t>
            </a:r>
          </a:p>
          <a:p>
            <a:r>
              <a:rPr lang="en-US" altLang="zh-HK" dirty="0" err="1"/>
              <a:t>thingspeak</a:t>
            </a:r>
            <a:r>
              <a:rPr lang="zh-TW" altLang="zh-HK" dirty="0"/>
              <a:t>可以查看所有數據。</a:t>
            </a:r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49" y="2631989"/>
            <a:ext cx="4839782" cy="37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9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sz="2800" dirty="0"/>
              <a:t>思考題：</a:t>
            </a:r>
          </a:p>
          <a:p>
            <a:r>
              <a:rPr lang="en-US" altLang="zh-HK" sz="2800" dirty="0"/>
              <a:t>1.</a:t>
            </a:r>
            <a:r>
              <a:rPr lang="zh-TW" altLang="zh-HK" sz="2800" dirty="0"/>
              <a:t>在學校戶外的花園位置，我們可收集哪些環境數據</a:t>
            </a:r>
            <a:r>
              <a:rPr lang="x-none" altLang="zh-HK" sz="2800" dirty="0"/>
              <a:t>?</a:t>
            </a:r>
            <a:endParaRPr lang="zh-TW" altLang="zh-HK" sz="2800" dirty="0"/>
          </a:p>
          <a:p>
            <a:r>
              <a:rPr lang="en-US" altLang="zh-HK" sz="2800" dirty="0"/>
              <a:t>2.</a:t>
            </a:r>
            <a:r>
              <a:rPr lang="zh-TW" altLang="zh-HK" sz="2800" dirty="0"/>
              <a:t>如何在學校戶外的花園位置，收集一天內的溫度及濕度數據，並顯示在電腦雲端平台上。</a:t>
            </a:r>
          </a:p>
          <a:p>
            <a:r>
              <a:rPr lang="x-none" altLang="zh-HK" sz="2800" dirty="0"/>
              <a:t>3</a:t>
            </a:r>
            <a:r>
              <a:rPr lang="en-US" altLang="zh-HK" sz="2800" dirty="0"/>
              <a:t>.</a:t>
            </a:r>
            <a:r>
              <a:rPr lang="zh-TW" altLang="zh-HK" sz="2800" dirty="0"/>
              <a:t>如何設計這個環境監測系統的外觀？</a:t>
            </a:r>
          </a:p>
          <a:p>
            <a:r>
              <a:rPr lang="x-none" altLang="zh-HK" sz="2800" dirty="0"/>
              <a:t>4. </a:t>
            </a:r>
            <a:r>
              <a:rPr lang="zh-TW" altLang="zh-HK" sz="2800" dirty="0"/>
              <a:t>你能夠為課室設計一個物聯網裝置嗎</a:t>
            </a:r>
            <a:r>
              <a:rPr lang="x-none" altLang="zh-HK" sz="2800" dirty="0"/>
              <a:t>?</a:t>
            </a:r>
            <a:endParaRPr lang="zh-TW" altLang="zh-HK" sz="28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123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活動一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zh-TW" altLang="en-US" dirty="0"/>
              <a:t>前往 </a:t>
            </a:r>
            <a:r>
              <a:rPr lang="en-US" altLang="zh-TW" dirty="0">
                <a:hlinkClick r:id="rId2"/>
              </a:rPr>
              <a:t>https://makecode.microbit.org/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新增專案</a:t>
            </a: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3763" t="15520" r="66398" b="70143"/>
          <a:stretch/>
        </p:blipFill>
        <p:spPr>
          <a:xfrm>
            <a:off x="6335273" y="2884155"/>
            <a:ext cx="3952568" cy="32398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15215" t="17527" r="79140" b="78745"/>
          <a:stretch/>
        </p:blipFill>
        <p:spPr>
          <a:xfrm>
            <a:off x="1611067" y="4172319"/>
            <a:ext cx="3379083" cy="12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5000" t="13457" r="68056" b="17160"/>
          <a:stretch/>
        </p:blipFill>
        <p:spPr>
          <a:xfrm>
            <a:off x="7332506" y="1603395"/>
            <a:ext cx="3523916" cy="510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活動一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下載編程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把電線連到</a:t>
            </a:r>
            <a:r>
              <a:rPr lang="en-US" altLang="zh-TW" dirty="0" err="1"/>
              <a:t>Micro:bit</a:t>
            </a:r>
            <a:r>
              <a:rPr lang="en-US" altLang="zh-TW" dirty="0"/>
              <a:t> </a:t>
            </a:r>
            <a:r>
              <a:rPr lang="zh-TW" altLang="en-US" dirty="0"/>
              <a:t>並上載編程到</a:t>
            </a:r>
            <a:r>
              <a:rPr lang="en-US" altLang="zh-TW" dirty="0" err="1"/>
              <a:t>Micro:bit</a:t>
            </a:r>
            <a:r>
              <a:rPr lang="en-US" altLang="zh-TW" dirty="0"/>
              <a:t> </a:t>
            </a:r>
            <a:r>
              <a:rPr lang="zh-TW" altLang="en-US" dirty="0"/>
              <a:t>上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25" t="84445" r="85208" b="8148"/>
          <a:stretch/>
        </p:blipFill>
        <p:spPr>
          <a:xfrm>
            <a:off x="2746956" y="1837730"/>
            <a:ext cx="3278605" cy="96429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996911" y="2485504"/>
            <a:ext cx="1144616" cy="3199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線單箭頭接點 9"/>
          <p:cNvCxnSpPr>
            <a:stCxn id="8" idx="2"/>
          </p:cNvCxnSpPr>
          <p:nvPr/>
        </p:nvCxnSpPr>
        <p:spPr>
          <a:xfrm flipH="1">
            <a:off x="8221287" y="2645468"/>
            <a:ext cx="775624" cy="2599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5503"/>
          </a:xfrm>
        </p:spPr>
        <p:txBody>
          <a:bodyPr/>
          <a:lstStyle/>
          <a:p>
            <a:r>
              <a:rPr lang="en-US" altLang="zh-HK" dirty="0"/>
              <a:t>IOT </a:t>
            </a:r>
            <a:r>
              <a:rPr lang="en-US" altLang="zh-HK" dirty="0" smtClean="0"/>
              <a:t>Science Extension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645920"/>
            <a:ext cx="10058400" cy="3931920"/>
          </a:xfrm>
        </p:spPr>
        <p:txBody>
          <a:bodyPr/>
          <a:lstStyle/>
          <a:p>
            <a:r>
              <a:rPr lang="zh-TW" altLang="zh-HK" dirty="0"/>
              <a:t>為了給</a:t>
            </a:r>
            <a:r>
              <a:rPr lang="en-US" altLang="zh-HK" dirty="0" err="1"/>
              <a:t>IoT</a:t>
            </a:r>
            <a:r>
              <a:rPr lang="zh-TW" altLang="zh-HK" dirty="0"/>
              <a:t>物聯網環境科學套件編程，我們需要添加一個擴展庫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r>
              <a:rPr lang="zh-TW" altLang="zh-HK" dirty="0" smtClean="0"/>
              <a:t>在</a:t>
            </a:r>
            <a:r>
              <a:rPr lang="zh-TW" altLang="zh-HK" dirty="0"/>
              <a:t>代碼抽屜底部找到</a:t>
            </a:r>
            <a:r>
              <a:rPr lang="en-US" altLang="zh-HK" dirty="0"/>
              <a:t>“</a:t>
            </a:r>
            <a:r>
              <a:rPr lang="zh-TW" altLang="zh-HK" b="1" dirty="0" smtClean="0"/>
              <a:t>擴展</a:t>
            </a:r>
            <a:r>
              <a:rPr lang="en-US" altLang="zh-TW" b="1" dirty="0" smtClean="0"/>
              <a:t> Extension</a:t>
            </a:r>
            <a:r>
              <a:rPr lang="en-US" altLang="zh-HK" dirty="0" smtClean="0"/>
              <a:t>”</a:t>
            </a:r>
            <a:r>
              <a:rPr lang="zh-TW" altLang="zh-HK" dirty="0"/>
              <a:t>，並點擊它。這時會彈出一個對話框。搜索</a:t>
            </a:r>
            <a:r>
              <a:rPr lang="en-US" altLang="zh-HK" dirty="0"/>
              <a:t>“IOT”</a:t>
            </a:r>
            <a:r>
              <a:rPr lang="zh-TW" altLang="zh-HK" dirty="0"/>
              <a:t>，然後點擊下載這個代碼庫。 </a:t>
            </a:r>
          </a:p>
          <a:p>
            <a:endParaRPr lang="zh-HK" altLang="en-US" dirty="0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8"/>
          <a:stretch/>
        </p:blipFill>
        <p:spPr bwMode="auto">
          <a:xfrm>
            <a:off x="1366047" y="2784132"/>
            <a:ext cx="3207385" cy="314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5" y="2752236"/>
            <a:ext cx="3122763" cy="31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75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活動一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423498"/>
            <a:ext cx="10058400" cy="3931920"/>
          </a:xfrm>
        </p:spPr>
        <p:txBody>
          <a:bodyPr/>
          <a:lstStyle/>
          <a:p>
            <a:r>
              <a:rPr lang="zh-TW" altLang="zh-HK" dirty="0"/>
              <a:t>這時會彈出一個對話框。搜索</a:t>
            </a:r>
            <a:r>
              <a:rPr lang="en-US" altLang="zh-HK" dirty="0"/>
              <a:t>“IOT”</a:t>
            </a:r>
            <a:r>
              <a:rPr lang="zh-TW" altLang="zh-HK" dirty="0"/>
              <a:t>，然後點擊下載這個代碼庫。 </a:t>
            </a:r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45" y="1926127"/>
            <a:ext cx="6645910" cy="423989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1309816" y="4930346"/>
            <a:ext cx="2051222" cy="568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 descr="一張含有 文字 的圖片&#10;&#10;自動產生的描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5" y="642594"/>
            <a:ext cx="9749481" cy="5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活動</a:t>
            </a:r>
            <a:r>
              <a:rPr lang="en-US" altLang="zh-TW" dirty="0" smtClean="0"/>
              <a:t>2)</a:t>
            </a:r>
            <a:r>
              <a:rPr lang="zh-TW" altLang="en-US" dirty="0"/>
              <a:t>利用</a:t>
            </a:r>
            <a:r>
              <a:rPr lang="en-US" altLang="zh-TW" dirty="0" err="1"/>
              <a:t>Microbit</a:t>
            </a:r>
            <a:r>
              <a:rPr lang="en-US" altLang="zh-TW" dirty="0"/>
              <a:t> </a:t>
            </a:r>
            <a:r>
              <a:rPr lang="zh-TW" altLang="en-US" dirty="0"/>
              <a:t>量度</a:t>
            </a:r>
            <a:r>
              <a:rPr lang="en-US" altLang="zh-HK" dirty="0" err="1" smtClean="0"/>
              <a:t>音量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sz="3600" dirty="0"/>
              <a:t>學校</a:t>
            </a:r>
            <a:r>
              <a:rPr lang="zh-TW" altLang="zh-HK" sz="3600" dirty="0" smtClean="0"/>
              <a:t>內</a:t>
            </a:r>
            <a:r>
              <a:rPr lang="zh-TW" altLang="en-US" sz="3600" dirty="0" smtClean="0"/>
              <a:t>哪些地方需要</a:t>
            </a:r>
            <a:r>
              <a:rPr lang="zh-TW" altLang="zh-HK" sz="3600" dirty="0" smtClean="0"/>
              <a:t>安靜</a:t>
            </a:r>
            <a:r>
              <a:rPr lang="zh-TW" altLang="en-US" sz="3600" dirty="0" smtClean="0"/>
              <a:t>的環境</a:t>
            </a:r>
            <a:r>
              <a:rPr lang="en-US" altLang="zh-TW" sz="3600" dirty="0" smtClean="0"/>
              <a:t>?</a:t>
            </a:r>
            <a:r>
              <a:rPr lang="zh-TW" altLang="zh-HK" sz="3600" dirty="0" smtClean="0"/>
              <a:t> </a:t>
            </a:r>
            <a:endParaRPr lang="zh-TW" altLang="zh-HK" sz="36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017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431</TotalTime>
  <Words>1648</Words>
  <Application>Microsoft Office PowerPoint</Application>
  <PresentationFormat>寬螢幕</PresentationFormat>
  <Paragraphs>153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新細明體</vt:lpstr>
      <vt:lpstr>宋体</vt:lpstr>
      <vt:lpstr>Arial</vt:lpstr>
      <vt:lpstr>Calibri</vt:lpstr>
      <vt:lpstr>Century Gothic</vt:lpstr>
      <vt:lpstr>Garamond</vt:lpstr>
      <vt:lpstr>肥皂</vt:lpstr>
      <vt:lpstr>PowerPoint 簡報</vt:lpstr>
      <vt:lpstr>自動環境監測系統</vt:lpstr>
      <vt:lpstr>課程設計</vt:lpstr>
      <vt:lpstr>活動一 : 認識編程介面及上傳編程 </vt:lpstr>
      <vt:lpstr>活動一 : 認識編程介面及上傳編程 </vt:lpstr>
      <vt:lpstr>IOT Science Extension</vt:lpstr>
      <vt:lpstr>活動一 : 認識編程介面及上傳編程 </vt:lpstr>
      <vt:lpstr>PowerPoint 簡報</vt:lpstr>
      <vt:lpstr>活動2)利用Microbit 量度音量</vt:lpstr>
      <vt:lpstr>活動2) 協助圖書館利用Microbit 量度音量 </vt:lpstr>
      <vt:lpstr> 活動2) 協助圖書館利用Microbit 量度音量 </vt:lpstr>
      <vt:lpstr>活動2) 協助圖書館利用Microbit 量度音量</vt:lpstr>
      <vt:lpstr>活動2) 協助圖書館利用Microbit 量度音量- 編程部分</vt:lpstr>
      <vt:lpstr>量度音量</vt:lpstr>
      <vt:lpstr>活動2) 協助圖書館利用Microbit 量度音量</vt:lpstr>
      <vt:lpstr>PowerPoint 簡報</vt:lpstr>
      <vt:lpstr>活動3) 環境監測系統(基本) </vt:lpstr>
      <vt:lpstr>活動3) 環境監測系統</vt:lpstr>
      <vt:lpstr>硬件連接:環境監測系統</vt:lpstr>
      <vt:lpstr>編程部分 </vt:lpstr>
      <vt:lpstr>活動3) 環境監測系統</vt:lpstr>
      <vt:lpstr>PowerPoint 簡報</vt:lpstr>
      <vt:lpstr>PowerPoint 簡報</vt:lpstr>
      <vt:lpstr>物聯網IOT</vt:lpstr>
      <vt:lpstr>IoT裝置的工作一般可以分爲4個步驟：  1.數據採集 2.數據傳送 3.數據儲存及分析 4.數據顯示及行動 </vt:lpstr>
      <vt:lpstr>活動四 : 學習使用物聯網平台</vt:lpstr>
      <vt:lpstr>PowerPoint 簡報</vt:lpstr>
      <vt:lpstr>活動四 : 學習使用物聯網平台</vt:lpstr>
      <vt:lpstr>上傳光線強度來進行測試</vt:lpstr>
      <vt:lpstr>PowerPoint 簡報</vt:lpstr>
      <vt:lpstr>PowerPoint 簡報</vt:lpstr>
      <vt:lpstr>活動四 : 學習使用物聯網平台</vt:lpstr>
      <vt:lpstr>IOT編程部分</vt:lpstr>
      <vt:lpstr>Microbit資料傳送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優質教育基金主題網絡計劃 2021-2022</dc:title>
  <dc:creator>Student</dc:creator>
  <cp:lastModifiedBy>CHU, Chung-yin Joanne</cp:lastModifiedBy>
  <cp:revision>70</cp:revision>
  <cp:lastPrinted>2022-10-27T03:53:46Z</cp:lastPrinted>
  <dcterms:created xsi:type="dcterms:W3CDTF">2021-10-26T08:13:48Z</dcterms:created>
  <dcterms:modified xsi:type="dcterms:W3CDTF">2023-02-22T06:26:22Z</dcterms:modified>
</cp:coreProperties>
</file>