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84" r:id="rId24"/>
    <p:sldId id="291" r:id="rId25"/>
    <p:sldId id="277" r:id="rId26"/>
    <p:sldId id="278" r:id="rId27"/>
    <p:sldId id="292" r:id="rId28"/>
    <p:sldId id="286" r:id="rId29"/>
    <p:sldId id="287" r:id="rId30"/>
    <p:sldId id="288" r:id="rId31"/>
    <p:sldId id="289" r:id="rId32"/>
    <p:sldId id="279" r:id="rId33"/>
    <p:sldId id="290" r:id="rId34"/>
    <p:sldId id="285" r:id="rId35"/>
    <p:sldId id="281" r:id="rId36"/>
    <p:sldId id="282" r:id="rId37"/>
  </p:sldIdLst>
  <p:sldSz cx="12190413" cy="6859588"/>
  <p:notesSz cx="6797675" cy="9926638"/>
  <p:embeddedFontLst>
    <p:embeddedFont>
      <p:font typeface="方正準圓" panose="020B0604020202020204" charset="-120"/>
      <p:regular r:id="rId39"/>
    </p:embeddedFont>
    <p:embeddedFont>
      <p:font typeface="Microsoft JhengHei" panose="020B0604030504040204" pitchFamily="34" charset="-120"/>
      <p:regular r:id="rId40"/>
      <p:bold r:id="rId41"/>
    </p:embeddedFont>
    <p:embeddedFont>
      <p:font typeface="新細明體" panose="02020500000000000000" pitchFamily="18" charset="-12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icrosoft JhengHei" panose="020B0604030504040204" pitchFamily="34" charset="-120"/>
      <p:regular r:id="rId40"/>
      <p:bold r:id="rId41"/>
    </p:embeddedFont>
    <p:embeddedFont>
      <p:font typeface="方正綜藝" panose="020B0604020202020204" charset="-120"/>
      <p:regular r:id="rId47"/>
    </p:embeddedFont>
    <p:embeddedFont>
      <p:font typeface="Gulimche" panose="020B0604020202020204" charset="-127"/>
      <p:regular r:id="rId48"/>
    </p:embeddedFont>
    <p:embeddedFont>
      <p:font typeface="DFKai-SB" panose="03000509000000000000" pitchFamily="65" charset="-120"/>
      <p:regular r:id="rId49"/>
    </p:embeddedFont>
    <p:embeddedFont>
      <p:font typeface="Noto Sans" panose="020B0604020202020204" charset="0"/>
      <p:italic r:id="rId50"/>
    </p:embeddedFont>
    <p:embeddedFont>
      <p:font typeface="DFKai-SB" panose="03000509000000000000" pitchFamily="65" charset="-120"/>
      <p:regular r:id="rId49"/>
    </p:embeddedFont>
    <p:embeddedFont>
      <p:font typeface="Malgun Gothic" panose="020B0503020000020004" pitchFamily="34" charset="-127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txLGJ5/WTs5Fa8lu8zn0kNkxy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>
        <p:guide orient="horz" pos="2160"/>
        <p:guide pos="2880"/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1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b" anchorCtr="0">
            <a:noAutofit/>
          </a:bodyPr>
          <a:lstStyle/>
          <a:p>
            <a:pPr algn="r"/>
            <a:fld id="{00000000-1234-1234-1234-123412341234}" type="slidenum">
              <a:rPr lang="en-US" altLang="zh-TW" sz="1200" smtClean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pPr algn="r"/>
              <a:t>‹#›</a:t>
            </a:fld>
            <a:endParaRPr lang="en-US"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559179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rmAutofit/>
          </a:bodyPr>
          <a:lstStyle/>
          <a:p>
            <a:pPr marL="0" indent="0"/>
            <a:endParaRPr/>
          </a:p>
        </p:txBody>
      </p:sp>
      <p:sp>
        <p:nvSpPr>
          <p:cNvPr id="56" name="Google Shape;56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b" anchorCtr="0">
            <a:noAutofit/>
          </a:bodyPr>
          <a:lstStyle/>
          <a:p>
            <a:pPr algn="r"/>
            <a:fld id="{00000000-1234-1234-1234-123412341234}" type="slidenum">
              <a:rPr lang="en-US" altLang="zh-TW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6" name="Google Shape;1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9" name="Google Shape;1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4" name="Google Shape;1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9" name="Google Shape;1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4" name="Google Shape;1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2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t" anchorCtr="0">
            <a:normAutofit/>
          </a:bodyPr>
          <a:lstStyle/>
          <a:p>
            <a:pPr marL="0" indent="0"/>
            <a:endParaRPr/>
          </a:p>
        </p:txBody>
      </p:sp>
      <p:sp>
        <p:nvSpPr>
          <p:cNvPr id="181" name="Google Shape;181;p2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5" tIns="45695" rIns="91415" bIns="45695" anchor="b" anchorCtr="0">
            <a:noAutofit/>
          </a:bodyPr>
          <a:lstStyle/>
          <a:p>
            <a:pPr algn="r"/>
            <a:fld id="{00000000-1234-1234-1234-123412341234}" type="slidenum">
              <a:rPr lang="en-US" altLang="zh-TW"/>
              <a:pPr algn="r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9" name="Google Shape;1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7" name="Google Shape;1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9" name="Google Shape;2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5" name="Google Shape;2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5461a57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5461a574c_0_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1" name="Google Shape;71;g205461a574c_0_0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spcFirstLastPara="1" wrap="square" lIns="91415" tIns="45695" rIns="91415" bIns="45695" anchor="b" anchorCtr="0">
            <a:noAutofit/>
          </a:bodyPr>
          <a:lstStyle/>
          <a:p>
            <a:pPr algn="r"/>
            <a:fld id="{00000000-1234-1234-1234-123412341234}" type="slidenum">
              <a:rPr lang="en-US" altLang="zh-TW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05461a574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05461a574c_0_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77" name="Google Shape;77;g205461a574c_0_6:notes"/>
          <p:cNvSpPr txBox="1">
            <a:spLocks noGrp="1"/>
          </p:cNvSpPr>
          <p:nvPr>
            <p:ph type="sldNum" idx="12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spcFirstLastPara="1" wrap="square" lIns="91415" tIns="45695" rIns="91415" bIns="45695" anchor="b" anchorCtr="0">
            <a:noAutofit/>
          </a:bodyPr>
          <a:lstStyle/>
          <a:p>
            <a:pPr algn="r"/>
            <a:fld id="{00000000-1234-1234-1234-123412341234}" type="slidenum">
              <a:rPr lang="en-US" altLang="zh-TW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15" tIns="45695" rIns="91415" bIns="45695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40"/>
            <a:ext cx="12190412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>
            <a:spLocks noGrp="1"/>
          </p:cNvSpPr>
          <p:nvPr>
            <p:ph type="dt" idx="10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ftr" idx="11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ldNum" idx="12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1607624" y="4078416"/>
            <a:ext cx="4703606" cy="84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Gulimche"/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ctrTitle"/>
          </p:nvPr>
        </p:nvSpPr>
        <p:spPr>
          <a:xfrm>
            <a:off x="1389972" y="2205658"/>
            <a:ext cx="5112568" cy="191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800"/>
              <a:buFont typeface="Gulimche"/>
              <a:buNone/>
              <a:defRPr sz="5800">
                <a:solidFill>
                  <a:srgbClr val="4480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40"/>
            <a:ext cx="12190412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사용자 지정 레이아웃">
  <p:cSld name="사용자 지정 레이아웃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40"/>
            <a:ext cx="12190412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609521" y="1485579"/>
            <a:ext cx="10971372" cy="48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48919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  <a:defRPr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dt" idx="10"/>
          </p:nvPr>
        </p:nvSpPr>
        <p:spPr>
          <a:xfrm>
            <a:off x="609521" y="6502342"/>
            <a:ext cx="2844430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ftr" idx="11"/>
          </p:nvPr>
        </p:nvSpPr>
        <p:spPr>
          <a:xfrm>
            <a:off x="4165059" y="6502342"/>
            <a:ext cx="3860297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8736463" y="6502342"/>
            <a:ext cx="2844430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40"/>
            <a:ext cx="12190412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240"/>
            <a:ext cx="12190410" cy="685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1"/>
          <p:cNvSpPr/>
          <p:nvPr/>
        </p:nvSpPr>
        <p:spPr>
          <a:xfrm>
            <a:off x="0" y="0"/>
            <a:ext cx="12190413" cy="1125538"/>
          </a:xfrm>
          <a:prstGeom prst="rect">
            <a:avLst/>
          </a:prstGeom>
          <a:solidFill>
            <a:srgbClr val="A5A5A5">
              <a:alpha val="5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609521" y="6502342"/>
            <a:ext cx="2844430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4165059" y="6502342"/>
            <a:ext cx="3860297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8736463" y="6502342"/>
            <a:ext cx="2844430" cy="220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  <a:defRPr sz="40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609521" y="1485578"/>
            <a:ext cx="10971372" cy="48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None/>
              <a:defRPr sz="2500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사용자 지정 레이아웃">
  <p:cSld name="1_사용자 지정 레이아웃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40"/>
            <a:ext cx="12190412" cy="685710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2"/>
          <p:cNvSpPr txBox="1">
            <a:spLocks noGrp="1"/>
          </p:cNvSpPr>
          <p:nvPr>
            <p:ph type="dt" idx="10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ftr" idx="11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sldNum" idx="12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ctrTitle"/>
          </p:nvPr>
        </p:nvSpPr>
        <p:spPr>
          <a:xfrm>
            <a:off x="2206774" y="837506"/>
            <a:ext cx="72008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200"/>
              <a:buFont typeface="Gulimche"/>
              <a:buNone/>
              <a:defRPr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Malgun Gothic"/>
              <a:buNone/>
              <a:defRPr sz="3800" b="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>
            <a:lvl1pPr marL="457200" marR="0" lvl="0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it.org/cod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>
            <a:spLocks noGrp="1"/>
          </p:cNvSpPr>
          <p:nvPr>
            <p:ph type="subTitle" idx="1"/>
          </p:nvPr>
        </p:nvSpPr>
        <p:spPr>
          <a:xfrm>
            <a:off x="1743864" y="3429794"/>
            <a:ext cx="4343565" cy="84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Gulimche"/>
              <a:buNone/>
            </a:pPr>
            <a:r>
              <a:rPr lang="zh-TW" sz="2800" dirty="0">
                <a:solidFill>
                  <a:srgbClr val="7030A0"/>
                </a:solidFill>
                <a:latin typeface="方正綜藝" panose="03000509000000000000" pitchFamily="65" charset="-120"/>
                <a:ea typeface="方正綜藝" panose="03000509000000000000" pitchFamily="65" charset="-120"/>
                <a:cs typeface="Microsoft JhengHei"/>
                <a:sym typeface="Microsoft JhengHei"/>
              </a:rPr>
              <a:t>校本課程：水母飼養計劃</a:t>
            </a:r>
            <a:endParaRPr sz="2800" dirty="0">
              <a:solidFill>
                <a:srgbClr val="7030A0"/>
              </a:solidFill>
              <a:latin typeface="方正綜藝" panose="03000509000000000000" pitchFamily="65" charset="-120"/>
              <a:ea typeface="方正綜藝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1211681" y="1695992"/>
            <a:ext cx="5407930" cy="191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400"/>
              <a:buFont typeface="Gulimche"/>
              <a:buNone/>
            </a:pPr>
            <a:r>
              <a:rPr lang="zh-TW" sz="5400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發展STEM元素</a:t>
            </a:r>
            <a:r>
              <a:rPr lang="en-US" altLang="zh-TW" sz="5400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5400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5400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的環境教育課程</a:t>
            </a:r>
            <a:endParaRPr sz="5400" dirty="0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0" name="Google Shape;60;p1"/>
          <p:cNvSpPr/>
          <p:nvPr/>
        </p:nvSpPr>
        <p:spPr>
          <a:xfrm>
            <a:off x="8111430" y="405458"/>
            <a:ext cx="37753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優質教育基金「主題網絡計劃」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1769773" y="3972793"/>
            <a:ext cx="4291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dirty="0" smtClean="0">
                <a:solidFill>
                  <a:schemeClr val="dk2"/>
                </a:solidFill>
                <a:latin typeface="方正準圓" panose="03000509000000000000" pitchFamily="65" charset="-120"/>
                <a:ea typeface="方正準圓" panose="03000509000000000000" pitchFamily="65" charset="-120"/>
                <a:cs typeface="Microsoft JhengHei"/>
                <a:sym typeface="Microsoft JhengHei"/>
              </a:rPr>
              <a:t>第</a:t>
            </a:r>
            <a:r>
              <a:rPr lang="en-US" altLang="zh-TW" sz="3600" dirty="0" smtClean="0">
                <a:solidFill>
                  <a:schemeClr val="dk2"/>
                </a:solidFill>
                <a:latin typeface="方正準圓" panose="03000509000000000000" pitchFamily="65" charset="-120"/>
                <a:ea typeface="方正準圓" panose="03000509000000000000" pitchFamily="65" charset="-120"/>
                <a:cs typeface="Microsoft JhengHei"/>
                <a:sym typeface="Microsoft JhengHei"/>
              </a:rPr>
              <a:t>7-8</a:t>
            </a:r>
            <a:r>
              <a:rPr lang="zh-CN" altLang="en-US" sz="3600" dirty="0" smtClean="0">
                <a:solidFill>
                  <a:schemeClr val="dk2"/>
                </a:solidFill>
                <a:latin typeface="方正準圓" panose="03000509000000000000" pitchFamily="65" charset="-120"/>
                <a:ea typeface="方正準圓" panose="03000509000000000000" pitchFamily="65" charset="-120"/>
                <a:cs typeface="Microsoft JhengHei"/>
                <a:sym typeface="Microsoft JhengHei"/>
              </a:rPr>
              <a:t>節</a:t>
            </a:r>
            <a:r>
              <a:rPr lang="zh-TW" sz="3600" dirty="0" smtClean="0">
                <a:solidFill>
                  <a:schemeClr val="dk2"/>
                </a:solidFill>
                <a:latin typeface="方正準圓" panose="03000509000000000000" pitchFamily="65" charset="-120"/>
                <a:ea typeface="方正準圓" panose="03000509000000000000" pitchFamily="65" charset="-120"/>
                <a:cs typeface="Microsoft JhengHei"/>
                <a:sym typeface="Microsoft JhengHei"/>
              </a:rPr>
              <a:t>課</a:t>
            </a:r>
            <a:r>
              <a:rPr lang="zh-TW" sz="3600" dirty="0">
                <a:solidFill>
                  <a:schemeClr val="dk2"/>
                </a:solidFill>
                <a:latin typeface="方正準圓" panose="03000509000000000000" pitchFamily="65" charset="-120"/>
                <a:ea typeface="方正準圓" panose="03000509000000000000" pitchFamily="65" charset="-120"/>
                <a:cs typeface="Microsoft JhengHei"/>
                <a:sym typeface="Microsoft JhengHei"/>
              </a:rPr>
              <a:t>：製作及測試自動餵養系統</a:t>
            </a:r>
            <a:endParaRPr sz="3600" dirty="0">
              <a:solidFill>
                <a:schemeClr val="dk2"/>
              </a:solidFill>
              <a:latin typeface="方正準圓" panose="03000509000000000000" pitchFamily="65" charset="-120"/>
              <a:ea typeface="方正準圓" panose="03000509000000000000" pitchFamily="65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48919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lang="zh-TW" sz="4400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動手做</a:t>
            </a:r>
            <a:endParaRPr sz="4400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982638" y="2277666"/>
            <a:ext cx="10153128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A.把micro:bit插入延展板。</a:t>
            </a:r>
            <a:endParaRPr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444500" lvl="0" indent="-444500"/>
            <a:r>
              <a:rPr lang="zh-TW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B.把水泵的電線接入延展板的</a:t>
            </a:r>
            <a:r>
              <a:rPr lang="zh-TW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M1端口</a:t>
            </a:r>
            <a:r>
              <a:rPr lang="zh-TW" alt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。</a:t>
            </a:r>
            <a:endParaRPr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C.為micro:bit及延展板接入usb電源</a:t>
            </a:r>
            <a:r>
              <a:rPr lang="zh-TW" alt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。</a:t>
            </a:r>
            <a:endParaRPr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7823398" y="3141762"/>
            <a:ext cx="264687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  <a:cs typeface="Calibri"/>
                <a:sym typeface="Calibri"/>
              </a:rPr>
              <a:t>編寫程式</a:t>
            </a:r>
            <a:endParaRPr sz="4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/>
          <p:nvPr/>
        </p:nvSpPr>
        <p:spPr>
          <a:xfrm>
            <a:off x="829639" y="3890407"/>
            <a:ext cx="67460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https://microbit.org/code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829639" y="2952566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DFKai-SB"/>
                <a:ea typeface="DFKai-SB"/>
                <a:cs typeface="DFKai-SB"/>
                <a:sym typeface="DFKai-SB"/>
              </a:rPr>
              <a:t>登入</a:t>
            </a:r>
            <a:endParaRPr sz="4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45744E-726B-A358-5A4E-2EF0FD6F1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953" y="1158637"/>
            <a:ext cx="3813748" cy="381374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編程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5" name="Google Shape;13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638" y="1125538"/>
            <a:ext cx="10300698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/>
          <p:cNvPicPr preferRelativeResize="0"/>
          <p:nvPr/>
        </p:nvPicPr>
        <p:blipFill rotWithShape="1">
          <a:blip r:embed="rId3">
            <a:alphaModFix/>
          </a:blip>
          <a:srcRect r="20801"/>
          <a:stretch/>
        </p:blipFill>
        <p:spPr>
          <a:xfrm>
            <a:off x="670307" y="413105"/>
            <a:ext cx="11022290" cy="571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576" y="554802"/>
            <a:ext cx="10567994" cy="526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7877" y="3867739"/>
            <a:ext cx="5652578" cy="79743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800" y="466800"/>
            <a:ext cx="10777920" cy="533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622" y="1125538"/>
            <a:ext cx="1069741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8742" y="1197546"/>
            <a:ext cx="8208912" cy="4902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2718" y="825972"/>
            <a:ext cx="8208912" cy="5113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/>
        </p:nvSpPr>
        <p:spPr>
          <a:xfrm>
            <a:off x="1270670" y="4137680"/>
            <a:ext cx="727280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97845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0" i="0" u="none" strike="noStrike" cap="none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cs typeface="Calibri"/>
                <a:sym typeface="Calibri"/>
              </a:rPr>
              <a:t>上節課的設計</a:t>
            </a:r>
            <a:endParaRPr sz="1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2062758" y="1557586"/>
            <a:ext cx="32187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知識重溫</a:t>
            </a:r>
            <a:endParaRPr sz="44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8662" y="1197546"/>
            <a:ext cx="9937104" cy="415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測試及匯報（</a:t>
            </a:r>
            <a:r>
              <a:rPr lang="zh-TW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lang="en-US" altLang="zh-TW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分鐘</a:t>
            </a: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）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622598" y="1341562"/>
            <a:ext cx="10971372" cy="482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</a:bodyPr>
          <a:lstStyle/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AutoNum type="arabicPeriod"/>
            </a:pPr>
            <a:r>
              <a:rPr lang="zh-TW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把程式上傳到micro:bit，檢驗系統是否可以運用。若不能運作，則需要檢查接線問題，程式問題等等。</a:t>
            </a:r>
            <a:endParaRPr sz="3600" i="0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lvl="0" indent="-74295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AutoNum type="arabicPeriod"/>
            </a:pPr>
            <a:r>
              <a:rPr lang="zh-TW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如果系統</a:t>
            </a:r>
            <a:r>
              <a:rPr lang="zh-TW" sz="3600" i="0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可運作，</a:t>
            </a:r>
            <a:r>
              <a:rPr lang="zh-CN" altLang="en-US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請</a:t>
            </a:r>
            <a:r>
              <a:rPr lang="zh-TW" sz="3600" i="0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需要</a:t>
            </a:r>
            <a:r>
              <a:rPr lang="zh-TW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記錄每一次的數值，並完成記錄表格。（限定每次抽水量為50m</a:t>
            </a:r>
            <a:r>
              <a:rPr lang="en-US" altLang="zh-CN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L</a:t>
            </a:r>
            <a:r>
              <a:rPr lang="zh-TW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）</a:t>
            </a:r>
            <a:endParaRPr sz="3600" i="0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lvl="0" indent="-74295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AutoNum type="arabicPeriod"/>
            </a:pPr>
            <a:r>
              <a:rPr lang="zh-TW" sz="3600" i="0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匯報</a:t>
            </a:r>
            <a:r>
              <a:rPr lang="zh-CN" altLang="en-US" sz="3600" i="0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：</a:t>
            </a:r>
            <a:r>
              <a:rPr lang="zh-TW" sz="3600" i="0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每</a:t>
            </a:r>
            <a:r>
              <a:rPr lang="zh-TW" sz="3600" i="0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組派一個代表匯報記錄結果，並把最適當的數值做記號。</a:t>
            </a:r>
            <a:endParaRPr dirty="0">
              <a:solidFill>
                <a:schemeClr val="tx1"/>
              </a:solidFill>
            </a:endParaRPr>
          </a:p>
          <a:p>
            <a:pPr marL="373384" lvl="0" indent="-373384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endParaRPr sz="3600" i="0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32047E-CE02-95F9-8B63-D33868CAC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8000" i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學生匯報</a:t>
            </a:r>
            <a:endParaRPr lang="zh-TW" altLang="en-US" sz="8000" i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641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12C22B-C82C-CED6-F452-6646F7A9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zh-TW" sz="4000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ea typeface="標楷體" panose="03000509000000000000" pitchFamily="65" charset="-120"/>
                <a:cs typeface="標楷體" panose="03000509000000000000" pitchFamily="65" charset="-120"/>
              </a:rPr>
              <a:t>小結</a:t>
            </a:r>
            <a:endParaRPr lang="zh-TW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23A8B3-92CE-FF66-13BD-5D618B2D6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34925">
              <a:lnSpc>
                <a:spcPct val="125000"/>
              </a:lnSpc>
              <a:spcAft>
                <a:spcPts val="800"/>
              </a:spcAft>
            </a:pPr>
            <a:r>
              <a:rPr lang="zh-TW" altLang="zh-HK" sz="4400" i="0" dirty="0">
                <a:solidFill>
                  <a:srgbClr val="000000"/>
                </a:solidFill>
                <a:ea typeface="標楷體"/>
                <a:cs typeface="標楷體"/>
              </a:rPr>
              <a:t>同學們已完成了</a:t>
            </a:r>
            <a:r>
              <a:rPr lang="zh-TW" altLang="zh-HK" sz="4400" i="0" dirty="0">
                <a:solidFill>
                  <a:srgbClr val="FF0000"/>
                </a:solidFill>
                <a:ea typeface="標楷體"/>
                <a:cs typeface="標楷體"/>
              </a:rPr>
              <a:t>最簡單的裝置（包括硬件部分及編寫程式），並完成測試</a:t>
            </a:r>
            <a:r>
              <a:rPr lang="zh-TW" altLang="zh-HK" sz="4400" i="0" dirty="0">
                <a:ea typeface="標楷體"/>
                <a:cs typeface="標楷體"/>
              </a:rPr>
              <a:t>。</a:t>
            </a:r>
            <a:endParaRPr lang="zh-TW" altLang="zh-HK" sz="4000" i="0" dirty="0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91940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023576" y="2726894"/>
            <a:ext cx="982478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Clr>
                <a:srgbClr val="7030A0"/>
              </a:buClr>
            </a:pPr>
            <a:r>
              <a:rPr lang="zh-TW" altLang="zh-HK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目標</a:t>
            </a:r>
            <a:r>
              <a:rPr lang="en-HK" altLang="zh-HK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zh-TW" altLang="zh-HK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：找出</a:t>
            </a:r>
            <a:r>
              <a:rPr lang="zh-TW" altLang="zh-HK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問題，對作品進行改良</a:t>
            </a:r>
            <a:r>
              <a:rPr lang="zh-TW" altLang="zh-HK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。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8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DFKai-SB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DFKai-SB"/>
                <a:ea typeface="DFKai-SB"/>
                <a:cs typeface="DFKai-SB"/>
                <a:sym typeface="DFKai-SB"/>
              </a:rPr>
              <a:t>但是……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/>
          </a:blip>
          <a:srcRect l="10680" r="9076"/>
          <a:stretch/>
        </p:blipFill>
        <p:spPr>
          <a:xfrm>
            <a:off x="766613" y="1125537"/>
            <a:ext cx="7317843" cy="512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/>
          <p:nvPr/>
        </p:nvSpPr>
        <p:spPr>
          <a:xfrm>
            <a:off x="8183438" y="1696439"/>
            <a:ext cx="30572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出現了甚麼問題？</a:t>
            </a:r>
            <a:endParaRPr sz="2800" dirty="0">
              <a:solidFill>
                <a:schemeClr val="dk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  <a:cs typeface="Microsoft JhengHei"/>
              <a:sym typeface="Microsoft JhengHei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8183438" y="2219659"/>
            <a:ext cx="364092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1）水母身上有破洞</a:t>
            </a:r>
            <a:endParaRPr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2）水質很差</a:t>
            </a:r>
            <a:endParaRPr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lang="zh-CN" altLang="en-US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分組討論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>
            <a:off x="609521" y="1485579"/>
            <a:ext cx="10971372" cy="6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FF0000"/>
              </a:buClr>
              <a:buSzPts val="4000"/>
            </a:pPr>
            <a:r>
              <a:rPr lang="zh-TW" sz="4000" i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1. </a:t>
            </a:r>
            <a:r>
              <a:rPr lang="zh-TW" altLang="en-US" sz="4000" i="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水</a:t>
            </a:r>
            <a:r>
              <a:rPr lang="zh-TW" altLang="en-US" sz="4000" i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質變差的原因是甚麼呢？</a:t>
            </a:r>
            <a:endParaRPr sz="4000" i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609521" y="2535791"/>
            <a:ext cx="9361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2</a:t>
            </a:r>
            <a:r>
              <a:rPr lang="zh-TW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. 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我們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可以怎麼避免這些問題出現？</a:t>
            </a:r>
            <a:endParaRPr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"/>
              <a:sym typeface="Microsoft JhengHei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609521" y="3645818"/>
            <a:ext cx="9361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3. 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怎麼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"/>
                <a:sym typeface="Microsoft JhengHei"/>
              </a:rPr>
              <a:t>避免加入太多養豐年蝦的水？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37826" y="315164"/>
            <a:ext cx="982478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Clr>
                <a:srgbClr val="7030A0"/>
              </a:buClr>
            </a:pPr>
            <a:r>
              <a:rPr lang="zh-CN" altLang="en-US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匯報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Google Shape;109;p7"/>
          <p:cNvSpPr txBox="1">
            <a:spLocks/>
          </p:cNvSpPr>
          <p:nvPr/>
        </p:nvSpPr>
        <p:spPr>
          <a:xfrm>
            <a:off x="1885950" y="2109674"/>
            <a:ext cx="8653804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030A0"/>
              </a:buClr>
            </a:pPr>
            <a:r>
              <a:rPr lang="zh-CN" altLang="en-US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各</a:t>
            </a:r>
            <a:r>
              <a:rPr lang="zh-CN" altLang="en-US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組匯報討論結果。</a:t>
            </a:r>
            <a:endParaRPr lang="zh-CN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46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zh-CN" altLang="en-US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思考</a:t>
            </a:r>
            <a:endParaRPr lang="zh-HK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485579"/>
            <a:ext cx="10971372" cy="1291912"/>
          </a:xfrm>
        </p:spPr>
        <p:txBody>
          <a:bodyPr>
            <a:normAutofit/>
          </a:bodyPr>
          <a:lstStyle/>
          <a:p>
            <a:r>
              <a:rPr lang="zh-TW" altLang="zh-HK" sz="4400" b="1" i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要</a:t>
            </a:r>
            <a:r>
              <a:rPr lang="zh-TW" altLang="zh-HK" sz="4400" b="1" i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加入更多的水，你們可以怎麼做呢</a:t>
            </a:r>
            <a:r>
              <a:rPr lang="zh-TW" altLang="zh-HK" sz="4400" b="1" i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4400" b="1" i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182563" indent="46038"/>
            <a:endParaRPr lang="zh-TW" altLang="zh-HK" sz="4400" i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2030" y="2481471"/>
            <a:ext cx="98336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rgbClr val="3F3F3F"/>
                </a:solidFill>
                <a:latin typeface="標楷體" pitchFamily="65" charset="-120"/>
                <a:ea typeface="標楷體" pitchFamily="65" charset="-120"/>
                <a:cs typeface="Calibri"/>
                <a:sym typeface="Calibri"/>
              </a:rPr>
              <a:t>加入更多的水泵、加入更多的程式、加入更多的水樽。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74431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TW" altLang="zh-HK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指示</a:t>
            </a:r>
            <a:endParaRPr lang="zh-HK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4400" i="0" dirty="0" smtClean="0">
                <a:latin typeface="標楷體" pitchFamily="65" charset="-120"/>
                <a:ea typeface="標楷體" pitchFamily="65" charset="-120"/>
              </a:rPr>
              <a:t>現在</a:t>
            </a:r>
            <a:r>
              <a:rPr lang="zh-CN" altLang="en-US" sz="4400" i="0" dirty="0"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4400" i="0" dirty="0" smtClean="0">
                <a:latin typeface="標楷體" pitchFamily="65" charset="-120"/>
                <a:ea typeface="標楷體" pitchFamily="65" charset="-120"/>
              </a:rPr>
              <a:t>改良作品。</a:t>
            </a:r>
            <a:r>
              <a:rPr lang="en-US" altLang="zh-TW" sz="4400" i="0" dirty="0" smtClean="0">
                <a:latin typeface="標楷體" pitchFamily="65" charset="-120"/>
                <a:ea typeface="標楷體" pitchFamily="65" charset="-120"/>
              </a:rPr>
              <a:t>(15</a:t>
            </a:r>
            <a:r>
              <a:rPr lang="zh-CN" altLang="en-US" sz="4400" i="0" dirty="0" smtClean="0"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sz="4400" i="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HK" altLang="en-US" sz="4400" i="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254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205461a574c_0_0"/>
          <p:cNvPicPr preferRelativeResize="0"/>
          <p:nvPr/>
        </p:nvPicPr>
        <p:blipFill rotWithShape="1">
          <a:blip r:embed="rId3">
            <a:alphaModFix/>
          </a:blip>
          <a:srcRect l="56939"/>
          <a:stretch/>
        </p:blipFill>
        <p:spPr>
          <a:xfrm rot="-5400000">
            <a:off x="2861837" y="-2033140"/>
            <a:ext cx="6334326" cy="10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641" y="2674299"/>
            <a:ext cx="10971372" cy="105188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zh-HK" sz="4400" b="1" i="0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展示作品及匯報</a:t>
            </a:r>
            <a:endParaRPr lang="zh-TW" altLang="zh-HK" sz="4400" b="1" i="0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0886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zh-TW" altLang="zh-HK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標楷體"/>
                <a:cs typeface="標楷體"/>
              </a:rPr>
              <a:t>小結</a:t>
            </a:r>
            <a:endParaRPr lang="zh-HK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34925">
              <a:lnSpc>
                <a:spcPct val="125000"/>
              </a:lnSpc>
              <a:spcAft>
                <a:spcPts val="800"/>
              </a:spcAft>
            </a:pPr>
            <a:r>
              <a:rPr lang="en-US" altLang="zh-TW" sz="4400" i="0" dirty="0" smtClean="0">
                <a:solidFill>
                  <a:srgbClr val="000000"/>
                </a:solidFill>
                <a:ea typeface="標楷體"/>
                <a:cs typeface="標楷體"/>
              </a:rPr>
              <a:t>         </a:t>
            </a:r>
            <a:r>
              <a:rPr lang="zh-TW" altLang="zh-HK" sz="4400" i="0" dirty="0" smtClean="0">
                <a:solidFill>
                  <a:srgbClr val="000000"/>
                </a:solidFill>
                <a:ea typeface="標楷體"/>
                <a:cs typeface="標楷體"/>
              </a:rPr>
              <a:t>同學</a:t>
            </a:r>
            <a:r>
              <a:rPr lang="zh-TW" altLang="zh-HK" sz="4400" i="0" dirty="0">
                <a:solidFill>
                  <a:srgbClr val="000000"/>
                </a:solidFill>
                <a:ea typeface="標楷體"/>
                <a:cs typeface="標楷體"/>
              </a:rPr>
              <a:t>們已找出問題，並對作品進行改良，以及做到了設計思維中的</a:t>
            </a:r>
            <a:r>
              <a:rPr lang="zh-TW" altLang="zh-HK" sz="4400" i="0" dirty="0">
                <a:solidFill>
                  <a:srgbClr val="FF0000"/>
                </a:solidFill>
                <a:ea typeface="標楷體"/>
                <a:cs typeface="標楷體"/>
              </a:rPr>
              <a:t>實際測試</a:t>
            </a:r>
            <a:r>
              <a:rPr lang="en-HK" altLang="zh-HK" sz="4400" i="0" dirty="0">
                <a:solidFill>
                  <a:srgbClr val="FF0000"/>
                </a:solidFill>
                <a:ea typeface="標楷體"/>
                <a:cs typeface="標楷體"/>
              </a:rPr>
              <a:t> (Test)</a:t>
            </a:r>
            <a:r>
              <a:rPr lang="zh-TW" altLang="zh-HK" sz="4400" i="0" dirty="0">
                <a:solidFill>
                  <a:srgbClr val="FF0000"/>
                </a:solidFill>
                <a:ea typeface="標楷體"/>
                <a:cs typeface="標楷體"/>
              </a:rPr>
              <a:t>的步驟</a:t>
            </a:r>
            <a:r>
              <a:rPr lang="zh-TW" altLang="zh-HK" sz="4400" i="0" dirty="0">
                <a:solidFill>
                  <a:srgbClr val="000000"/>
                </a:solidFill>
                <a:ea typeface="標楷體"/>
                <a:cs typeface="標楷體"/>
              </a:rPr>
              <a:t>。</a:t>
            </a:r>
            <a:endParaRPr lang="zh-TW" altLang="zh-HK" sz="4400" i="0" dirty="0">
              <a:ea typeface="新細明體"/>
            </a:endParaRPr>
          </a:p>
          <a:p>
            <a:endParaRPr lang="zh-HK" altLang="en-US" sz="4400" i="0" dirty="0"/>
          </a:p>
        </p:txBody>
      </p:sp>
    </p:spTree>
    <p:extLst>
      <p:ext uri="{BB962C8B-B14F-4D97-AF65-F5344CB8AC3E}">
        <p14:creationId xmlns:p14="http://schemas.microsoft.com/office/powerpoint/2010/main" val="3887571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DFKai-SB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DFKai-SB"/>
                <a:ea typeface="DFKai-SB"/>
                <a:cs typeface="DFKai-SB"/>
                <a:sym typeface="DFKai-SB"/>
              </a:rPr>
              <a:t>總結：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1"/>
          </p:nvPr>
        </p:nvSpPr>
        <p:spPr>
          <a:xfrm>
            <a:off x="656049" y="1450198"/>
            <a:ext cx="10511061" cy="45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563" indent="46038"/>
            <a:r>
              <a:rPr lang="en-US" altLang="zh-TW" sz="44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HK" sz="44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同學</a:t>
            </a:r>
            <a:r>
              <a:rPr lang="zh-TW" altLang="zh-HK" sz="4400" b="1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們已成功運用了「設計思維」</a:t>
            </a:r>
            <a:r>
              <a:rPr lang="zh-TW" altLang="zh-HK" sz="44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幫助水母</a:t>
            </a:r>
            <a:r>
              <a:rPr lang="zh-TW" altLang="zh-HK" sz="4400" b="1" i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解決了長假期的餵飼問題</a:t>
            </a:r>
            <a:r>
              <a:rPr lang="zh-TW" altLang="zh-HK" sz="4400" b="1" i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HK" sz="4400" b="1" i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CN" altLang="zh-HK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設計思維五部曲</a:t>
            </a:r>
            <a:r>
              <a:rPr lang="zh-CN" altLang="zh-HK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：</a:t>
            </a:r>
            <a:endParaRPr lang="zh-HK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335405"/>
            <a:ext cx="7546975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181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F24483-DD48-7B2E-A567-2A939B402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CN" altLang="en-US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自評</a:t>
            </a:r>
            <a:endParaRPr lang="zh-TW" altLang="en-US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75033C0-5BB3-5394-A8AB-9A0E23898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9388" indent="49213"/>
            <a:r>
              <a:rPr lang="zh-CN" altLang="en-US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請</a:t>
            </a:r>
            <a:r>
              <a:rPr lang="zh-TW" altLang="zh-TW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以</a:t>
            </a:r>
            <a:r>
              <a:rPr lang="en-HK" altLang="zh-TW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1-5</a:t>
            </a:r>
            <a:r>
              <a:rPr lang="zh-TW" altLang="zh-TW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分為今天的作品和表現作評價，</a:t>
            </a:r>
            <a:r>
              <a:rPr lang="en-HK" altLang="zh-TW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5</a:t>
            </a:r>
            <a:r>
              <a:rPr lang="zh-TW" altLang="zh-TW" sz="4000" i="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分為最高。</a:t>
            </a:r>
            <a:endParaRPr lang="en-US" altLang="zh-TW" sz="400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179388" indent="49213"/>
            <a:r>
              <a:rPr lang="en-US" altLang="zh-TW" sz="4000" i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4000" i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老師讀分數時，請舉手示意。）</a:t>
            </a:r>
            <a:endParaRPr lang="zh-TW" altLang="zh-TW" sz="4000" i="0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i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37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56120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DFKai-SB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DFKai-SB"/>
                <a:ea typeface="DFKai-SB"/>
                <a:cs typeface="DFKai-SB"/>
                <a:sym typeface="DFKai-SB"/>
              </a:rPr>
              <a:t>延伸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body" idx="1"/>
          </p:nvPr>
        </p:nvSpPr>
        <p:spPr>
          <a:xfrm>
            <a:off x="982638" y="2349674"/>
            <a:ext cx="9937104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None/>
            </a:pPr>
            <a:r>
              <a:rPr lang="zh-CN" altLang="en-US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但是，</a:t>
            </a:r>
            <a:r>
              <a:rPr lang="zh-TW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我們是否解決</a:t>
            </a:r>
            <a:r>
              <a:rPr lang="zh-TW" sz="4400" b="1" i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了</a:t>
            </a:r>
            <a:r>
              <a:rPr lang="zh-TW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假期</a:t>
            </a:r>
            <a:r>
              <a:rPr lang="zh-CN" altLang="en-US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餵飼水母</a:t>
            </a:r>
            <a:r>
              <a:rPr lang="zh-TW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的</a:t>
            </a:r>
            <a:r>
              <a:rPr lang="zh-TW" sz="4400" b="1" i="0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問題呢</a:t>
            </a:r>
            <a:r>
              <a:rPr lang="zh-TW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？</a:t>
            </a:r>
            <a:r>
              <a:rPr lang="zh-CN" altLang="en-US" sz="4400" b="1" i="0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假期之後，我們再做檢討吧！</a:t>
            </a:r>
            <a:endParaRPr sz="4400" b="1" i="0" dirty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>
            <a:spLocks noGrp="1"/>
          </p:cNvSpPr>
          <p:nvPr>
            <p:ph type="ctrTitle"/>
          </p:nvPr>
        </p:nvSpPr>
        <p:spPr>
          <a:xfrm>
            <a:off x="3502918" y="693490"/>
            <a:ext cx="5951075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7200"/>
              <a:buFont typeface="Gulimche"/>
              <a:buNone/>
            </a:pPr>
            <a:r>
              <a:rPr lang="zh-TW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205461a574c_0_6"/>
          <p:cNvPicPr preferRelativeResize="0"/>
          <p:nvPr/>
        </p:nvPicPr>
        <p:blipFill rotWithShape="1">
          <a:blip r:embed="rId3">
            <a:alphaModFix/>
          </a:blip>
          <a:srcRect l="7089" r="43092"/>
          <a:stretch/>
        </p:blipFill>
        <p:spPr>
          <a:xfrm rot="-5400000">
            <a:off x="2750939" y="-1215637"/>
            <a:ext cx="6453499" cy="915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body" idx="1"/>
          </p:nvPr>
        </p:nvSpPr>
        <p:spPr>
          <a:xfrm>
            <a:off x="1948112" y="1245735"/>
            <a:ext cx="7367338" cy="509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 lnSpcReduction="10000"/>
          </a:bodyPr>
          <a:lstStyle/>
          <a:p>
            <a:pPr marL="360000" lvl="0" indent="-37338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zh-TW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體驗觀察 (Empathize)</a:t>
            </a:r>
            <a:endParaRPr lang="en-US" altLang="zh-TW"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zh-TW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定義問題 (Define)</a:t>
            </a:r>
            <a:endParaRPr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lang="en-US" altLang="zh-TW"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zh-TW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創造點子 (Ideate)</a:t>
            </a:r>
            <a:endParaRPr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lang="en-US" altLang="zh-TW"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zh-TW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製作原型 (Prototype)</a:t>
            </a:r>
            <a:endParaRPr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lang="en-US" altLang="zh-TW"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lvl="0" indent="-37338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zh-TW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實際測試 (Test</a:t>
            </a:r>
            <a:r>
              <a:rPr lang="zh-CN" altLang="en-US" sz="3600" i="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sz="3600" i="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1012571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設計思維</a:t>
            </a:r>
            <a:r>
              <a:rPr lang="zh-CN" altLang="en-US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CN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Design Thinking</a:t>
            </a:r>
            <a:r>
              <a:rPr lang="zh-CN" altLang="en-US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）</a:t>
            </a: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的五個步驟：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B6FACE79-3C3E-EA4F-7B24-3B101DE93F3A}"/>
              </a:ext>
            </a:extLst>
          </p:cNvPr>
          <p:cNvSpPr txBox="1">
            <a:spLocks/>
          </p:cNvSpPr>
          <p:nvPr/>
        </p:nvSpPr>
        <p:spPr>
          <a:xfrm>
            <a:off x="1948112" y="1245735"/>
            <a:ext cx="7367338" cy="295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3F3F3F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00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體驗觀察 </a:t>
            </a:r>
            <a:r>
              <a:rPr lang="en-US" altLang="zh-TW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(Empathize)</a:t>
            </a:r>
          </a:p>
          <a:p>
            <a:pPr marL="36000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en-US" altLang="zh-TW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lang="en-US" sz="3600" i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定義問題 </a:t>
            </a:r>
            <a:r>
              <a:rPr lang="en-US" altLang="zh-TW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(Define)</a:t>
            </a:r>
            <a:endParaRPr lang="en-US" sz="3600" i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en-US" altLang="zh-TW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       </a:t>
            </a:r>
            <a:endParaRPr lang="en-US" altLang="zh-TW" sz="3600" i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0000" indent="-373384">
              <a:lnSpc>
                <a:spcPct val="110000"/>
              </a:lnSpc>
              <a:spcBef>
                <a:spcPts val="0"/>
              </a:spcBef>
              <a:buSzPts val="3600"/>
            </a:pPr>
            <a:r>
              <a:rPr lang="zh-TW" altLang="en-US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創造點子 </a:t>
            </a:r>
            <a:r>
              <a:rPr lang="en-US" altLang="zh-TW" sz="3600" i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(Ideate)</a:t>
            </a:r>
            <a:endParaRPr lang="en-US" sz="3600" i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48919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rPr>
              <a:t>本節課的目標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1918742" y="3141762"/>
            <a:ext cx="864852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ea typeface="Arial"/>
                <a:cs typeface="Arial"/>
                <a:sym typeface="Arial"/>
              </a:rPr>
              <a:t>運用設計思維，製作自動餵養系統</a:t>
            </a:r>
            <a:endParaRPr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10081486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安裝硬件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1434249" y="1398991"/>
            <a:ext cx="3556228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  <a:sym typeface="Arial"/>
              </a:rPr>
              <a:t>材料：</a:t>
            </a:r>
            <a:endParaRPr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sz="44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micro</a:t>
            </a:r>
            <a:r>
              <a:rPr lang="zh-TW" sz="4400" dirty="0" smtClean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:bit</a:t>
            </a:r>
            <a:endParaRPr sz="44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sz="44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延展板</a:t>
            </a:r>
            <a:endParaRPr sz="44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sz="44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水泵</a:t>
            </a:r>
            <a:endParaRPr sz="44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sz="44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軟管</a:t>
            </a:r>
            <a:endParaRPr sz="44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sz="4400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膠</a:t>
            </a:r>
            <a:r>
              <a:rPr lang="zh-TW" sz="4400" dirty="0" smtClean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  <a:sym typeface="Arial"/>
              </a:rPr>
              <a:t>樽</a:t>
            </a:r>
            <a:endParaRPr sz="4400" dirty="0">
              <a:solidFill>
                <a:schemeClr val="dk1"/>
              </a:solidFill>
              <a:latin typeface="標楷體" pitchFamily="65" charset="-120"/>
              <a:ea typeface="標楷體" pitchFamily="65" charset="-120"/>
              <a:sym typeface="Arial"/>
            </a:endParaRPr>
          </a:p>
        </p:txBody>
      </p:sp>
      <p:pic>
        <p:nvPicPr>
          <p:cNvPr id="1026" name="Picture 2" descr="Ada on the micro:bit | The AdaCore Blog">
            <a:extLst>
              <a:ext uri="{FF2B5EF4-FFF2-40B4-BE49-F238E27FC236}">
                <a16:creationId xmlns:a16="http://schemas.microsoft.com/office/drawing/2014/main" id="{102A8B8F-A3AE-3403-23FC-F9CB7280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8910"/>
          <a:stretch/>
        </p:blipFill>
        <p:spPr bwMode="auto">
          <a:xfrm>
            <a:off x="5368487" y="1413570"/>
            <a:ext cx="338166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萍萍】迷你微型水泵直流抽水馬達小水泵臥式小潛水泵水泵或搭配的水管| 蝦皮購物">
            <a:extLst>
              <a:ext uri="{FF2B5EF4-FFF2-40B4-BE49-F238E27FC236}">
                <a16:creationId xmlns:a16="http://schemas.microsoft.com/office/drawing/2014/main" id="{5D7EC97B-F5F5-1D6A-B174-B42D2023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09" y="141357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VC透明軟管- 宏炘膠業有限公司">
            <a:extLst>
              <a:ext uri="{FF2B5EF4-FFF2-40B4-BE49-F238E27FC236}">
                <a16:creationId xmlns:a16="http://schemas.microsoft.com/office/drawing/2014/main" id="{4609C347-A46F-AE91-8BBD-7C0E08C50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10182"/>
          <a:stretch/>
        </p:blipFill>
        <p:spPr bwMode="auto">
          <a:xfrm>
            <a:off x="6749901" y="3772759"/>
            <a:ext cx="20002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綠色力量">
            <a:extLst>
              <a:ext uri="{FF2B5EF4-FFF2-40B4-BE49-F238E27FC236}">
                <a16:creationId xmlns:a16="http://schemas.microsoft.com/office/drawing/2014/main" id="{33D5C5D9-D359-4BCD-908B-E423B54E5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41" y="3772758"/>
            <a:ext cx="2377959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110;p7" descr="productImage">
            <a:extLst>
              <a:ext uri="{FF2B5EF4-FFF2-40B4-BE49-F238E27FC236}">
                <a16:creationId xmlns:a16="http://schemas.microsoft.com/office/drawing/2014/main" id="{E6DA60FD-AF87-BE96-F1E5-4D11545C7D2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9799"/>
          <a:stretch/>
        </p:blipFill>
        <p:spPr>
          <a:xfrm>
            <a:off x="4256167" y="3772759"/>
            <a:ext cx="2224643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838622" y="189434"/>
            <a:ext cx="655272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Microsoft JhengHei"/>
              <a:buNone/>
            </a:pPr>
            <a:r>
              <a:rPr lang="zh-TW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  <a:cs typeface="Microsoft JhengHei"/>
                <a:sym typeface="Microsoft JhengHei"/>
              </a:rPr>
              <a:t>分發配件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1478692" y="2187382"/>
            <a:ext cx="943304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請同學們領取配件</a:t>
            </a:r>
            <a:endParaRPr sz="44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同學需自行決定所需的配件</a:t>
            </a:r>
            <a:endParaRPr sz="44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622232" y="189434"/>
            <a:ext cx="7489198" cy="79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49775" rIns="99550" bIns="49775" anchor="ctr" anchorCtr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Calibri"/>
              <a:buNone/>
            </a:pPr>
            <a:r>
              <a:rPr lang="zh-CN" altLang="en-US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如何</a:t>
            </a:r>
            <a:r>
              <a:rPr lang="zh-TW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接線</a:t>
            </a:r>
            <a:r>
              <a:rPr lang="zh-CN" altLang="en-US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標楷體" pitchFamily="65" charset="-120"/>
                <a:ea typeface="標楷體" pitchFamily="65" charset="-120"/>
              </a:rPr>
              <a:t>？</a:t>
            </a:r>
            <a:endParaRPr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0" name="Google Shape;110;p7" descr="product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0990" y="1557586"/>
            <a:ext cx="4306476" cy="4130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7"/>
          <p:cNvCxnSpPr/>
          <p:nvPr/>
        </p:nvCxnSpPr>
        <p:spPr>
          <a:xfrm>
            <a:off x="5854814" y="1557586"/>
            <a:ext cx="216024" cy="43204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2" name="Google Shape;112;p7"/>
          <p:cNvCxnSpPr/>
          <p:nvPr/>
        </p:nvCxnSpPr>
        <p:spPr>
          <a:xfrm>
            <a:off x="5638790" y="1701602"/>
            <a:ext cx="216024" cy="432048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588</Words>
  <Application>Microsoft Office PowerPoint</Application>
  <PresentationFormat>自訂</PresentationFormat>
  <Paragraphs>81</Paragraphs>
  <Slides>36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方正準圓</vt:lpstr>
      <vt:lpstr>Arial</vt:lpstr>
      <vt:lpstr>Microsoft JhengHei</vt:lpstr>
      <vt:lpstr>新細明體</vt:lpstr>
      <vt:lpstr>Calibri</vt:lpstr>
      <vt:lpstr>Microsoft JhengHei</vt:lpstr>
      <vt:lpstr>方正綜藝</vt:lpstr>
      <vt:lpstr>Gulimche</vt:lpstr>
      <vt:lpstr>DFKai-SB</vt:lpstr>
      <vt:lpstr>Noto Sans</vt:lpstr>
      <vt:lpstr>Wingdings</vt:lpstr>
      <vt:lpstr>DFKai-SB</vt:lpstr>
      <vt:lpstr>Malgun Gothic</vt:lpstr>
      <vt:lpstr>Office 테마</vt:lpstr>
      <vt:lpstr>發展STEM元素 的環境教育課程</vt:lpstr>
      <vt:lpstr>PowerPoint 簡報</vt:lpstr>
      <vt:lpstr>PowerPoint 簡報</vt:lpstr>
      <vt:lpstr>PowerPoint 簡報</vt:lpstr>
      <vt:lpstr>設計思維（Design Thinking）的五個步驟：</vt:lpstr>
      <vt:lpstr>本節課的目標</vt:lpstr>
      <vt:lpstr>安裝硬件</vt:lpstr>
      <vt:lpstr>分發配件</vt:lpstr>
      <vt:lpstr>如何接線？</vt:lpstr>
      <vt:lpstr>動手做</vt:lpstr>
      <vt:lpstr>PowerPoint 簡報</vt:lpstr>
      <vt:lpstr>PowerPoint 簡報</vt:lpstr>
      <vt:lpstr>編程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測試及匯報（13分鐘）</vt:lpstr>
      <vt:lpstr>PowerPoint 簡報</vt:lpstr>
      <vt:lpstr>小結</vt:lpstr>
      <vt:lpstr>目標2：找出問題，對作品進行改良。</vt:lpstr>
      <vt:lpstr>但是……</vt:lpstr>
      <vt:lpstr>分組討論</vt:lpstr>
      <vt:lpstr>匯報</vt:lpstr>
      <vt:lpstr>思考</vt:lpstr>
      <vt:lpstr>指示</vt:lpstr>
      <vt:lpstr>PowerPoint 簡報</vt:lpstr>
      <vt:lpstr>小結</vt:lpstr>
      <vt:lpstr>總結：</vt:lpstr>
      <vt:lpstr>設計思維五部曲：</vt:lpstr>
      <vt:lpstr>自評</vt:lpstr>
      <vt:lpstr>延伸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發展STEM元素的環境教育課程</dc:title>
  <dc:creator>Slide Members by HS.SEO</dc:creator>
  <cp:lastModifiedBy>CHU, Chung-yin Joanne</cp:lastModifiedBy>
  <cp:revision>60</cp:revision>
  <cp:lastPrinted>2023-02-10T08:28:17Z</cp:lastPrinted>
  <dcterms:created xsi:type="dcterms:W3CDTF">2010-02-01T08:03:16Z</dcterms:created>
  <dcterms:modified xsi:type="dcterms:W3CDTF">2023-02-22T06:30:07Z</dcterms:modified>
</cp:coreProperties>
</file>