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1233" r:id="rId3"/>
    <p:sldId id="258" r:id="rId4"/>
    <p:sldId id="259" r:id="rId5"/>
    <p:sldId id="1173" r:id="rId6"/>
    <p:sldId id="260" r:id="rId7"/>
    <p:sldId id="261" r:id="rId8"/>
    <p:sldId id="1174" r:id="rId9"/>
    <p:sldId id="1184" r:id="rId10"/>
    <p:sldId id="1175" r:id="rId11"/>
    <p:sldId id="1176" r:id="rId12"/>
    <p:sldId id="264" r:id="rId13"/>
    <p:sldId id="1203" r:id="rId14"/>
    <p:sldId id="1177" r:id="rId15"/>
    <p:sldId id="1214" r:id="rId16"/>
    <p:sldId id="1201" r:id="rId17"/>
    <p:sldId id="1212" r:id="rId18"/>
    <p:sldId id="1215" r:id="rId19"/>
    <p:sldId id="1230" r:id="rId20"/>
    <p:sldId id="12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C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5"/>
    <p:restoredTop sz="69207"/>
  </p:normalViewPr>
  <p:slideViewPr>
    <p:cSldViewPr snapToGrid="0" snapToObjects="1">
      <p:cViewPr varScale="1">
        <p:scale>
          <a:sx n="77" d="100"/>
          <a:sy n="77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30DF8-26C4-4B64-8EE6-6802A7A65977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D47A488-14A7-48B0-B17C-5E8122AAD0C4}">
      <dgm:prSet custT="1"/>
      <dgm:spPr/>
      <dgm:t>
        <a:bodyPr/>
        <a:lstStyle/>
        <a:p>
          <a:r>
            <a:rPr lang="zh-TW" altLang="en-US" sz="2000" b="1" dirty="0"/>
            <a:t>選擇需要的液體量，</a:t>
          </a:r>
          <a:r>
            <a:rPr lang="zh-TW" altLang="en-US" sz="2000" b="1" dirty="0">
              <a:solidFill>
                <a:schemeClr val="accent1"/>
              </a:solidFill>
            </a:rPr>
            <a:t>調節</a:t>
          </a:r>
          <a:r>
            <a:rPr lang="zh-TW" altLang="en-US" sz="2000" b="1" dirty="0"/>
            <a:t>容量</a:t>
          </a:r>
          <a:r>
            <a:rPr lang="zh-TW" sz="2000" b="1" dirty="0">
              <a:effectLst/>
            </a:rPr>
            <a:t>設置</a:t>
          </a:r>
          <a:r>
            <a:rPr lang="zh-TW" altLang="en-US" sz="2000" b="1" dirty="0"/>
            <a:t>。</a:t>
          </a:r>
          <a:r>
            <a:rPr lang="en-US" altLang="zh-TW" sz="2000" b="1" dirty="0"/>
            <a:t> (4 </a:t>
          </a:r>
          <a:r>
            <a:rPr lang="en-US" altLang="zh-TW" sz="2000" b="1" dirty="0" err="1"/>
            <a:t>ul</a:t>
          </a:r>
          <a:r>
            <a:rPr lang="en-US" altLang="zh-TW" sz="2000" b="1" dirty="0"/>
            <a:t>)</a:t>
          </a:r>
          <a:endParaRPr lang="en-US" sz="2000" dirty="0"/>
        </a:p>
      </dgm:t>
    </dgm:pt>
    <dgm:pt modelId="{644A54E2-4BC6-4866-9DF0-67B8DAC88664}" type="parTrans" cxnId="{D5D25874-E3A0-42DE-A75B-D26582FB5971}">
      <dgm:prSet/>
      <dgm:spPr/>
      <dgm:t>
        <a:bodyPr/>
        <a:lstStyle/>
        <a:p>
          <a:endParaRPr lang="en-US" sz="2200"/>
        </a:p>
      </dgm:t>
    </dgm:pt>
    <dgm:pt modelId="{CFD21BE4-C9F5-48F0-B12E-D0CE2B9E2AB3}" type="sibTrans" cxnId="{D5D25874-E3A0-42DE-A75B-D26582FB5971}">
      <dgm:prSet/>
      <dgm:spPr/>
      <dgm:t>
        <a:bodyPr/>
        <a:lstStyle/>
        <a:p>
          <a:endParaRPr lang="en-US" sz="2200"/>
        </a:p>
      </dgm:t>
    </dgm:pt>
    <dgm:pt modelId="{E441BE6A-A343-4199-8BB0-EDD6690BF92A}">
      <dgm:prSet custT="1"/>
      <dgm:spPr/>
      <dgm:t>
        <a:bodyPr/>
        <a:lstStyle/>
        <a:p>
          <a:r>
            <a:rPr lang="en-US" sz="2200" dirty="0"/>
            <a:t>2</a:t>
          </a:r>
        </a:p>
      </dgm:t>
    </dgm:pt>
    <dgm:pt modelId="{2553CA05-487A-42D6-937E-A0DEEF97D087}" type="parTrans" cxnId="{BC221B63-8576-46ED-9C7C-34F3BFBE283A}">
      <dgm:prSet/>
      <dgm:spPr/>
      <dgm:t>
        <a:bodyPr/>
        <a:lstStyle/>
        <a:p>
          <a:endParaRPr lang="en-US" sz="2200"/>
        </a:p>
      </dgm:t>
    </dgm:pt>
    <dgm:pt modelId="{865818AC-657D-461E-BBD5-4F15C28A2548}" type="sibTrans" cxnId="{BC221B63-8576-46ED-9C7C-34F3BFBE283A}">
      <dgm:prSet/>
      <dgm:spPr/>
      <dgm:t>
        <a:bodyPr/>
        <a:lstStyle/>
        <a:p>
          <a:endParaRPr lang="en-US" sz="2200"/>
        </a:p>
      </dgm:t>
    </dgm:pt>
    <dgm:pt modelId="{5AD3B9B7-C7A4-44C3-8212-4C1DD2EDBC24}">
      <dgm:prSet custT="1"/>
      <dgm:spPr/>
      <dgm:t>
        <a:bodyPr/>
        <a:lstStyle/>
        <a:p>
          <a:r>
            <a:rPr lang="zh-TW" altLang="en-US" sz="2000" b="1" dirty="0"/>
            <a:t>將</a:t>
          </a:r>
          <a:r>
            <a:rPr lang="zh-TW" altLang="en-US" sz="2000" b="1" dirty="0">
              <a:solidFill>
                <a:schemeClr val="accent1"/>
              </a:solidFill>
            </a:rPr>
            <a:t>移液</a:t>
          </a:r>
          <a:r>
            <a:rPr lang="zh-TW" altLang="en-US" sz="2000" b="1" dirty="0">
              <a:solidFill>
                <a:schemeClr val="accent1"/>
              </a:solidFill>
              <a:latin typeface="+mn-ea"/>
              <a:ea typeface="+mn-ea"/>
            </a:rPr>
            <a:t>槍</a:t>
          </a:r>
          <a:r>
            <a:rPr lang="zh-TW" altLang="en-US" sz="2000" b="1" dirty="0">
              <a:solidFill>
                <a:schemeClr val="accent1"/>
              </a:solidFill>
            </a:rPr>
            <a:t>吸頭</a:t>
          </a:r>
          <a:r>
            <a:rPr lang="zh-TW" altLang="en-US" sz="2000" b="1" dirty="0"/>
            <a:t>插入移液</a:t>
          </a:r>
          <a:r>
            <a:rPr lang="zh-TW" altLang="en-US" sz="2000" b="1" dirty="0">
              <a:latin typeface="+mn-lt"/>
              <a:ea typeface="+mn-ea"/>
            </a:rPr>
            <a:t>槍</a:t>
          </a:r>
          <a:r>
            <a:rPr lang="zh-TW" altLang="en-US" sz="2000" b="1" dirty="0"/>
            <a:t>。過程盡量保持移液</a:t>
          </a:r>
          <a:r>
            <a:rPr lang="zh-TW" altLang="en-US" sz="2000" b="1" dirty="0">
              <a:latin typeface="+mn-lt"/>
              <a:ea typeface="+mn-ea"/>
            </a:rPr>
            <a:t>槍</a:t>
          </a:r>
          <a:r>
            <a:rPr lang="zh-TW" altLang="en-US" sz="2000" b="1" dirty="0"/>
            <a:t>垂直。</a:t>
          </a:r>
          <a:endParaRPr lang="en-US" sz="2000" dirty="0"/>
        </a:p>
      </dgm:t>
    </dgm:pt>
    <dgm:pt modelId="{16AEA58C-73A0-4CB9-A512-0507FC669913}" type="parTrans" cxnId="{E747C221-4CF4-4A6B-B74E-813FC01783BF}">
      <dgm:prSet/>
      <dgm:spPr/>
      <dgm:t>
        <a:bodyPr/>
        <a:lstStyle/>
        <a:p>
          <a:endParaRPr lang="en-US" sz="2200"/>
        </a:p>
      </dgm:t>
    </dgm:pt>
    <dgm:pt modelId="{9E655586-E4F4-4E0E-A750-859E41011B0A}" type="sibTrans" cxnId="{E747C221-4CF4-4A6B-B74E-813FC01783BF}">
      <dgm:prSet/>
      <dgm:spPr/>
      <dgm:t>
        <a:bodyPr/>
        <a:lstStyle/>
        <a:p>
          <a:endParaRPr lang="en-US" sz="2200"/>
        </a:p>
      </dgm:t>
    </dgm:pt>
    <dgm:pt modelId="{67240506-F2A6-49E4-B4EB-2B9D029C5C00}">
      <dgm:prSet custT="1"/>
      <dgm:spPr/>
      <dgm:t>
        <a:bodyPr/>
        <a:lstStyle/>
        <a:p>
          <a:r>
            <a:rPr lang="en-US" sz="2200" dirty="0"/>
            <a:t>3</a:t>
          </a:r>
        </a:p>
      </dgm:t>
    </dgm:pt>
    <dgm:pt modelId="{6739067E-5CD0-4881-984A-69C5B825C754}" type="parTrans" cxnId="{21EAF1A0-1F85-44CE-B7A7-6CAF5A7B4129}">
      <dgm:prSet/>
      <dgm:spPr/>
      <dgm:t>
        <a:bodyPr/>
        <a:lstStyle/>
        <a:p>
          <a:endParaRPr lang="en-US" sz="2200"/>
        </a:p>
      </dgm:t>
    </dgm:pt>
    <dgm:pt modelId="{BD23361F-3FE8-4B8E-8B6A-FD819E4F5D06}" type="sibTrans" cxnId="{21EAF1A0-1F85-44CE-B7A7-6CAF5A7B4129}">
      <dgm:prSet/>
      <dgm:spPr/>
      <dgm:t>
        <a:bodyPr/>
        <a:lstStyle/>
        <a:p>
          <a:endParaRPr lang="en-US" sz="2200"/>
        </a:p>
      </dgm:t>
    </dgm:pt>
    <dgm:pt modelId="{DC1B2409-1AC7-40D1-9827-FE5ADA8D8266}">
      <dgm:prSet custT="1"/>
      <dgm:spPr/>
      <dgm:t>
        <a:bodyPr/>
        <a:lstStyle/>
        <a:p>
          <a:r>
            <a:rPr lang="zh-TW" altLang="en-US" sz="2000" b="1" dirty="0"/>
            <a:t>按住柱塞，並停留在</a:t>
          </a:r>
          <a:r>
            <a:rPr lang="zh-TW" altLang="en-US" sz="2000" b="1" dirty="0">
              <a:solidFill>
                <a:schemeClr val="accent1"/>
              </a:solidFill>
            </a:rPr>
            <a:t>第一擋</a:t>
          </a:r>
          <a:r>
            <a:rPr lang="zh-TW" altLang="en-US" sz="2000" b="1" dirty="0"/>
            <a:t>。</a:t>
          </a:r>
          <a:endParaRPr lang="en-US" sz="2000" dirty="0"/>
        </a:p>
      </dgm:t>
    </dgm:pt>
    <dgm:pt modelId="{B6F83503-C8BE-4E89-88A9-DFD110CD5BFB}" type="parTrans" cxnId="{D644AFE2-7E45-47A5-820B-F355458F3CBF}">
      <dgm:prSet/>
      <dgm:spPr/>
      <dgm:t>
        <a:bodyPr/>
        <a:lstStyle/>
        <a:p>
          <a:endParaRPr lang="en-US" sz="2200"/>
        </a:p>
      </dgm:t>
    </dgm:pt>
    <dgm:pt modelId="{612C75DD-0A94-4727-A5C7-61CA17F985D0}" type="sibTrans" cxnId="{D644AFE2-7E45-47A5-820B-F355458F3CBF}">
      <dgm:prSet/>
      <dgm:spPr/>
      <dgm:t>
        <a:bodyPr/>
        <a:lstStyle/>
        <a:p>
          <a:endParaRPr lang="en-US" sz="2200"/>
        </a:p>
      </dgm:t>
    </dgm:pt>
    <dgm:pt modelId="{C862ACDF-38A2-43E9-A40C-4FC8D78FEC38}">
      <dgm:prSet custT="1"/>
      <dgm:spPr/>
      <dgm:t>
        <a:bodyPr/>
        <a:lstStyle/>
        <a:p>
          <a:r>
            <a:rPr lang="en-US" sz="2200" dirty="0"/>
            <a:t>4</a:t>
          </a:r>
        </a:p>
      </dgm:t>
    </dgm:pt>
    <dgm:pt modelId="{366314E2-5D10-4FEE-9966-13C750078A99}" type="parTrans" cxnId="{82B49A87-92CC-40F5-B77A-A6741A355AE5}">
      <dgm:prSet/>
      <dgm:spPr/>
      <dgm:t>
        <a:bodyPr/>
        <a:lstStyle/>
        <a:p>
          <a:endParaRPr lang="en-US" sz="2200"/>
        </a:p>
      </dgm:t>
    </dgm:pt>
    <dgm:pt modelId="{CD28FB11-2744-4BE4-8257-D36FE5185BF0}" type="sibTrans" cxnId="{82B49A87-92CC-40F5-B77A-A6741A355AE5}">
      <dgm:prSet/>
      <dgm:spPr/>
      <dgm:t>
        <a:bodyPr/>
        <a:lstStyle/>
        <a:p>
          <a:endParaRPr lang="en-US" sz="2200"/>
        </a:p>
      </dgm:t>
    </dgm:pt>
    <dgm:pt modelId="{68EB62A3-F0D2-4A04-B455-D44CB09F534F}">
      <dgm:prSet custT="1"/>
      <dgm:spPr/>
      <dgm:t>
        <a:bodyPr/>
        <a:lstStyle/>
        <a:p>
          <a:r>
            <a:rPr lang="zh-TW" altLang="en-US" sz="2000" b="1" dirty="0"/>
            <a:t>將尖端放入需要抽取的液體中， 慢慢把液體吸起。完成後，</a:t>
          </a:r>
          <a:r>
            <a:rPr lang="zh-TW" altLang="en-US" sz="2000" b="1" dirty="0">
              <a:solidFill>
                <a:schemeClr val="tx1"/>
              </a:solidFill>
            </a:rPr>
            <a:t>慢慢</a:t>
          </a:r>
          <a:r>
            <a:rPr lang="zh-TW" altLang="en-US" sz="2000" b="1" dirty="0">
              <a:solidFill>
                <a:schemeClr val="accent1"/>
              </a:solidFill>
            </a:rPr>
            <a:t>鬆開</a:t>
          </a:r>
          <a:r>
            <a:rPr lang="zh-TW" altLang="en-US" sz="2000" b="1" dirty="0"/>
            <a:t>柱塞。</a:t>
          </a:r>
          <a:endParaRPr lang="en-US" sz="2000" dirty="0"/>
        </a:p>
      </dgm:t>
    </dgm:pt>
    <dgm:pt modelId="{10CF1CC3-6F6D-4B92-9218-58A55DDCEA8C}" type="parTrans" cxnId="{3F2676D4-B98A-465E-A213-C5455040DB2B}">
      <dgm:prSet/>
      <dgm:spPr/>
      <dgm:t>
        <a:bodyPr/>
        <a:lstStyle/>
        <a:p>
          <a:endParaRPr lang="en-US" sz="2200"/>
        </a:p>
      </dgm:t>
    </dgm:pt>
    <dgm:pt modelId="{6215F674-BB64-49EF-AB83-0B3F6A26B930}" type="sibTrans" cxnId="{3F2676D4-B98A-465E-A213-C5455040DB2B}">
      <dgm:prSet/>
      <dgm:spPr/>
      <dgm:t>
        <a:bodyPr/>
        <a:lstStyle/>
        <a:p>
          <a:endParaRPr lang="en-US" sz="2200"/>
        </a:p>
      </dgm:t>
    </dgm:pt>
    <dgm:pt modelId="{9E5A52DC-C1EB-44A5-8DE0-1AEF838D5B4F}">
      <dgm:prSet custT="1"/>
      <dgm:spPr/>
      <dgm:t>
        <a:bodyPr/>
        <a:lstStyle/>
        <a:p>
          <a:r>
            <a:rPr lang="en-US" sz="2200" dirty="0"/>
            <a:t>1</a:t>
          </a:r>
        </a:p>
      </dgm:t>
    </dgm:pt>
    <dgm:pt modelId="{648BADE9-EFAC-4A01-97E8-DECA03D14FA6}" type="sibTrans" cxnId="{01229179-ABDD-42A7-81FB-F81DE0B0767B}">
      <dgm:prSet/>
      <dgm:spPr/>
      <dgm:t>
        <a:bodyPr/>
        <a:lstStyle/>
        <a:p>
          <a:endParaRPr lang="en-US" sz="2200"/>
        </a:p>
      </dgm:t>
    </dgm:pt>
    <dgm:pt modelId="{69035C81-1050-4213-BB81-C796846F02E8}" type="parTrans" cxnId="{01229179-ABDD-42A7-81FB-F81DE0B0767B}">
      <dgm:prSet/>
      <dgm:spPr/>
      <dgm:t>
        <a:bodyPr/>
        <a:lstStyle/>
        <a:p>
          <a:endParaRPr lang="en-US" sz="2200"/>
        </a:p>
      </dgm:t>
    </dgm:pt>
    <dgm:pt modelId="{86474AA6-EACC-0A47-A126-345C970A438D}" type="pres">
      <dgm:prSet presAssocID="{C3A30DF8-26C4-4B64-8EE6-6802A7A659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ADEAEA4-5E3C-9142-B5FC-C94EB7317F97}" type="pres">
      <dgm:prSet presAssocID="{9E5A52DC-C1EB-44A5-8DE0-1AEF838D5B4F}" presName="composite" presStyleCnt="0"/>
      <dgm:spPr/>
    </dgm:pt>
    <dgm:pt modelId="{18D6D907-BAB7-664A-BF79-85C699E5E09D}" type="pres">
      <dgm:prSet presAssocID="{9E5A52DC-C1EB-44A5-8DE0-1AEF838D5B4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AFE7B2-0EC1-7249-A42C-74CEF990BA9D}" type="pres">
      <dgm:prSet presAssocID="{9E5A52DC-C1EB-44A5-8DE0-1AEF838D5B4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2DEB1B-6B43-6444-9380-1F9F5058C642}" type="pres">
      <dgm:prSet presAssocID="{648BADE9-EFAC-4A01-97E8-DECA03D14FA6}" presName="sp" presStyleCnt="0"/>
      <dgm:spPr/>
    </dgm:pt>
    <dgm:pt modelId="{E2FFED13-FB68-6849-9984-0C1553384BE6}" type="pres">
      <dgm:prSet presAssocID="{E441BE6A-A343-4199-8BB0-EDD6690BF92A}" presName="composite" presStyleCnt="0"/>
      <dgm:spPr/>
    </dgm:pt>
    <dgm:pt modelId="{65AFB544-1E36-2142-A49E-3F84700B39C7}" type="pres">
      <dgm:prSet presAssocID="{E441BE6A-A343-4199-8BB0-EDD6690BF92A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89EC1-802C-7747-8501-11EE43ACCB0C}" type="pres">
      <dgm:prSet presAssocID="{E441BE6A-A343-4199-8BB0-EDD6690BF92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CE1A9F-CB48-3549-933F-E28BE489D7E0}" type="pres">
      <dgm:prSet presAssocID="{865818AC-657D-461E-BBD5-4F15C28A2548}" presName="sp" presStyleCnt="0"/>
      <dgm:spPr/>
    </dgm:pt>
    <dgm:pt modelId="{5F3C92C9-AE08-C441-8B73-0D2A85EDBBAD}" type="pres">
      <dgm:prSet presAssocID="{67240506-F2A6-49E4-B4EB-2B9D029C5C00}" presName="composite" presStyleCnt="0"/>
      <dgm:spPr/>
    </dgm:pt>
    <dgm:pt modelId="{1FC39B1A-EA1E-9F47-9769-5F460A6B6261}" type="pres">
      <dgm:prSet presAssocID="{67240506-F2A6-49E4-B4EB-2B9D029C5C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030776-095B-E342-859B-025B45E6B145}" type="pres">
      <dgm:prSet presAssocID="{67240506-F2A6-49E4-B4EB-2B9D029C5C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AF54C5-81CC-D94B-AEE1-11AF55F57DDF}" type="pres">
      <dgm:prSet presAssocID="{BD23361F-3FE8-4B8E-8B6A-FD819E4F5D06}" presName="sp" presStyleCnt="0"/>
      <dgm:spPr/>
    </dgm:pt>
    <dgm:pt modelId="{AF287977-558F-1F41-A148-34DCC56F7071}" type="pres">
      <dgm:prSet presAssocID="{C862ACDF-38A2-43E9-A40C-4FC8D78FEC38}" presName="composite" presStyleCnt="0"/>
      <dgm:spPr/>
    </dgm:pt>
    <dgm:pt modelId="{3ACF4FE5-12D4-A946-BA95-403F14857B2D}" type="pres">
      <dgm:prSet presAssocID="{C862ACDF-38A2-43E9-A40C-4FC8D78FEC3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BB1097-EEA5-CE46-BD6F-6BDEDD34E98A}" type="pres">
      <dgm:prSet presAssocID="{C862ACDF-38A2-43E9-A40C-4FC8D78FEC3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7D6283-9430-174B-9053-2C02C8EECB34}" type="presOf" srcId="{DC1B2409-1AC7-40D1-9827-FE5ADA8D8266}" destId="{0E030776-095B-E342-859B-025B45E6B145}" srcOrd="0" destOrd="0" presId="urn:microsoft.com/office/officeart/2005/8/layout/chevron2"/>
    <dgm:cxn modelId="{CDBDB123-A29A-0E47-A615-C51B74066FBA}" type="presOf" srcId="{68EB62A3-F0D2-4A04-B455-D44CB09F534F}" destId="{B3BB1097-EEA5-CE46-BD6F-6BDEDD34E98A}" srcOrd="0" destOrd="0" presId="urn:microsoft.com/office/officeart/2005/8/layout/chevron2"/>
    <dgm:cxn modelId="{01229179-ABDD-42A7-81FB-F81DE0B0767B}" srcId="{C3A30DF8-26C4-4B64-8EE6-6802A7A65977}" destId="{9E5A52DC-C1EB-44A5-8DE0-1AEF838D5B4F}" srcOrd="0" destOrd="0" parTransId="{69035C81-1050-4213-BB81-C796846F02E8}" sibTransId="{648BADE9-EFAC-4A01-97E8-DECA03D14FA6}"/>
    <dgm:cxn modelId="{21EAF1A0-1F85-44CE-B7A7-6CAF5A7B4129}" srcId="{C3A30DF8-26C4-4B64-8EE6-6802A7A65977}" destId="{67240506-F2A6-49E4-B4EB-2B9D029C5C00}" srcOrd="2" destOrd="0" parTransId="{6739067E-5CD0-4881-984A-69C5B825C754}" sibTransId="{BD23361F-3FE8-4B8E-8B6A-FD819E4F5D06}"/>
    <dgm:cxn modelId="{BC221B63-8576-46ED-9C7C-34F3BFBE283A}" srcId="{C3A30DF8-26C4-4B64-8EE6-6802A7A65977}" destId="{E441BE6A-A343-4199-8BB0-EDD6690BF92A}" srcOrd="1" destOrd="0" parTransId="{2553CA05-487A-42D6-937E-A0DEEF97D087}" sibTransId="{865818AC-657D-461E-BBD5-4F15C28A2548}"/>
    <dgm:cxn modelId="{489109EF-00F7-7D48-A666-EB305E0C15A7}" type="presOf" srcId="{9E5A52DC-C1EB-44A5-8DE0-1AEF838D5B4F}" destId="{18D6D907-BAB7-664A-BF79-85C699E5E09D}" srcOrd="0" destOrd="0" presId="urn:microsoft.com/office/officeart/2005/8/layout/chevron2"/>
    <dgm:cxn modelId="{3F2676D4-B98A-465E-A213-C5455040DB2B}" srcId="{C862ACDF-38A2-43E9-A40C-4FC8D78FEC38}" destId="{68EB62A3-F0D2-4A04-B455-D44CB09F534F}" srcOrd="0" destOrd="0" parTransId="{10CF1CC3-6F6D-4B92-9218-58A55DDCEA8C}" sibTransId="{6215F674-BB64-49EF-AB83-0B3F6A26B930}"/>
    <dgm:cxn modelId="{54E5095A-DEBD-1E49-8E59-8983F31153DA}" type="presOf" srcId="{E441BE6A-A343-4199-8BB0-EDD6690BF92A}" destId="{65AFB544-1E36-2142-A49E-3F84700B39C7}" srcOrd="0" destOrd="0" presId="urn:microsoft.com/office/officeart/2005/8/layout/chevron2"/>
    <dgm:cxn modelId="{E747C221-4CF4-4A6B-B74E-813FC01783BF}" srcId="{E441BE6A-A343-4199-8BB0-EDD6690BF92A}" destId="{5AD3B9B7-C7A4-44C3-8212-4C1DD2EDBC24}" srcOrd="0" destOrd="0" parTransId="{16AEA58C-73A0-4CB9-A512-0507FC669913}" sibTransId="{9E655586-E4F4-4E0E-A750-859E41011B0A}"/>
    <dgm:cxn modelId="{DF523043-CA14-284D-8515-BC12E4B33C34}" type="presOf" srcId="{67240506-F2A6-49E4-B4EB-2B9D029C5C00}" destId="{1FC39B1A-EA1E-9F47-9769-5F460A6B6261}" srcOrd="0" destOrd="0" presId="urn:microsoft.com/office/officeart/2005/8/layout/chevron2"/>
    <dgm:cxn modelId="{D5D25874-E3A0-42DE-A75B-D26582FB5971}" srcId="{9E5A52DC-C1EB-44A5-8DE0-1AEF838D5B4F}" destId="{9D47A488-14A7-48B0-B17C-5E8122AAD0C4}" srcOrd="0" destOrd="0" parTransId="{644A54E2-4BC6-4866-9DF0-67B8DAC88664}" sibTransId="{CFD21BE4-C9F5-48F0-B12E-D0CE2B9E2AB3}"/>
    <dgm:cxn modelId="{82B49A87-92CC-40F5-B77A-A6741A355AE5}" srcId="{C3A30DF8-26C4-4B64-8EE6-6802A7A65977}" destId="{C862ACDF-38A2-43E9-A40C-4FC8D78FEC38}" srcOrd="3" destOrd="0" parTransId="{366314E2-5D10-4FEE-9966-13C750078A99}" sibTransId="{CD28FB11-2744-4BE4-8257-D36FE5185BF0}"/>
    <dgm:cxn modelId="{327B953B-87AB-6448-947A-D61D79433685}" type="presOf" srcId="{C3A30DF8-26C4-4B64-8EE6-6802A7A65977}" destId="{86474AA6-EACC-0A47-A126-345C970A438D}" srcOrd="0" destOrd="0" presId="urn:microsoft.com/office/officeart/2005/8/layout/chevron2"/>
    <dgm:cxn modelId="{694931C7-9C98-CF4E-BE2E-5B70FC61A39E}" type="presOf" srcId="{5AD3B9B7-C7A4-44C3-8212-4C1DD2EDBC24}" destId="{72D89EC1-802C-7747-8501-11EE43ACCB0C}" srcOrd="0" destOrd="0" presId="urn:microsoft.com/office/officeart/2005/8/layout/chevron2"/>
    <dgm:cxn modelId="{D644AFE2-7E45-47A5-820B-F355458F3CBF}" srcId="{67240506-F2A6-49E4-B4EB-2B9D029C5C00}" destId="{DC1B2409-1AC7-40D1-9827-FE5ADA8D8266}" srcOrd="0" destOrd="0" parTransId="{B6F83503-C8BE-4E89-88A9-DFD110CD5BFB}" sibTransId="{612C75DD-0A94-4727-A5C7-61CA17F985D0}"/>
    <dgm:cxn modelId="{BFD936C7-F5A9-964B-94FA-5D93E7C9DD75}" type="presOf" srcId="{9D47A488-14A7-48B0-B17C-5E8122AAD0C4}" destId="{25AFE7B2-0EC1-7249-A42C-74CEF990BA9D}" srcOrd="0" destOrd="0" presId="urn:microsoft.com/office/officeart/2005/8/layout/chevron2"/>
    <dgm:cxn modelId="{1AF58F16-5F34-CD48-BD83-214003D13A12}" type="presOf" srcId="{C862ACDF-38A2-43E9-A40C-4FC8D78FEC38}" destId="{3ACF4FE5-12D4-A946-BA95-403F14857B2D}" srcOrd="0" destOrd="0" presId="urn:microsoft.com/office/officeart/2005/8/layout/chevron2"/>
    <dgm:cxn modelId="{F6AF77DA-ECC8-A44A-B925-702EB7A1EE2B}" type="presParOf" srcId="{86474AA6-EACC-0A47-A126-345C970A438D}" destId="{AADEAEA4-5E3C-9142-B5FC-C94EB7317F97}" srcOrd="0" destOrd="0" presId="urn:microsoft.com/office/officeart/2005/8/layout/chevron2"/>
    <dgm:cxn modelId="{D79DA938-72B0-1A40-BB4A-D44C6968A53B}" type="presParOf" srcId="{AADEAEA4-5E3C-9142-B5FC-C94EB7317F97}" destId="{18D6D907-BAB7-664A-BF79-85C699E5E09D}" srcOrd="0" destOrd="0" presId="urn:microsoft.com/office/officeart/2005/8/layout/chevron2"/>
    <dgm:cxn modelId="{C21F352B-26AD-5943-ADED-7B715FE76CDA}" type="presParOf" srcId="{AADEAEA4-5E3C-9142-B5FC-C94EB7317F97}" destId="{25AFE7B2-0EC1-7249-A42C-74CEF990BA9D}" srcOrd="1" destOrd="0" presId="urn:microsoft.com/office/officeart/2005/8/layout/chevron2"/>
    <dgm:cxn modelId="{AB365D3D-2040-774C-95B7-77E385B55CDA}" type="presParOf" srcId="{86474AA6-EACC-0A47-A126-345C970A438D}" destId="{B32DEB1B-6B43-6444-9380-1F9F5058C642}" srcOrd="1" destOrd="0" presId="urn:microsoft.com/office/officeart/2005/8/layout/chevron2"/>
    <dgm:cxn modelId="{BC696648-6E55-DF49-BE45-F52EE1350674}" type="presParOf" srcId="{86474AA6-EACC-0A47-A126-345C970A438D}" destId="{E2FFED13-FB68-6849-9984-0C1553384BE6}" srcOrd="2" destOrd="0" presId="urn:microsoft.com/office/officeart/2005/8/layout/chevron2"/>
    <dgm:cxn modelId="{8AA4865B-C758-D443-840A-18E26A944A86}" type="presParOf" srcId="{E2FFED13-FB68-6849-9984-0C1553384BE6}" destId="{65AFB544-1E36-2142-A49E-3F84700B39C7}" srcOrd="0" destOrd="0" presId="urn:microsoft.com/office/officeart/2005/8/layout/chevron2"/>
    <dgm:cxn modelId="{1DEB6834-49E1-3541-BCA2-582FDFA5B135}" type="presParOf" srcId="{E2FFED13-FB68-6849-9984-0C1553384BE6}" destId="{72D89EC1-802C-7747-8501-11EE43ACCB0C}" srcOrd="1" destOrd="0" presId="urn:microsoft.com/office/officeart/2005/8/layout/chevron2"/>
    <dgm:cxn modelId="{D1070D9E-AFC1-A44C-8299-7E6530F29B2E}" type="presParOf" srcId="{86474AA6-EACC-0A47-A126-345C970A438D}" destId="{0DCE1A9F-CB48-3549-933F-E28BE489D7E0}" srcOrd="3" destOrd="0" presId="urn:microsoft.com/office/officeart/2005/8/layout/chevron2"/>
    <dgm:cxn modelId="{373DCF16-6AA5-FF4B-8796-DBEDAEE17758}" type="presParOf" srcId="{86474AA6-EACC-0A47-A126-345C970A438D}" destId="{5F3C92C9-AE08-C441-8B73-0D2A85EDBBAD}" srcOrd="4" destOrd="0" presId="urn:microsoft.com/office/officeart/2005/8/layout/chevron2"/>
    <dgm:cxn modelId="{78C2E22F-D5E7-2C4B-B1E1-466CC61C1A89}" type="presParOf" srcId="{5F3C92C9-AE08-C441-8B73-0D2A85EDBBAD}" destId="{1FC39B1A-EA1E-9F47-9769-5F460A6B6261}" srcOrd="0" destOrd="0" presId="urn:microsoft.com/office/officeart/2005/8/layout/chevron2"/>
    <dgm:cxn modelId="{CCE46255-145D-1446-A471-D5DCFF2511FF}" type="presParOf" srcId="{5F3C92C9-AE08-C441-8B73-0D2A85EDBBAD}" destId="{0E030776-095B-E342-859B-025B45E6B145}" srcOrd="1" destOrd="0" presId="urn:microsoft.com/office/officeart/2005/8/layout/chevron2"/>
    <dgm:cxn modelId="{73D52357-36FF-604E-8C70-0B7078C1D622}" type="presParOf" srcId="{86474AA6-EACC-0A47-A126-345C970A438D}" destId="{99AF54C5-81CC-D94B-AEE1-11AF55F57DDF}" srcOrd="5" destOrd="0" presId="urn:microsoft.com/office/officeart/2005/8/layout/chevron2"/>
    <dgm:cxn modelId="{F90780D4-27CA-1C4E-9910-01111442981D}" type="presParOf" srcId="{86474AA6-EACC-0A47-A126-345C970A438D}" destId="{AF287977-558F-1F41-A148-34DCC56F7071}" srcOrd="6" destOrd="0" presId="urn:microsoft.com/office/officeart/2005/8/layout/chevron2"/>
    <dgm:cxn modelId="{61F9EF49-D3DF-B548-9345-B0CF1A12BDD0}" type="presParOf" srcId="{AF287977-558F-1F41-A148-34DCC56F7071}" destId="{3ACF4FE5-12D4-A946-BA95-403F14857B2D}" srcOrd="0" destOrd="0" presId="urn:microsoft.com/office/officeart/2005/8/layout/chevron2"/>
    <dgm:cxn modelId="{01B60658-7752-6A42-8E91-7AE6970AD916}" type="presParOf" srcId="{AF287977-558F-1F41-A148-34DCC56F7071}" destId="{B3BB1097-EEA5-CE46-BD6F-6BDEDD34E9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537758-7F9F-4B68-87A2-AA4618DDFD83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FEA658-2850-45BE-8FB3-9C5F007D4E93}">
      <dgm:prSet custT="1"/>
      <dgm:spPr/>
      <dgm:t>
        <a:bodyPr/>
        <a:lstStyle/>
        <a:p>
          <a:r>
            <a:rPr lang="en-US" sz="1800" b="1" dirty="0"/>
            <a:t>6</a:t>
          </a:r>
        </a:p>
      </dgm:t>
    </dgm:pt>
    <dgm:pt modelId="{2A762AF6-91BE-42B8-9245-8E73AE6B75A9}" type="parTrans" cxnId="{27B20D81-F91B-46C5-A1D8-9856A3AB3FA5}">
      <dgm:prSet/>
      <dgm:spPr/>
      <dgm:t>
        <a:bodyPr/>
        <a:lstStyle/>
        <a:p>
          <a:endParaRPr lang="en-US" sz="1800" b="1"/>
        </a:p>
      </dgm:t>
    </dgm:pt>
    <dgm:pt modelId="{DCBD2310-9379-4A46-9C7F-2FAEE5F6EFB0}" type="sibTrans" cxnId="{27B20D81-F91B-46C5-A1D8-9856A3AB3FA5}">
      <dgm:prSet/>
      <dgm:spPr/>
      <dgm:t>
        <a:bodyPr/>
        <a:lstStyle/>
        <a:p>
          <a:endParaRPr lang="en-US" sz="1800" b="1"/>
        </a:p>
      </dgm:t>
    </dgm:pt>
    <dgm:pt modelId="{1901FF6D-AE99-49CE-A0B2-82539C5E8454}">
      <dgm:prSet custT="1"/>
      <dgm:spPr/>
      <dgm:t>
        <a:bodyPr/>
        <a:lstStyle/>
        <a:p>
          <a:r>
            <a:rPr lang="zh-TW" altLang="en-US" sz="1800" b="1" dirty="0"/>
            <a:t>將柱塞慢慢按到</a:t>
          </a:r>
          <a:r>
            <a:rPr lang="zh-TW" altLang="en-US" sz="1800" b="1" dirty="0">
              <a:solidFill>
                <a:schemeClr val="accent1"/>
              </a:solidFill>
            </a:rPr>
            <a:t>第一擋</a:t>
          </a:r>
          <a:r>
            <a:rPr lang="zh-TW" altLang="en-US" sz="1800" b="1" dirty="0"/>
            <a:t>， 把大部份液體注入。然後繼續將柱塞按到</a:t>
          </a:r>
          <a:r>
            <a:rPr lang="zh-TW" altLang="en-US" sz="1800" b="1" dirty="0">
              <a:solidFill>
                <a:schemeClr val="accent1"/>
              </a:solidFill>
            </a:rPr>
            <a:t>第二擋</a:t>
          </a:r>
          <a:r>
            <a:rPr lang="zh-TW" altLang="en-US" sz="1800" b="1" dirty="0"/>
            <a:t>，擠出剩餘的液體，並於同一時間把</a:t>
          </a:r>
          <a:r>
            <a:rPr lang="zh-TW" altLang="en-US" sz="1800" b="1" dirty="0">
              <a:latin typeface="+mn-ea"/>
              <a:ea typeface="+mn-ea"/>
            </a:rPr>
            <a:t>移液槍</a:t>
          </a:r>
          <a:r>
            <a:rPr lang="zh-TW" altLang="en-US" sz="1800" b="1" dirty="0"/>
            <a:t>慢慢向上拉起。</a:t>
          </a:r>
          <a:endParaRPr lang="en-US" sz="1800" b="1" dirty="0"/>
        </a:p>
      </dgm:t>
    </dgm:pt>
    <dgm:pt modelId="{BC39E822-D6E9-4106-9E7C-663780D2090C}" type="parTrans" cxnId="{E3D49ADE-572E-4E01-8EA7-3A781C562722}">
      <dgm:prSet/>
      <dgm:spPr/>
      <dgm:t>
        <a:bodyPr/>
        <a:lstStyle/>
        <a:p>
          <a:endParaRPr lang="en-US" sz="1800" b="1"/>
        </a:p>
      </dgm:t>
    </dgm:pt>
    <dgm:pt modelId="{42D8F0CD-EF30-4A19-A167-E3D42916ED64}" type="sibTrans" cxnId="{E3D49ADE-572E-4E01-8EA7-3A781C562722}">
      <dgm:prSet/>
      <dgm:spPr/>
      <dgm:t>
        <a:bodyPr/>
        <a:lstStyle/>
        <a:p>
          <a:endParaRPr lang="en-US" sz="1800" b="1"/>
        </a:p>
      </dgm:t>
    </dgm:pt>
    <dgm:pt modelId="{93F62348-F30D-4D7D-B439-877B3A0C424D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</a:rPr>
            <a:t>按鍵</a:t>
          </a:r>
          <a:r>
            <a:rPr lang="zh-TW" altLang="en-US" sz="1800" b="1" dirty="0">
              <a:solidFill>
                <a:schemeClr val="accent1"/>
              </a:solidFill>
            </a:rPr>
            <a:t>丟棄</a:t>
          </a:r>
          <a:r>
            <a:rPr lang="zh-TW" altLang="en-US" sz="1800" b="1" dirty="0"/>
            <a:t>用過的移</a:t>
          </a:r>
          <a:r>
            <a:rPr lang="zh-TW" altLang="en-US" sz="1800" b="1" dirty="0">
              <a:latin typeface="+mn-ea"/>
              <a:ea typeface="+mn-ea"/>
            </a:rPr>
            <a:t>槍</a:t>
          </a:r>
          <a:r>
            <a:rPr lang="zh-TW" altLang="en-US" sz="1800" b="1" dirty="0"/>
            <a:t>器吸頭。</a:t>
          </a:r>
          <a:endParaRPr lang="en-US" sz="1800" b="1" dirty="0"/>
        </a:p>
      </dgm:t>
    </dgm:pt>
    <dgm:pt modelId="{CF9CF032-A281-4A8E-8F03-AE7F1702C428}" type="sibTrans" cxnId="{A9115B03-6D95-4BE9-A425-AB25BCB26269}">
      <dgm:prSet/>
      <dgm:spPr/>
      <dgm:t>
        <a:bodyPr/>
        <a:lstStyle/>
        <a:p>
          <a:endParaRPr lang="en-US" sz="1800" b="1"/>
        </a:p>
      </dgm:t>
    </dgm:pt>
    <dgm:pt modelId="{48D2C1E1-0494-40CC-A314-2539EB579B44}" type="parTrans" cxnId="{A9115B03-6D95-4BE9-A425-AB25BCB26269}">
      <dgm:prSet/>
      <dgm:spPr/>
      <dgm:t>
        <a:bodyPr/>
        <a:lstStyle/>
        <a:p>
          <a:endParaRPr lang="en-US" sz="1800" b="1"/>
        </a:p>
      </dgm:t>
    </dgm:pt>
    <dgm:pt modelId="{0EF81469-40DD-4F37-B64E-91D843870F79}">
      <dgm:prSet custT="1"/>
      <dgm:spPr/>
      <dgm:t>
        <a:bodyPr/>
        <a:lstStyle/>
        <a:p>
          <a:r>
            <a:rPr lang="en-US" sz="1800" b="1" dirty="0"/>
            <a:t>8</a:t>
          </a:r>
        </a:p>
      </dgm:t>
    </dgm:pt>
    <dgm:pt modelId="{79BCBDBA-18ED-447B-B93C-3E8F04D10314}" type="sibTrans" cxnId="{3075193D-795E-48FA-9FDC-627D2D6086D0}">
      <dgm:prSet/>
      <dgm:spPr/>
      <dgm:t>
        <a:bodyPr/>
        <a:lstStyle/>
        <a:p>
          <a:endParaRPr lang="en-US" sz="1800" b="1"/>
        </a:p>
      </dgm:t>
    </dgm:pt>
    <dgm:pt modelId="{BFFBDC7A-22AF-4809-9641-B7FB2F910A82}" type="parTrans" cxnId="{3075193D-795E-48FA-9FDC-627D2D6086D0}">
      <dgm:prSet/>
      <dgm:spPr/>
      <dgm:t>
        <a:bodyPr/>
        <a:lstStyle/>
        <a:p>
          <a:endParaRPr lang="en-US" sz="1800" b="1"/>
        </a:p>
      </dgm:t>
    </dgm:pt>
    <dgm:pt modelId="{1F73BC09-9B0C-4D20-8DE9-BE32AE519134}">
      <dgm:prSet custT="1"/>
      <dgm:spPr/>
      <dgm:t>
        <a:bodyPr/>
        <a:lstStyle/>
        <a:p>
          <a:r>
            <a:rPr lang="en-US" sz="1800" b="1" dirty="0"/>
            <a:t>7</a:t>
          </a:r>
        </a:p>
      </dgm:t>
    </dgm:pt>
    <dgm:pt modelId="{93F80167-BB72-4F8B-B9F4-22E00D0BB876}" type="sibTrans" cxnId="{87AADB98-758C-43EF-B46E-FA94845C29C9}">
      <dgm:prSet/>
      <dgm:spPr/>
      <dgm:t>
        <a:bodyPr/>
        <a:lstStyle/>
        <a:p>
          <a:endParaRPr lang="en-US" sz="1800" b="1"/>
        </a:p>
      </dgm:t>
    </dgm:pt>
    <dgm:pt modelId="{94E5C5F5-B3B5-4CA5-9719-889E3B87D674}" type="parTrans" cxnId="{87AADB98-758C-43EF-B46E-FA94845C29C9}">
      <dgm:prSet/>
      <dgm:spPr/>
      <dgm:t>
        <a:bodyPr/>
        <a:lstStyle/>
        <a:p>
          <a:endParaRPr lang="en-US" sz="1800" b="1"/>
        </a:p>
      </dgm:t>
    </dgm:pt>
    <dgm:pt modelId="{3F5884B6-7A0F-4746-A4A3-E4D21A81B656}">
      <dgm:prSet custT="1"/>
      <dgm:spPr/>
      <dgm:t>
        <a:bodyPr/>
        <a:lstStyle/>
        <a:p>
          <a:r>
            <a:rPr lang="zh-TW" altLang="en-US" sz="1800" b="1" dirty="0"/>
            <a:t>繼續按住柱塞，然後把而</a:t>
          </a:r>
          <a:r>
            <a:rPr lang="zh-TW" altLang="en-US" sz="1800" b="1" dirty="0">
              <a:latin typeface="+mn-ea"/>
              <a:ea typeface="+mn-ea"/>
            </a:rPr>
            <a:t>移液槍連槍頭</a:t>
          </a:r>
          <a:r>
            <a:rPr lang="zh-TW" altLang="en-US" sz="1800" b="1" dirty="0"/>
            <a:t>移離開液體表面。然後慢慢放開柱塞。</a:t>
          </a:r>
          <a:endParaRPr lang="en-GB" sz="1800" b="1" dirty="0"/>
        </a:p>
      </dgm:t>
    </dgm:pt>
    <dgm:pt modelId="{55A3516D-01B7-FB44-B345-6FF56F0DB105}" type="sibTrans" cxnId="{3025879B-0687-BD4C-9014-E5BDB06843A0}">
      <dgm:prSet/>
      <dgm:spPr/>
      <dgm:t>
        <a:bodyPr/>
        <a:lstStyle/>
        <a:p>
          <a:endParaRPr lang="en-GB" sz="1800" b="1"/>
        </a:p>
      </dgm:t>
    </dgm:pt>
    <dgm:pt modelId="{0A950CBB-92AE-5D4B-A023-978581625225}" type="parTrans" cxnId="{3025879B-0687-BD4C-9014-E5BDB06843A0}">
      <dgm:prSet/>
      <dgm:spPr/>
      <dgm:t>
        <a:bodyPr/>
        <a:lstStyle/>
        <a:p>
          <a:endParaRPr lang="en-GB" sz="1800" b="1"/>
        </a:p>
      </dgm:t>
    </dgm:pt>
    <dgm:pt modelId="{62DB95FB-E6FA-4922-B3D6-4D138D72AC66}">
      <dgm:prSet custT="1"/>
      <dgm:spPr/>
      <dgm:t>
        <a:bodyPr/>
        <a:lstStyle/>
        <a:p>
          <a:r>
            <a:rPr lang="zh-TW" altLang="en-US" sz="1800" b="1" dirty="0"/>
            <a:t>移動含有液體的</a:t>
          </a:r>
          <a:r>
            <a:rPr lang="zh-TW" altLang="en-US" sz="1800" b="1" dirty="0">
              <a:latin typeface="+mn-ea"/>
              <a:ea typeface="+mn-ea"/>
            </a:rPr>
            <a:t>微量移液槍連槍頭到凝膠上的樣品孔。</a:t>
          </a:r>
          <a:endParaRPr lang="en-US" sz="1800" b="1" dirty="0"/>
        </a:p>
      </dgm:t>
    </dgm:pt>
    <dgm:pt modelId="{3585593F-779F-47E0-81B1-2E8DAC385E23}" type="sibTrans" cxnId="{B13D95B1-1EDD-47E0-AE4A-68F3BAA73D92}">
      <dgm:prSet/>
      <dgm:spPr/>
      <dgm:t>
        <a:bodyPr/>
        <a:lstStyle/>
        <a:p>
          <a:endParaRPr lang="en-US" sz="1800" b="1"/>
        </a:p>
      </dgm:t>
    </dgm:pt>
    <dgm:pt modelId="{066506F3-6946-4777-8ED3-99E7B58F7A3F}" type="parTrans" cxnId="{B13D95B1-1EDD-47E0-AE4A-68F3BAA73D92}">
      <dgm:prSet/>
      <dgm:spPr/>
      <dgm:t>
        <a:bodyPr/>
        <a:lstStyle/>
        <a:p>
          <a:endParaRPr lang="en-US" sz="1800" b="1"/>
        </a:p>
      </dgm:t>
    </dgm:pt>
    <dgm:pt modelId="{B22DDF1B-DF5F-49F9-9CBE-339FD17DE790}">
      <dgm:prSet custT="1"/>
      <dgm:spPr/>
      <dgm:t>
        <a:bodyPr/>
        <a:lstStyle/>
        <a:p>
          <a:r>
            <a:rPr lang="en-US" sz="1800" b="1" dirty="0"/>
            <a:t>5</a:t>
          </a:r>
        </a:p>
      </dgm:t>
    </dgm:pt>
    <dgm:pt modelId="{039554DC-9839-4CB1-B2D3-8DA40212F909}" type="sibTrans" cxnId="{BAECC3C8-C62B-48F9-9563-35FD664B1C85}">
      <dgm:prSet/>
      <dgm:spPr/>
      <dgm:t>
        <a:bodyPr/>
        <a:lstStyle/>
        <a:p>
          <a:endParaRPr lang="en-US" sz="1800" b="1"/>
        </a:p>
      </dgm:t>
    </dgm:pt>
    <dgm:pt modelId="{6DAC4F7F-D2A0-4563-A352-93413B1D8B28}" type="parTrans" cxnId="{BAECC3C8-C62B-48F9-9563-35FD664B1C85}">
      <dgm:prSet/>
      <dgm:spPr/>
      <dgm:t>
        <a:bodyPr/>
        <a:lstStyle/>
        <a:p>
          <a:endParaRPr lang="en-US" sz="1800" b="1"/>
        </a:p>
      </dgm:t>
    </dgm:pt>
    <dgm:pt modelId="{9861EA7B-82A2-0A4F-BBD7-FEA77D312FFD}" type="pres">
      <dgm:prSet presAssocID="{06537758-7F9F-4B68-87A2-AA4618DDFD8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C31FB7C-3021-CB4F-A731-F24EAD4E4F3F}" type="pres">
      <dgm:prSet presAssocID="{B22DDF1B-DF5F-49F9-9CBE-339FD17DE790}" presName="composite" presStyleCnt="0"/>
      <dgm:spPr/>
    </dgm:pt>
    <dgm:pt modelId="{0E99902D-9480-064B-9413-A5B4C1338F9C}" type="pres">
      <dgm:prSet presAssocID="{B22DDF1B-DF5F-49F9-9CBE-339FD17DE79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86D75A-409E-1548-BF81-1FD3E093E943}" type="pres">
      <dgm:prSet presAssocID="{B22DDF1B-DF5F-49F9-9CBE-339FD17DE79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B7A3C0-E3B1-1041-B210-EB61996B0360}" type="pres">
      <dgm:prSet presAssocID="{039554DC-9839-4CB1-B2D3-8DA40212F909}" presName="sp" presStyleCnt="0"/>
      <dgm:spPr/>
    </dgm:pt>
    <dgm:pt modelId="{C3BC163F-FF7D-4F48-AF9C-2103775280E5}" type="pres">
      <dgm:prSet presAssocID="{C2FEA658-2850-45BE-8FB3-9C5F007D4E93}" presName="composite" presStyleCnt="0"/>
      <dgm:spPr/>
    </dgm:pt>
    <dgm:pt modelId="{3871D72C-854B-8949-8AFF-F4711BFE1F81}" type="pres">
      <dgm:prSet presAssocID="{C2FEA658-2850-45BE-8FB3-9C5F007D4E9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B6E018-FC1A-0047-B044-EF49C0C51F21}" type="pres">
      <dgm:prSet presAssocID="{C2FEA658-2850-45BE-8FB3-9C5F007D4E9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F71E9E-9752-BD4F-A91C-955B0D1FF1DB}" type="pres">
      <dgm:prSet presAssocID="{DCBD2310-9379-4A46-9C7F-2FAEE5F6EFB0}" presName="sp" presStyleCnt="0"/>
      <dgm:spPr/>
    </dgm:pt>
    <dgm:pt modelId="{D4167756-5226-2C42-AC07-3CEA9F637F9A}" type="pres">
      <dgm:prSet presAssocID="{1F73BC09-9B0C-4D20-8DE9-BE32AE519134}" presName="composite" presStyleCnt="0"/>
      <dgm:spPr/>
    </dgm:pt>
    <dgm:pt modelId="{7164DC20-F51E-F043-A961-33A6435C9E0C}" type="pres">
      <dgm:prSet presAssocID="{1F73BC09-9B0C-4D20-8DE9-BE32AE51913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A1EF80-3798-3D4B-B343-84C2282B1561}" type="pres">
      <dgm:prSet presAssocID="{1F73BC09-9B0C-4D20-8DE9-BE32AE519134}" presName="descendantText" presStyleLbl="alignAcc1" presStyleIdx="2" presStyleCnt="4" custLinFactNeighborY="1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19F54F-ECDA-0D4D-B20F-661110D1C1EB}" type="pres">
      <dgm:prSet presAssocID="{93F80167-BB72-4F8B-B9F4-22E00D0BB876}" presName="sp" presStyleCnt="0"/>
      <dgm:spPr/>
    </dgm:pt>
    <dgm:pt modelId="{B68D7FE6-2079-404B-9CAD-FEC9D559C5A0}" type="pres">
      <dgm:prSet presAssocID="{0EF81469-40DD-4F37-B64E-91D843870F79}" presName="composite" presStyleCnt="0"/>
      <dgm:spPr/>
    </dgm:pt>
    <dgm:pt modelId="{373CC534-C819-8F4F-BC75-5652501775E1}" type="pres">
      <dgm:prSet presAssocID="{0EF81469-40DD-4F37-B64E-91D843870F7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4F2EBC-163E-EA44-9790-75C5193B15EC}" type="pres">
      <dgm:prSet presAssocID="{0EF81469-40DD-4F37-B64E-91D843870F7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7AADB98-758C-43EF-B46E-FA94845C29C9}" srcId="{06537758-7F9F-4B68-87A2-AA4618DDFD83}" destId="{1F73BC09-9B0C-4D20-8DE9-BE32AE519134}" srcOrd="2" destOrd="0" parTransId="{94E5C5F5-B3B5-4CA5-9719-889E3B87D674}" sibTransId="{93F80167-BB72-4F8B-B9F4-22E00D0BB876}"/>
    <dgm:cxn modelId="{06EA059D-ABDD-ED4E-9B73-424986EBF09F}" type="presOf" srcId="{62DB95FB-E6FA-4922-B3D6-4D138D72AC66}" destId="{9C86D75A-409E-1548-BF81-1FD3E093E943}" srcOrd="0" destOrd="0" presId="urn:microsoft.com/office/officeart/2005/8/layout/chevron2"/>
    <dgm:cxn modelId="{4167477E-C8F1-AB48-9214-FEB809BB6F55}" type="presOf" srcId="{3F5884B6-7A0F-4746-A4A3-E4D21A81B656}" destId="{B4A1EF80-3798-3D4B-B343-84C2282B1561}" srcOrd="0" destOrd="0" presId="urn:microsoft.com/office/officeart/2005/8/layout/chevron2"/>
    <dgm:cxn modelId="{3075193D-795E-48FA-9FDC-627D2D6086D0}" srcId="{06537758-7F9F-4B68-87A2-AA4618DDFD83}" destId="{0EF81469-40DD-4F37-B64E-91D843870F79}" srcOrd="3" destOrd="0" parTransId="{BFFBDC7A-22AF-4809-9641-B7FB2F910A82}" sibTransId="{79BCBDBA-18ED-447B-B93C-3E8F04D10314}"/>
    <dgm:cxn modelId="{759438A7-A3A4-CD46-9C62-7A53B224FAD9}" type="presOf" srcId="{1901FF6D-AE99-49CE-A0B2-82539C5E8454}" destId="{63B6E018-FC1A-0047-B044-EF49C0C51F21}" srcOrd="0" destOrd="0" presId="urn:microsoft.com/office/officeart/2005/8/layout/chevron2"/>
    <dgm:cxn modelId="{70E1ABB8-EDEE-3F47-BE99-1DF46FFBF586}" type="presOf" srcId="{0EF81469-40DD-4F37-B64E-91D843870F79}" destId="{373CC534-C819-8F4F-BC75-5652501775E1}" srcOrd="0" destOrd="0" presId="urn:microsoft.com/office/officeart/2005/8/layout/chevron2"/>
    <dgm:cxn modelId="{E3D49ADE-572E-4E01-8EA7-3A781C562722}" srcId="{C2FEA658-2850-45BE-8FB3-9C5F007D4E93}" destId="{1901FF6D-AE99-49CE-A0B2-82539C5E8454}" srcOrd="0" destOrd="0" parTransId="{BC39E822-D6E9-4106-9E7C-663780D2090C}" sibTransId="{42D8F0CD-EF30-4A19-A167-E3D42916ED64}"/>
    <dgm:cxn modelId="{620FEC95-957C-E74B-941C-AACA66EADD4A}" type="presOf" srcId="{C2FEA658-2850-45BE-8FB3-9C5F007D4E93}" destId="{3871D72C-854B-8949-8AFF-F4711BFE1F81}" srcOrd="0" destOrd="0" presId="urn:microsoft.com/office/officeart/2005/8/layout/chevron2"/>
    <dgm:cxn modelId="{27B20D81-F91B-46C5-A1D8-9856A3AB3FA5}" srcId="{06537758-7F9F-4B68-87A2-AA4618DDFD83}" destId="{C2FEA658-2850-45BE-8FB3-9C5F007D4E93}" srcOrd="1" destOrd="0" parTransId="{2A762AF6-91BE-42B8-9245-8E73AE6B75A9}" sibTransId="{DCBD2310-9379-4A46-9C7F-2FAEE5F6EFB0}"/>
    <dgm:cxn modelId="{B00730DA-8FB1-2849-860F-0BD1CEC79F0C}" type="presOf" srcId="{B22DDF1B-DF5F-49F9-9CBE-339FD17DE790}" destId="{0E99902D-9480-064B-9413-A5B4C1338F9C}" srcOrd="0" destOrd="0" presId="urn:microsoft.com/office/officeart/2005/8/layout/chevron2"/>
    <dgm:cxn modelId="{3025879B-0687-BD4C-9014-E5BDB06843A0}" srcId="{1F73BC09-9B0C-4D20-8DE9-BE32AE519134}" destId="{3F5884B6-7A0F-4746-A4A3-E4D21A81B656}" srcOrd="0" destOrd="0" parTransId="{0A950CBB-92AE-5D4B-A023-978581625225}" sibTransId="{55A3516D-01B7-FB44-B345-6FF56F0DB105}"/>
    <dgm:cxn modelId="{BAC080EE-0F4E-9243-91AB-AA99A0CA266F}" type="presOf" srcId="{06537758-7F9F-4B68-87A2-AA4618DDFD83}" destId="{9861EA7B-82A2-0A4F-BBD7-FEA77D312FFD}" srcOrd="0" destOrd="0" presId="urn:microsoft.com/office/officeart/2005/8/layout/chevron2"/>
    <dgm:cxn modelId="{3464614A-FD69-D148-9486-21C3B045048E}" type="presOf" srcId="{1F73BC09-9B0C-4D20-8DE9-BE32AE519134}" destId="{7164DC20-F51E-F043-A961-33A6435C9E0C}" srcOrd="0" destOrd="0" presId="urn:microsoft.com/office/officeart/2005/8/layout/chevron2"/>
    <dgm:cxn modelId="{212839D3-7FF7-3548-9D85-7F6AA25E0451}" type="presOf" srcId="{93F62348-F30D-4D7D-B439-877B3A0C424D}" destId="{104F2EBC-163E-EA44-9790-75C5193B15EC}" srcOrd="0" destOrd="0" presId="urn:microsoft.com/office/officeart/2005/8/layout/chevron2"/>
    <dgm:cxn modelId="{BAECC3C8-C62B-48F9-9563-35FD664B1C85}" srcId="{06537758-7F9F-4B68-87A2-AA4618DDFD83}" destId="{B22DDF1B-DF5F-49F9-9CBE-339FD17DE790}" srcOrd="0" destOrd="0" parTransId="{6DAC4F7F-D2A0-4563-A352-93413B1D8B28}" sibTransId="{039554DC-9839-4CB1-B2D3-8DA40212F909}"/>
    <dgm:cxn modelId="{B13D95B1-1EDD-47E0-AE4A-68F3BAA73D92}" srcId="{B22DDF1B-DF5F-49F9-9CBE-339FD17DE790}" destId="{62DB95FB-E6FA-4922-B3D6-4D138D72AC66}" srcOrd="0" destOrd="0" parTransId="{066506F3-6946-4777-8ED3-99E7B58F7A3F}" sibTransId="{3585593F-779F-47E0-81B1-2E8DAC385E23}"/>
    <dgm:cxn modelId="{A9115B03-6D95-4BE9-A425-AB25BCB26269}" srcId="{0EF81469-40DD-4F37-B64E-91D843870F79}" destId="{93F62348-F30D-4D7D-B439-877B3A0C424D}" srcOrd="0" destOrd="0" parTransId="{48D2C1E1-0494-40CC-A314-2539EB579B44}" sibTransId="{CF9CF032-A281-4A8E-8F03-AE7F1702C428}"/>
    <dgm:cxn modelId="{33E9F4E7-E478-7948-B3BD-20101F9289EB}" type="presParOf" srcId="{9861EA7B-82A2-0A4F-BBD7-FEA77D312FFD}" destId="{6C31FB7C-3021-CB4F-A731-F24EAD4E4F3F}" srcOrd="0" destOrd="0" presId="urn:microsoft.com/office/officeart/2005/8/layout/chevron2"/>
    <dgm:cxn modelId="{D0559E07-DC89-CD42-9875-BEEC3BDB1CEA}" type="presParOf" srcId="{6C31FB7C-3021-CB4F-A731-F24EAD4E4F3F}" destId="{0E99902D-9480-064B-9413-A5B4C1338F9C}" srcOrd="0" destOrd="0" presId="urn:microsoft.com/office/officeart/2005/8/layout/chevron2"/>
    <dgm:cxn modelId="{2A1C170D-1549-C049-801D-7E058472917D}" type="presParOf" srcId="{6C31FB7C-3021-CB4F-A731-F24EAD4E4F3F}" destId="{9C86D75A-409E-1548-BF81-1FD3E093E943}" srcOrd="1" destOrd="0" presId="urn:microsoft.com/office/officeart/2005/8/layout/chevron2"/>
    <dgm:cxn modelId="{B15A2EBE-3C78-A648-98B7-CD6275353C58}" type="presParOf" srcId="{9861EA7B-82A2-0A4F-BBD7-FEA77D312FFD}" destId="{FCB7A3C0-E3B1-1041-B210-EB61996B0360}" srcOrd="1" destOrd="0" presId="urn:microsoft.com/office/officeart/2005/8/layout/chevron2"/>
    <dgm:cxn modelId="{32F7F597-54FA-EB41-A216-63FCC4CEEF7B}" type="presParOf" srcId="{9861EA7B-82A2-0A4F-BBD7-FEA77D312FFD}" destId="{C3BC163F-FF7D-4F48-AF9C-2103775280E5}" srcOrd="2" destOrd="0" presId="urn:microsoft.com/office/officeart/2005/8/layout/chevron2"/>
    <dgm:cxn modelId="{1449B61F-75DA-E040-A009-1389781BBD54}" type="presParOf" srcId="{C3BC163F-FF7D-4F48-AF9C-2103775280E5}" destId="{3871D72C-854B-8949-8AFF-F4711BFE1F81}" srcOrd="0" destOrd="0" presId="urn:microsoft.com/office/officeart/2005/8/layout/chevron2"/>
    <dgm:cxn modelId="{929D85A1-14E4-0F48-AB9A-D4C98D6E3B72}" type="presParOf" srcId="{C3BC163F-FF7D-4F48-AF9C-2103775280E5}" destId="{63B6E018-FC1A-0047-B044-EF49C0C51F21}" srcOrd="1" destOrd="0" presId="urn:microsoft.com/office/officeart/2005/8/layout/chevron2"/>
    <dgm:cxn modelId="{89DE9D76-0F7C-024D-8DC4-E9F4AE013741}" type="presParOf" srcId="{9861EA7B-82A2-0A4F-BBD7-FEA77D312FFD}" destId="{DAF71E9E-9752-BD4F-A91C-955B0D1FF1DB}" srcOrd="3" destOrd="0" presId="urn:microsoft.com/office/officeart/2005/8/layout/chevron2"/>
    <dgm:cxn modelId="{BED90CF3-5818-184A-8D2B-B73FC4169DAC}" type="presParOf" srcId="{9861EA7B-82A2-0A4F-BBD7-FEA77D312FFD}" destId="{D4167756-5226-2C42-AC07-3CEA9F637F9A}" srcOrd="4" destOrd="0" presId="urn:microsoft.com/office/officeart/2005/8/layout/chevron2"/>
    <dgm:cxn modelId="{D8E646A0-5D39-0747-BA5F-E54965B7ADE5}" type="presParOf" srcId="{D4167756-5226-2C42-AC07-3CEA9F637F9A}" destId="{7164DC20-F51E-F043-A961-33A6435C9E0C}" srcOrd="0" destOrd="0" presId="urn:microsoft.com/office/officeart/2005/8/layout/chevron2"/>
    <dgm:cxn modelId="{410249A5-D3D9-3C4A-85FD-583F0F4188EE}" type="presParOf" srcId="{D4167756-5226-2C42-AC07-3CEA9F637F9A}" destId="{B4A1EF80-3798-3D4B-B343-84C2282B1561}" srcOrd="1" destOrd="0" presId="urn:microsoft.com/office/officeart/2005/8/layout/chevron2"/>
    <dgm:cxn modelId="{205151C6-D9F2-4F4B-B688-39AD9E1FB708}" type="presParOf" srcId="{9861EA7B-82A2-0A4F-BBD7-FEA77D312FFD}" destId="{1E19F54F-ECDA-0D4D-B20F-661110D1C1EB}" srcOrd="5" destOrd="0" presId="urn:microsoft.com/office/officeart/2005/8/layout/chevron2"/>
    <dgm:cxn modelId="{A625C81E-E657-2B4F-9DB6-95C133C0F4D4}" type="presParOf" srcId="{9861EA7B-82A2-0A4F-BBD7-FEA77D312FFD}" destId="{B68D7FE6-2079-404B-9CAD-FEC9D559C5A0}" srcOrd="6" destOrd="0" presId="urn:microsoft.com/office/officeart/2005/8/layout/chevron2"/>
    <dgm:cxn modelId="{81E152C4-051D-7B4C-8C3B-EEB5F0402D2D}" type="presParOf" srcId="{B68D7FE6-2079-404B-9CAD-FEC9D559C5A0}" destId="{373CC534-C819-8F4F-BC75-5652501775E1}" srcOrd="0" destOrd="0" presId="urn:microsoft.com/office/officeart/2005/8/layout/chevron2"/>
    <dgm:cxn modelId="{0452B6B4-2C76-7B45-BFFF-B97220DB49D0}" type="presParOf" srcId="{B68D7FE6-2079-404B-9CAD-FEC9D559C5A0}" destId="{104F2EBC-163E-EA44-9790-75C5193B15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6D907-BAB7-664A-BF79-85C699E5E09D}">
      <dsp:nvSpPr>
        <dsp:cNvPr id="0" name=""/>
        <dsp:cNvSpPr/>
      </dsp:nvSpPr>
      <dsp:spPr>
        <a:xfrm rot="5400000">
          <a:off x="-184350" y="188137"/>
          <a:ext cx="1229005" cy="8603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1</a:t>
          </a:r>
        </a:p>
      </dsp:txBody>
      <dsp:txXfrm rot="-5400000">
        <a:off x="2" y="433938"/>
        <a:ext cx="860303" cy="368702"/>
      </dsp:txXfrm>
    </dsp:sp>
    <dsp:sp modelId="{25AFE7B2-0EC1-7249-A42C-74CEF990BA9D}">
      <dsp:nvSpPr>
        <dsp:cNvPr id="0" name=""/>
        <dsp:cNvSpPr/>
      </dsp:nvSpPr>
      <dsp:spPr>
        <a:xfrm rot="5400000">
          <a:off x="4559688" y="-3695598"/>
          <a:ext cx="798853" cy="8197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/>
            <a:t>選擇需要的液體量，</a:t>
          </a:r>
          <a:r>
            <a:rPr lang="zh-TW" altLang="en-US" sz="2000" b="1" kern="1200" dirty="0">
              <a:solidFill>
                <a:schemeClr val="accent1"/>
              </a:solidFill>
            </a:rPr>
            <a:t>調節</a:t>
          </a:r>
          <a:r>
            <a:rPr lang="zh-TW" altLang="en-US" sz="2000" b="1" kern="1200" dirty="0"/>
            <a:t>容量</a:t>
          </a:r>
          <a:r>
            <a:rPr lang="zh-TW" sz="2000" b="1" kern="1200" dirty="0">
              <a:effectLst/>
            </a:rPr>
            <a:t>設置</a:t>
          </a:r>
          <a:r>
            <a:rPr lang="zh-TW" altLang="en-US" sz="2000" b="1" kern="1200" dirty="0"/>
            <a:t>。</a:t>
          </a:r>
          <a:r>
            <a:rPr lang="en-US" altLang="zh-TW" sz="2000" b="1" kern="1200" dirty="0"/>
            <a:t> (4 </a:t>
          </a:r>
          <a:r>
            <a:rPr lang="en-US" altLang="zh-TW" sz="2000" b="1" kern="1200" dirty="0" err="1"/>
            <a:t>ul</a:t>
          </a:r>
          <a:r>
            <a:rPr lang="en-US" altLang="zh-TW" sz="2000" b="1" kern="1200" dirty="0"/>
            <a:t>)</a:t>
          </a:r>
          <a:endParaRPr lang="en-US" sz="2000" kern="1200" dirty="0"/>
        </a:p>
      </dsp:txBody>
      <dsp:txXfrm rot="-5400000">
        <a:off x="860304" y="42783"/>
        <a:ext cx="8158626" cy="720859"/>
      </dsp:txXfrm>
    </dsp:sp>
    <dsp:sp modelId="{65AFB544-1E36-2142-A49E-3F84700B39C7}">
      <dsp:nvSpPr>
        <dsp:cNvPr id="0" name=""/>
        <dsp:cNvSpPr/>
      </dsp:nvSpPr>
      <dsp:spPr>
        <a:xfrm rot="5400000">
          <a:off x="-184350" y="1270287"/>
          <a:ext cx="1229005" cy="860303"/>
        </a:xfrm>
        <a:prstGeom prst="chevron">
          <a:avLst/>
        </a:prstGeom>
        <a:solidFill>
          <a:schemeClr val="accent5">
            <a:hueOff val="-508450"/>
            <a:satOff val="139"/>
            <a:lumOff val="-2353"/>
            <a:alphaOff val="0"/>
          </a:schemeClr>
        </a:solidFill>
        <a:ln w="22225" cap="rnd" cmpd="sng" algn="ctr">
          <a:solidFill>
            <a:schemeClr val="accent5">
              <a:hueOff val="-508450"/>
              <a:satOff val="139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2</a:t>
          </a:r>
        </a:p>
      </dsp:txBody>
      <dsp:txXfrm rot="-5400000">
        <a:off x="2" y="1516088"/>
        <a:ext cx="860303" cy="368702"/>
      </dsp:txXfrm>
    </dsp:sp>
    <dsp:sp modelId="{72D89EC1-802C-7747-8501-11EE43ACCB0C}">
      <dsp:nvSpPr>
        <dsp:cNvPr id="0" name=""/>
        <dsp:cNvSpPr/>
      </dsp:nvSpPr>
      <dsp:spPr>
        <a:xfrm rot="5400000">
          <a:off x="4559688" y="-2613447"/>
          <a:ext cx="798853" cy="8197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-508450"/>
              <a:satOff val="139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/>
            <a:t>將</a:t>
          </a:r>
          <a:r>
            <a:rPr lang="zh-TW" altLang="en-US" sz="2000" b="1" kern="1200" dirty="0">
              <a:solidFill>
                <a:schemeClr val="accent1"/>
              </a:solidFill>
            </a:rPr>
            <a:t>移液</a:t>
          </a:r>
          <a:r>
            <a:rPr lang="zh-TW" altLang="en-US" sz="2000" b="1" kern="1200" dirty="0">
              <a:solidFill>
                <a:schemeClr val="accent1"/>
              </a:solidFill>
              <a:latin typeface="+mn-ea"/>
              <a:ea typeface="+mn-ea"/>
            </a:rPr>
            <a:t>槍</a:t>
          </a:r>
          <a:r>
            <a:rPr lang="zh-TW" altLang="en-US" sz="2000" b="1" kern="1200" dirty="0">
              <a:solidFill>
                <a:schemeClr val="accent1"/>
              </a:solidFill>
            </a:rPr>
            <a:t>吸頭</a:t>
          </a:r>
          <a:r>
            <a:rPr lang="zh-TW" altLang="en-US" sz="2000" b="1" kern="1200" dirty="0"/>
            <a:t>插入移液</a:t>
          </a:r>
          <a:r>
            <a:rPr lang="zh-TW" altLang="en-US" sz="2000" b="1" kern="1200" dirty="0">
              <a:latin typeface="+mn-lt"/>
              <a:ea typeface="+mn-ea"/>
            </a:rPr>
            <a:t>槍</a:t>
          </a:r>
          <a:r>
            <a:rPr lang="zh-TW" altLang="en-US" sz="2000" b="1" kern="1200" dirty="0"/>
            <a:t>。過程盡量保持移液</a:t>
          </a:r>
          <a:r>
            <a:rPr lang="zh-TW" altLang="en-US" sz="2000" b="1" kern="1200" dirty="0">
              <a:latin typeface="+mn-lt"/>
              <a:ea typeface="+mn-ea"/>
            </a:rPr>
            <a:t>槍</a:t>
          </a:r>
          <a:r>
            <a:rPr lang="zh-TW" altLang="en-US" sz="2000" b="1" kern="1200" dirty="0"/>
            <a:t>垂直。</a:t>
          </a:r>
          <a:endParaRPr lang="en-US" sz="2000" kern="1200" dirty="0"/>
        </a:p>
      </dsp:txBody>
      <dsp:txXfrm rot="-5400000">
        <a:off x="860304" y="1124934"/>
        <a:ext cx="8158626" cy="720859"/>
      </dsp:txXfrm>
    </dsp:sp>
    <dsp:sp modelId="{1FC39B1A-EA1E-9F47-9769-5F460A6B6261}">
      <dsp:nvSpPr>
        <dsp:cNvPr id="0" name=""/>
        <dsp:cNvSpPr/>
      </dsp:nvSpPr>
      <dsp:spPr>
        <a:xfrm rot="5400000">
          <a:off x="-184350" y="2352438"/>
          <a:ext cx="1229005" cy="860303"/>
        </a:xfrm>
        <a:prstGeom prst="chevron">
          <a:avLst/>
        </a:prstGeom>
        <a:solidFill>
          <a:schemeClr val="accent5">
            <a:hueOff val="-1016900"/>
            <a:satOff val="279"/>
            <a:lumOff val="-4705"/>
            <a:alphaOff val="0"/>
          </a:schemeClr>
        </a:solidFill>
        <a:ln w="22225" cap="rnd" cmpd="sng" algn="ctr">
          <a:solidFill>
            <a:schemeClr val="accent5">
              <a:hueOff val="-1016900"/>
              <a:satOff val="279"/>
              <a:lumOff val="-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3</a:t>
          </a:r>
        </a:p>
      </dsp:txBody>
      <dsp:txXfrm rot="-5400000">
        <a:off x="2" y="2598239"/>
        <a:ext cx="860303" cy="368702"/>
      </dsp:txXfrm>
    </dsp:sp>
    <dsp:sp modelId="{0E030776-095B-E342-859B-025B45E6B145}">
      <dsp:nvSpPr>
        <dsp:cNvPr id="0" name=""/>
        <dsp:cNvSpPr/>
      </dsp:nvSpPr>
      <dsp:spPr>
        <a:xfrm rot="5400000">
          <a:off x="4559688" y="-1531297"/>
          <a:ext cx="798853" cy="8197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-1016900"/>
              <a:satOff val="279"/>
              <a:lumOff val="-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/>
            <a:t>按住柱塞，並停留在</a:t>
          </a:r>
          <a:r>
            <a:rPr lang="zh-TW" altLang="en-US" sz="2000" b="1" kern="1200" dirty="0">
              <a:solidFill>
                <a:schemeClr val="accent1"/>
              </a:solidFill>
            </a:rPr>
            <a:t>第一擋</a:t>
          </a:r>
          <a:r>
            <a:rPr lang="zh-TW" altLang="en-US" sz="2000" b="1" kern="1200" dirty="0"/>
            <a:t>。</a:t>
          </a:r>
          <a:endParaRPr lang="en-US" sz="2000" kern="1200" dirty="0"/>
        </a:p>
      </dsp:txBody>
      <dsp:txXfrm rot="-5400000">
        <a:off x="860304" y="2207084"/>
        <a:ext cx="8158626" cy="720859"/>
      </dsp:txXfrm>
    </dsp:sp>
    <dsp:sp modelId="{3ACF4FE5-12D4-A946-BA95-403F14857B2D}">
      <dsp:nvSpPr>
        <dsp:cNvPr id="0" name=""/>
        <dsp:cNvSpPr/>
      </dsp:nvSpPr>
      <dsp:spPr>
        <a:xfrm rot="5400000">
          <a:off x="-184350" y="3434589"/>
          <a:ext cx="1229005" cy="860303"/>
        </a:xfrm>
        <a:prstGeom prst="chevron">
          <a:avLst/>
        </a:prstGeom>
        <a:solidFill>
          <a:schemeClr val="accent5">
            <a:hueOff val="-1525350"/>
            <a:satOff val="418"/>
            <a:lumOff val="-7058"/>
            <a:alphaOff val="0"/>
          </a:schemeClr>
        </a:solidFill>
        <a:ln w="22225" cap="rnd" cmpd="sng" algn="ctr">
          <a:solidFill>
            <a:schemeClr val="accent5">
              <a:hueOff val="-1525350"/>
              <a:satOff val="418"/>
              <a:lumOff val="-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4</a:t>
          </a:r>
        </a:p>
      </dsp:txBody>
      <dsp:txXfrm rot="-5400000">
        <a:off x="2" y="3680390"/>
        <a:ext cx="860303" cy="368702"/>
      </dsp:txXfrm>
    </dsp:sp>
    <dsp:sp modelId="{B3BB1097-EEA5-CE46-BD6F-6BDEDD34E98A}">
      <dsp:nvSpPr>
        <dsp:cNvPr id="0" name=""/>
        <dsp:cNvSpPr/>
      </dsp:nvSpPr>
      <dsp:spPr>
        <a:xfrm rot="5400000">
          <a:off x="4559688" y="-449146"/>
          <a:ext cx="798853" cy="8197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-1525350"/>
              <a:satOff val="418"/>
              <a:lumOff val="-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/>
            <a:t>將尖端放入需要抽取的液體中， 慢慢把液體吸起。完成後，</a:t>
          </a:r>
          <a:r>
            <a:rPr lang="zh-TW" altLang="en-US" sz="2000" b="1" kern="1200" dirty="0">
              <a:solidFill>
                <a:schemeClr val="tx1"/>
              </a:solidFill>
            </a:rPr>
            <a:t>慢慢</a:t>
          </a:r>
          <a:r>
            <a:rPr lang="zh-TW" altLang="en-US" sz="2000" b="1" kern="1200" dirty="0">
              <a:solidFill>
                <a:schemeClr val="accent1"/>
              </a:solidFill>
            </a:rPr>
            <a:t>鬆開</a:t>
          </a:r>
          <a:r>
            <a:rPr lang="zh-TW" altLang="en-US" sz="2000" b="1" kern="1200" dirty="0"/>
            <a:t>柱塞。</a:t>
          </a:r>
          <a:endParaRPr lang="en-US" sz="2000" kern="1200" dirty="0"/>
        </a:p>
      </dsp:txBody>
      <dsp:txXfrm rot="-5400000">
        <a:off x="860304" y="3289235"/>
        <a:ext cx="8158626" cy="720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9902D-9480-064B-9413-A5B4C1338F9C}">
      <dsp:nvSpPr>
        <dsp:cNvPr id="0" name=""/>
        <dsp:cNvSpPr/>
      </dsp:nvSpPr>
      <dsp:spPr>
        <a:xfrm rot="5400000">
          <a:off x="-182008" y="185006"/>
          <a:ext cx="1213391" cy="84937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5</a:t>
          </a:r>
        </a:p>
      </dsp:txBody>
      <dsp:txXfrm rot="-5400000">
        <a:off x="1" y="427684"/>
        <a:ext cx="849374" cy="364017"/>
      </dsp:txXfrm>
    </dsp:sp>
    <dsp:sp modelId="{9C86D75A-409E-1548-BF81-1FD3E093E943}">
      <dsp:nvSpPr>
        <dsp:cNvPr id="0" name=""/>
        <dsp:cNvSpPr/>
      </dsp:nvSpPr>
      <dsp:spPr>
        <a:xfrm rot="5400000">
          <a:off x="4145134" y="-3292762"/>
          <a:ext cx="788704" cy="738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/>
            <a:t>移動含有液體的</a:t>
          </a:r>
          <a:r>
            <a:rPr lang="zh-TW" altLang="en-US" sz="1800" b="1" kern="1200" dirty="0">
              <a:latin typeface="+mn-ea"/>
              <a:ea typeface="+mn-ea"/>
            </a:rPr>
            <a:t>微量移液槍連槍頭到凝膠上的樣品孔。</a:t>
          </a:r>
          <a:endParaRPr lang="en-US" sz="1800" b="1" kern="1200" dirty="0"/>
        </a:p>
      </dsp:txBody>
      <dsp:txXfrm rot="-5400000">
        <a:off x="849374" y="41499"/>
        <a:ext cx="7341724" cy="711702"/>
      </dsp:txXfrm>
    </dsp:sp>
    <dsp:sp modelId="{3871D72C-854B-8949-8AFF-F4711BFE1F81}">
      <dsp:nvSpPr>
        <dsp:cNvPr id="0" name=""/>
        <dsp:cNvSpPr/>
      </dsp:nvSpPr>
      <dsp:spPr>
        <a:xfrm rot="5400000">
          <a:off x="-182008" y="1251282"/>
          <a:ext cx="1213391" cy="84937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6</a:t>
          </a:r>
        </a:p>
      </dsp:txBody>
      <dsp:txXfrm rot="-5400000">
        <a:off x="1" y="1493960"/>
        <a:ext cx="849374" cy="364017"/>
      </dsp:txXfrm>
    </dsp:sp>
    <dsp:sp modelId="{63B6E018-FC1A-0047-B044-EF49C0C51F21}">
      <dsp:nvSpPr>
        <dsp:cNvPr id="0" name=""/>
        <dsp:cNvSpPr/>
      </dsp:nvSpPr>
      <dsp:spPr>
        <a:xfrm rot="5400000">
          <a:off x="4145134" y="-2226486"/>
          <a:ext cx="788704" cy="738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/>
            <a:t>將柱塞慢慢按到</a:t>
          </a:r>
          <a:r>
            <a:rPr lang="zh-TW" altLang="en-US" sz="1800" b="1" kern="1200" dirty="0">
              <a:solidFill>
                <a:schemeClr val="accent1"/>
              </a:solidFill>
            </a:rPr>
            <a:t>第一擋</a:t>
          </a:r>
          <a:r>
            <a:rPr lang="zh-TW" altLang="en-US" sz="1800" b="1" kern="1200" dirty="0"/>
            <a:t>， 把大部份液體注入。然後繼續將柱塞按到</a:t>
          </a:r>
          <a:r>
            <a:rPr lang="zh-TW" altLang="en-US" sz="1800" b="1" kern="1200" dirty="0">
              <a:solidFill>
                <a:schemeClr val="accent1"/>
              </a:solidFill>
            </a:rPr>
            <a:t>第二擋</a:t>
          </a:r>
          <a:r>
            <a:rPr lang="zh-TW" altLang="en-US" sz="1800" b="1" kern="1200" dirty="0"/>
            <a:t>，擠出剩餘的液體，並於同一時間把</a:t>
          </a:r>
          <a:r>
            <a:rPr lang="zh-TW" altLang="en-US" sz="1800" b="1" kern="1200" dirty="0">
              <a:latin typeface="+mn-ea"/>
              <a:ea typeface="+mn-ea"/>
            </a:rPr>
            <a:t>移液槍</a:t>
          </a:r>
          <a:r>
            <a:rPr lang="zh-TW" altLang="en-US" sz="1800" b="1" kern="1200" dirty="0"/>
            <a:t>慢慢向上拉起。</a:t>
          </a:r>
          <a:endParaRPr lang="en-US" sz="1800" b="1" kern="1200" dirty="0"/>
        </a:p>
      </dsp:txBody>
      <dsp:txXfrm rot="-5400000">
        <a:off x="849374" y="1107775"/>
        <a:ext cx="7341724" cy="711702"/>
      </dsp:txXfrm>
    </dsp:sp>
    <dsp:sp modelId="{7164DC20-F51E-F043-A961-33A6435C9E0C}">
      <dsp:nvSpPr>
        <dsp:cNvPr id="0" name=""/>
        <dsp:cNvSpPr/>
      </dsp:nvSpPr>
      <dsp:spPr>
        <a:xfrm rot="5400000">
          <a:off x="-182008" y="2317558"/>
          <a:ext cx="1213391" cy="84937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7</a:t>
          </a:r>
        </a:p>
      </dsp:txBody>
      <dsp:txXfrm rot="-5400000">
        <a:off x="1" y="2560236"/>
        <a:ext cx="849374" cy="364017"/>
      </dsp:txXfrm>
    </dsp:sp>
    <dsp:sp modelId="{B4A1EF80-3798-3D4B-B343-84C2282B1561}">
      <dsp:nvSpPr>
        <dsp:cNvPr id="0" name=""/>
        <dsp:cNvSpPr/>
      </dsp:nvSpPr>
      <dsp:spPr>
        <a:xfrm rot="5400000">
          <a:off x="4145134" y="-1159083"/>
          <a:ext cx="788704" cy="738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/>
            <a:t>繼續按住柱塞，然後把而</a:t>
          </a:r>
          <a:r>
            <a:rPr lang="zh-TW" altLang="en-US" sz="1800" b="1" kern="1200" dirty="0">
              <a:latin typeface="+mn-ea"/>
              <a:ea typeface="+mn-ea"/>
            </a:rPr>
            <a:t>移液槍連槍頭</a:t>
          </a:r>
          <a:r>
            <a:rPr lang="zh-TW" altLang="en-US" sz="1800" b="1" kern="1200" dirty="0"/>
            <a:t>移離開液體表面。然後慢慢放開柱塞。</a:t>
          </a:r>
          <a:endParaRPr lang="en-GB" sz="1800" b="1" kern="1200" dirty="0"/>
        </a:p>
      </dsp:txBody>
      <dsp:txXfrm rot="-5400000">
        <a:off x="849374" y="2175178"/>
        <a:ext cx="7341724" cy="711702"/>
      </dsp:txXfrm>
    </dsp:sp>
    <dsp:sp modelId="{373CC534-C819-8F4F-BC75-5652501775E1}">
      <dsp:nvSpPr>
        <dsp:cNvPr id="0" name=""/>
        <dsp:cNvSpPr/>
      </dsp:nvSpPr>
      <dsp:spPr>
        <a:xfrm rot="5400000">
          <a:off x="-182008" y="3383833"/>
          <a:ext cx="1213391" cy="84937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8</a:t>
          </a:r>
        </a:p>
      </dsp:txBody>
      <dsp:txXfrm rot="-5400000">
        <a:off x="1" y="3626511"/>
        <a:ext cx="849374" cy="364017"/>
      </dsp:txXfrm>
    </dsp:sp>
    <dsp:sp modelId="{104F2EBC-163E-EA44-9790-75C5193B15EC}">
      <dsp:nvSpPr>
        <dsp:cNvPr id="0" name=""/>
        <dsp:cNvSpPr/>
      </dsp:nvSpPr>
      <dsp:spPr>
        <a:xfrm rot="5400000">
          <a:off x="4145134" y="-93935"/>
          <a:ext cx="788704" cy="738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chemeClr val="tx1"/>
              </a:solidFill>
            </a:rPr>
            <a:t>按鍵</a:t>
          </a:r>
          <a:r>
            <a:rPr lang="zh-TW" altLang="en-US" sz="1800" b="1" kern="1200" dirty="0">
              <a:solidFill>
                <a:schemeClr val="accent1"/>
              </a:solidFill>
            </a:rPr>
            <a:t>丟棄</a:t>
          </a:r>
          <a:r>
            <a:rPr lang="zh-TW" altLang="en-US" sz="1800" b="1" kern="1200" dirty="0"/>
            <a:t>用過的移</a:t>
          </a:r>
          <a:r>
            <a:rPr lang="zh-TW" altLang="en-US" sz="1800" b="1" kern="1200" dirty="0">
              <a:latin typeface="+mn-ea"/>
              <a:ea typeface="+mn-ea"/>
            </a:rPr>
            <a:t>槍</a:t>
          </a:r>
          <a:r>
            <a:rPr lang="zh-TW" altLang="en-US" sz="1800" b="1" kern="1200" dirty="0"/>
            <a:t>器吸頭。</a:t>
          </a:r>
          <a:endParaRPr lang="en-US" sz="1800" b="1" kern="1200" dirty="0"/>
        </a:p>
      </dsp:txBody>
      <dsp:txXfrm rot="-5400000">
        <a:off x="849374" y="3240326"/>
        <a:ext cx="7341724" cy="71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F87B-E723-8F41-9229-3A31DA3B17E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047F1-7332-1544-AFDF-3EBB5950D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1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TW" dirty="0"/>
              <a:t>DNA</a:t>
            </a:r>
            <a:r>
              <a:rPr lang="zh-TW" altLang="en-HK" dirty="0"/>
              <a:t>不溶於酒精</a:t>
            </a:r>
            <a:r>
              <a:rPr lang="en-US" altLang="zh-TW" dirty="0"/>
              <a:t>, </a:t>
            </a:r>
            <a:r>
              <a:rPr lang="zh-TW" dirty="0"/>
              <a:t>將</a:t>
            </a:r>
            <a:r>
              <a:rPr lang="zh-TW" altLang="en-US" dirty="0"/>
              <a:t>酒精</a:t>
            </a:r>
            <a:r>
              <a:rPr lang="zh-TW" dirty="0"/>
              <a:t>添加到鹽溶液中會導致 DNA 沉澱並從溶液中沉澱出來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63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7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Credit: https://upload.wikimedia.org/wikipedia/commons/a/a6/Gel_electrophoresis_apparatus.JPG</a:t>
            </a:r>
          </a:p>
          <a:p>
            <a:endParaRPr lang="en-US" dirty="0"/>
          </a:p>
          <a:p>
            <a:r>
              <a:rPr lang="en-US" dirty="0"/>
              <a:t>B is larger as it migrates slower toward + charge pole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DFF7-BE3D-5E41-8E59-9D7C695CCD3A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7799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DFF7-BE3D-5E41-8E59-9D7C695CCD3A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915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Reference: https://openbooks.lib.msu.edu/app/uploads/sites/72/2020/06/Biodiversity-Collage2-scaled-1.jpg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9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大部份科學家認為病毒雖然帶有遺傳物質，但是他們不能自行繁殖，亦沒有細胞結構，所以認為病毒不是生物</a:t>
            </a:r>
            <a:endParaRPr lang="en-US" dirty="0"/>
          </a:p>
          <a:p>
            <a:endParaRPr lang="en-US" dirty="0"/>
          </a:p>
          <a:p>
            <a:r>
              <a:rPr lang="en-US" dirty="0"/>
              <a:t>References: </a:t>
            </a:r>
          </a:p>
          <a:p>
            <a:pPr marL="0" indent="0">
              <a:buNone/>
            </a:pPr>
            <a:r>
              <a:rPr lang="en-US" dirty="0"/>
              <a:t>Staphylococcus: </a:t>
            </a:r>
          </a:p>
          <a:p>
            <a:pPr marL="0" indent="0">
              <a:buNone/>
            </a:pPr>
            <a:r>
              <a:rPr lang="en-US" dirty="0"/>
              <a:t>https://farm6.staticflickr.com/5062/5614218718_b9b13562b5_o_d.jpg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Square shaped bacteria </a:t>
            </a:r>
            <a:r>
              <a:rPr lang="en-US" dirty="0" err="1"/>
              <a:t>Haloquadratum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https://alchetron.com/Haloquadratum-walsbyi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Amoeba:</a:t>
            </a:r>
          </a:p>
          <a:p>
            <a:pPr marL="0" indent="0">
              <a:buNone/>
            </a:pPr>
            <a:r>
              <a:rPr lang="en-US" dirty="0"/>
              <a:t> http://becre-esct.blogspot.com/2010/10/amoeba-proteus.html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2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https://www.nigms.nih.gov/education/Inside-Life-Science/Pages/genetics-by-the-numbers.aspx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Human face: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https://fineartamerica.com/featured/human-faces-in-a-grid-wernher-krutein.html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8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生物室DNA以及細胞模型</a:t>
            </a:r>
            <a:endParaRPr lang="en-US" dirty="0"/>
          </a:p>
          <a:p>
            <a:r>
              <a:rPr lang="en-US" dirty="0"/>
              <a:t>Reference: </a:t>
            </a:r>
          </a:p>
          <a:p>
            <a:endParaRPr lang="en-US" dirty="0"/>
          </a:p>
          <a:p>
            <a:r>
              <a:rPr lang="en-US" dirty="0"/>
              <a:t>chromosome structure: </a:t>
            </a:r>
          </a:p>
          <a:p>
            <a:r>
              <a:rPr lang="en-US" dirty="0"/>
              <a:t>http://biologicalfreak.blogspot.com/2018/09/dna-09-29-2018.html</a:t>
            </a:r>
          </a:p>
          <a:p>
            <a:endParaRPr lang="en-US" dirty="0"/>
          </a:p>
          <a:p>
            <a:r>
              <a:rPr lang="en-US" dirty="0"/>
              <a:t>Animal cell:</a:t>
            </a:r>
          </a:p>
          <a:p>
            <a:r>
              <a:rPr lang="en-US" dirty="0"/>
              <a:t>https://www.flickr.com/photos/yourgenome/26676266160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A與T互補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C與G互補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DNA structure (modified):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https://www.zhihu.com/question/311517420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047F1-7332-1544-AFDF-3EBB5950D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Reference: </a:t>
            </a:r>
          </a:p>
          <a:p>
            <a:endParaRPr lang="en-US" altLang="zh-TW" dirty="0"/>
          </a:p>
          <a:p>
            <a:r>
              <a:rPr lang="en-US" altLang="zh-TW" dirty="0"/>
              <a:t>Fruit fly mutation; </a:t>
            </a:r>
          </a:p>
          <a:p>
            <a:r>
              <a:rPr lang="en-US" altLang="zh-TW" dirty="0"/>
              <a:t>https://www.researchgate.net/figure/Mid-is-required-for-wing-development-a-a-Adult-wings-of-MS1096-Gal4-UAS-GFP-are_fig2_304003427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9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References:</a:t>
            </a:r>
          </a:p>
          <a:p>
            <a:endParaRPr lang="en-US" altLang="zh-TW" dirty="0"/>
          </a:p>
          <a:p>
            <a:r>
              <a:rPr lang="en-US" altLang="zh-TW" dirty="0"/>
              <a:t>Bacterial cell structure: </a:t>
            </a:r>
          </a:p>
          <a:p>
            <a:r>
              <a:rPr lang="en-US" altLang="zh-TW" dirty="0"/>
              <a:t>http://bio.libretexts.org/TextMaps/Map:_Microbiology_(OpenStax)/03:_The_Cell/3.3:_Unique_Characteristics_of_Prokaryotic_Cells</a:t>
            </a:r>
          </a:p>
          <a:p>
            <a:endParaRPr lang="en-US" altLang="zh-TW" dirty="0"/>
          </a:p>
          <a:p>
            <a:r>
              <a:rPr lang="en-US" altLang="zh-TW" dirty="0"/>
              <a:t>Cheek cell structure:</a:t>
            </a:r>
          </a:p>
          <a:p>
            <a:r>
              <a:rPr lang="en-US" altLang="zh-TW" dirty="0"/>
              <a:t>https://www.biologycorner.com/2009/09/11/cheek-cells/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51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洗潔精的用途是破壞植物細胞的細胞壁以及細胞膜，有利DNA釋出</a:t>
            </a:r>
            <a:endParaRPr lang="en-US" dirty="0"/>
          </a:p>
          <a:p>
            <a:r>
              <a:rPr lang="en-US" dirty="0" err="1"/>
              <a:t>食鹽的用途是把DNA聚合成團狀，方便觀察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47F1-7332-1544-AFDF-3EBB5950D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4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2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3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1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7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6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4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4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54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A1EC9-2E13-8B51-3B68-077A72CB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3209" y="1401577"/>
            <a:ext cx="4259848" cy="3779995"/>
          </a:xfrm>
        </p:spPr>
        <p:txBody>
          <a:bodyPr anchor="ctr">
            <a:normAutofit fontScale="90000"/>
          </a:bodyPr>
          <a:lstStyle/>
          <a:p>
            <a:r>
              <a:rPr lang="en-US" altLang="zh-TW" sz="2800" b="1" dirty="0"/>
              <a:t>《</a:t>
            </a:r>
            <a:r>
              <a:rPr lang="zh-TW" altLang="en-US" sz="2800" b="1" dirty="0"/>
              <a:t>發展</a:t>
            </a:r>
            <a:r>
              <a:rPr lang="en-US" altLang="zh-TW" sz="2800" b="1" dirty="0"/>
              <a:t>STEM</a:t>
            </a:r>
            <a:r>
              <a:rPr lang="zh-TW" altLang="en-US" sz="2800" b="1" dirty="0"/>
              <a:t>元素的環境教育課程</a:t>
            </a:r>
            <a:r>
              <a:rPr lang="en-US" altLang="zh-TW" sz="2800" b="1" dirty="0"/>
              <a:t>》</a:t>
            </a:r>
            <a:br>
              <a:rPr lang="en-US" altLang="zh-TW" sz="2800" b="1" dirty="0"/>
            </a:b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4000" b="1" dirty="0" err="1">
                <a:solidFill>
                  <a:schemeClr val="tx1"/>
                </a:solidFill>
              </a:rPr>
              <a:t>中三級科學科</a:t>
            </a:r>
            <a:r>
              <a:rPr lang="en-US" sz="4000" b="1" dirty="0">
                <a:solidFill>
                  <a:schemeClr val="tx1"/>
                </a:solidFill>
              </a:rPr>
              <a:t>(</a:t>
            </a:r>
            <a:r>
              <a:rPr lang="en-US" sz="4000" b="1" dirty="0" err="1">
                <a:solidFill>
                  <a:schemeClr val="tx1"/>
                </a:solidFill>
              </a:rPr>
              <a:t>生物</a:t>
            </a:r>
            <a:r>
              <a:rPr lang="en-US" sz="4000" b="1" dirty="0">
                <a:solidFill>
                  <a:schemeClr val="tx1"/>
                </a:solidFill>
              </a:rPr>
              <a:t>):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/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 err="1">
                <a:solidFill>
                  <a:schemeClr val="tx1"/>
                </a:solidFill>
              </a:rPr>
              <a:t>奇妙的生命密碼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Futuristic DNA helix in black background">
            <a:extLst>
              <a:ext uri="{FF2B5EF4-FFF2-40B4-BE49-F238E27FC236}">
                <a16:creationId xmlns:a16="http://schemas.microsoft.com/office/drawing/2014/main" id="{8A6CCBE1-5ECC-C5C7-B3B7-EE1C60890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0" r="11405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9765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9B34C7-E909-AF1E-25FC-E4D490147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066800"/>
            <a:ext cx="5727760" cy="4724400"/>
          </a:xfrm>
        </p:spPr>
        <p:txBody>
          <a:bodyPr anchor="ctr">
            <a:normAutofit/>
          </a:bodyPr>
          <a:lstStyle/>
          <a:p>
            <a:pPr algn="r"/>
            <a:r>
              <a:rPr lang="en-US" sz="6600" dirty="0" err="1">
                <a:solidFill>
                  <a:srgbClr val="FFFFFF">
                    <a:alpha val="90000"/>
                  </a:srgbClr>
                </a:solidFill>
              </a:rPr>
              <a:t>如何提取生物的DNA</a:t>
            </a:r>
            <a:r>
              <a:rPr lang="en-US" sz="6600" dirty="0">
                <a:solidFill>
                  <a:srgbClr val="FFFFFF">
                    <a:alpha val="90000"/>
                  </a:srgbClr>
                </a:solidFill>
              </a:rPr>
              <a:t> ？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740DC2-CF2A-7CB7-8B5A-ADF7A41B6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DNA是</a:t>
            </a:r>
            <a:r>
              <a:rPr lang="en-US" sz="3600" b="1" dirty="0" err="1">
                <a:solidFill>
                  <a:srgbClr val="FFFF00"/>
                </a:solidFill>
              </a:rPr>
              <a:t>微小</a:t>
            </a:r>
            <a:r>
              <a:rPr lang="en-US" sz="3600" b="1" dirty="0" err="1">
                <a:solidFill>
                  <a:srgbClr val="FFFFFF"/>
                </a:solidFill>
              </a:rPr>
              <a:t>的分子，我們如何能收集</a:t>
            </a:r>
            <a:r>
              <a:rPr lang="en-US" sz="3600" b="1" dirty="0">
                <a:solidFill>
                  <a:srgbClr val="FFFFFF"/>
                </a:solidFill>
              </a:rPr>
              <a:t>/</a:t>
            </a:r>
            <a:r>
              <a:rPr lang="en-US" sz="3600" b="1" dirty="0" err="1">
                <a:solidFill>
                  <a:srgbClr val="FFFFFF"/>
                </a:solidFill>
              </a:rPr>
              <a:t>看見DNA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466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8465-C39D-AFAF-155D-93E5B9F0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實驗1 : </a:t>
            </a:r>
            <a:r>
              <a:rPr lang="en-US" dirty="0" err="1"/>
              <a:t>提取水果的DNA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A54CE-FF40-474B-2D02-BEBD1400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6" y="2689176"/>
            <a:ext cx="11029615" cy="3634486"/>
          </a:xfrm>
        </p:spPr>
        <p:txBody>
          <a:bodyPr>
            <a:noAutofit/>
          </a:bodyPr>
          <a:lstStyle/>
          <a:p>
            <a:r>
              <a:rPr lang="zh-TW" altLang="en-US" sz="2400" b="1" dirty="0"/>
              <a:t>步驟</a:t>
            </a:r>
            <a:endParaRPr lang="en-US" altLang="zh-TW" sz="2400" b="1" dirty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TW" altLang="en-US" sz="2600" b="1" dirty="0">
                <a:solidFill>
                  <a:schemeClr val="tx1"/>
                </a:solidFill>
              </a:rPr>
              <a:t>把剝去皮的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水果小塊</a:t>
            </a:r>
            <a:r>
              <a:rPr lang="zh-TW" altLang="en-US" sz="2600" b="1" dirty="0">
                <a:solidFill>
                  <a:schemeClr val="tx1"/>
                </a:solidFill>
              </a:rPr>
              <a:t>放入食品保鮮袋，拉緊袋子，將其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壓碎</a:t>
            </a:r>
            <a:endParaRPr lang="en-US" altLang="zh-TW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TW" altLang="en-US" sz="2600" b="1" dirty="0">
                <a:solidFill>
                  <a:schemeClr val="tx1"/>
                </a:solidFill>
              </a:rPr>
              <a:t>把冰冷 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</a:rPr>
              <a:t>40 ml </a:t>
            </a:r>
            <a:r>
              <a:rPr lang="en-US" altLang="zh-TW" sz="2600" b="1" dirty="0">
                <a:solidFill>
                  <a:schemeClr val="tx1"/>
                </a:solidFill>
              </a:rPr>
              <a:t>2 </a:t>
            </a:r>
            <a:r>
              <a:rPr lang="en-HK" sz="2600" b="1" dirty="0">
                <a:solidFill>
                  <a:schemeClr val="tx1"/>
                </a:solidFill>
              </a:rPr>
              <a:t>M </a:t>
            </a:r>
            <a:r>
              <a:rPr lang="zh-TW" altLang="en-US" sz="2600" b="1" dirty="0">
                <a:solidFill>
                  <a:schemeClr val="tx1"/>
                </a:solidFill>
              </a:rPr>
              <a:t>氯化鈉</a:t>
            </a:r>
            <a:r>
              <a:rPr lang="en-US" altLang="zh-TW" sz="2600" b="1" dirty="0">
                <a:solidFill>
                  <a:schemeClr val="tx1"/>
                </a:solidFill>
              </a:rPr>
              <a:t>(</a:t>
            </a:r>
            <a:r>
              <a:rPr lang="zh-TW" altLang="en-US" sz="2600" b="1" dirty="0">
                <a:solidFill>
                  <a:schemeClr val="tx1"/>
                </a:solidFill>
              </a:rPr>
              <a:t>食用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鹽</a:t>
            </a:r>
            <a:r>
              <a:rPr lang="en-US" altLang="zh-TW" sz="2600" b="1" dirty="0">
                <a:solidFill>
                  <a:schemeClr val="tx1"/>
                </a:solidFill>
              </a:rPr>
              <a:t>)</a:t>
            </a:r>
            <a:r>
              <a:rPr lang="zh-TW" altLang="en-US" sz="2600" b="1" dirty="0">
                <a:solidFill>
                  <a:schemeClr val="tx1"/>
                </a:solidFill>
              </a:rPr>
              <a:t>溶液加入保鮮袋中，輕輕晃動並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混合</a:t>
            </a:r>
            <a:endParaRPr lang="en-US" altLang="zh-TW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TW" altLang="en-US" sz="2600" b="1" dirty="0">
                <a:solidFill>
                  <a:schemeClr val="tx1"/>
                </a:solidFill>
              </a:rPr>
              <a:t>把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半</a:t>
            </a:r>
            <a:r>
              <a:rPr lang="zh-TW" altLang="en-US" sz="2600" b="1" dirty="0">
                <a:solidFill>
                  <a:schemeClr val="tx1"/>
                </a:solidFill>
              </a:rPr>
              <a:t>茶匙</a:t>
            </a:r>
            <a:r>
              <a:rPr lang="en-US" altLang="zh-TW" sz="2600" b="1" dirty="0">
                <a:solidFill>
                  <a:schemeClr val="tx1"/>
                </a:solidFill>
              </a:rPr>
              <a:t> (~2.5 ml) 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洗潔精</a:t>
            </a:r>
            <a:r>
              <a:rPr lang="zh-TW" altLang="en-US" sz="2600" b="1" dirty="0">
                <a:solidFill>
                  <a:schemeClr val="tx1"/>
                </a:solidFill>
              </a:rPr>
              <a:t>加入保鮮袋中，輕輕擠壓並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混合</a:t>
            </a:r>
            <a:r>
              <a:rPr lang="zh-TW" altLang="en-US" sz="2600" b="1" dirty="0">
                <a:solidFill>
                  <a:schemeClr val="tx1"/>
                </a:solidFill>
              </a:rPr>
              <a:t> </a:t>
            </a:r>
            <a:r>
              <a:rPr lang="en-US" altLang="zh-TW" sz="2600" b="1" dirty="0">
                <a:solidFill>
                  <a:schemeClr val="tx1"/>
                </a:solidFill>
              </a:rPr>
              <a:t>(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避免泡泡過多</a:t>
            </a:r>
            <a:r>
              <a:rPr lang="en-US" altLang="zh-TW" sz="2600" b="1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TW" altLang="en-US" sz="2600" b="1" dirty="0">
                <a:solidFill>
                  <a:schemeClr val="tx1"/>
                </a:solidFill>
              </a:rPr>
              <a:t>將咖啡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濾紙</a:t>
            </a:r>
            <a:r>
              <a:rPr lang="zh-TW" altLang="en-US" sz="2600" b="1" dirty="0">
                <a:solidFill>
                  <a:schemeClr val="tx1"/>
                </a:solidFill>
              </a:rPr>
              <a:t>放入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漏斗</a:t>
            </a:r>
            <a:r>
              <a:rPr lang="zh-TW" altLang="en-US" sz="2600" b="1" dirty="0">
                <a:solidFill>
                  <a:schemeClr val="tx1"/>
                </a:solidFill>
              </a:rPr>
              <a:t>中，然後將設置放在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</a:rPr>
              <a:t>燒杯</a:t>
            </a:r>
            <a:r>
              <a:rPr lang="zh-TW" altLang="en-US" sz="2600" b="1" dirty="0">
                <a:solidFill>
                  <a:schemeClr val="tx1"/>
                </a:solidFill>
              </a:rPr>
              <a:t>中</a:t>
            </a:r>
            <a:endParaRPr lang="en-US" altLang="zh-TW" sz="2600" b="1" dirty="0">
              <a:solidFill>
                <a:schemeClr val="tx1"/>
              </a:solidFill>
            </a:endParaRPr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https://askabiologist.asu.edu/activities/banana-dna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6F9447-F7CC-509E-1689-228A8775EDF5}"/>
              </a:ext>
            </a:extLst>
          </p:cNvPr>
          <p:cNvSpPr/>
          <p:nvPr/>
        </p:nvSpPr>
        <p:spPr>
          <a:xfrm>
            <a:off x="581192" y="568667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實驗流程短片</a:t>
            </a:r>
            <a:r>
              <a:rPr lang="en-US" altLang="zh-TW" dirty="0"/>
              <a:t>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269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8465-C39D-AFAF-155D-93E5B9F0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實驗1 : </a:t>
            </a:r>
            <a:r>
              <a:rPr lang="en-US" dirty="0" err="1"/>
              <a:t>提取水果的DNA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A54CE-FF40-474B-2D02-BEBD1400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3111378"/>
            <a:ext cx="11029615" cy="3634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200" b="1" dirty="0"/>
              <a:t>步驟</a:t>
            </a:r>
            <a:endParaRPr lang="en-US" altLang="zh-TW" sz="2200" b="1" dirty="0"/>
          </a:p>
          <a:p>
            <a:pPr marL="514350" indent="-514350">
              <a:buFont typeface="Wingdings" panose="05000000000000000000" pitchFamily="2" charset="2"/>
              <a:buAutoNum type="circleNumWdWhitePlain" startAt="5"/>
            </a:pPr>
            <a:r>
              <a:rPr lang="zh-TW" altLang="en-US" sz="2400" b="1" dirty="0"/>
              <a:t>將水果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混合物</a:t>
            </a:r>
            <a:r>
              <a:rPr lang="zh-TW" altLang="en-US" sz="2400" b="1" dirty="0"/>
              <a:t>一點一點倒入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過濾漏斗</a:t>
            </a:r>
            <a:r>
              <a:rPr lang="zh-TW" altLang="en-US" sz="2400" b="1" dirty="0"/>
              <a:t>中，讓濾液慢慢滴落到燒杯（不要一次倒入大量混合物，以免溢出）</a:t>
            </a:r>
            <a:endParaRPr lang="en-US" altLang="zh-TW" sz="2400" b="1" dirty="0"/>
          </a:p>
          <a:p>
            <a:pPr marL="514350" indent="-514350">
              <a:buFont typeface="Wingdings" panose="05000000000000000000" pitchFamily="2" charset="2"/>
              <a:buAutoNum type="circleNumWdWhitePlain" startAt="5"/>
            </a:pPr>
            <a:r>
              <a:rPr lang="zh-TW" altLang="en-US" sz="2400" b="1" dirty="0"/>
              <a:t>用滴管沿燒杯壁滴入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冰冷酒精</a:t>
            </a:r>
            <a:r>
              <a:rPr lang="zh-TW" altLang="en-US" sz="2400" b="1" dirty="0"/>
              <a:t>（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厘米</a:t>
            </a:r>
            <a:r>
              <a:rPr lang="zh-TW" altLang="en-US" sz="2400" b="1" dirty="0"/>
              <a:t>高），確保其與濾液明顯分離為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兩層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Wingdings" panose="05000000000000000000" pitchFamily="2" charset="2"/>
              <a:buAutoNum type="circleNumWdWhitePlain" startAt="5"/>
            </a:pPr>
            <a:r>
              <a:rPr lang="zh-TW" altLang="en-US" sz="2400" b="1" dirty="0"/>
              <a:t>等待 </a:t>
            </a:r>
            <a:r>
              <a:rPr lang="en-US" altLang="zh-TW" sz="2400" b="1" dirty="0">
                <a:solidFill>
                  <a:schemeClr val="accent1"/>
                </a:solidFill>
              </a:rPr>
              <a:t>8-20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TW" altLang="en-US" sz="2400" b="1" dirty="0"/>
              <a:t>分鐘，</a:t>
            </a:r>
            <a:r>
              <a:rPr lang="en-US" altLang="zh-TW" sz="2400" b="1" dirty="0"/>
              <a:t>DNA</a:t>
            </a:r>
            <a:r>
              <a:rPr lang="zh-TW" altLang="en-US" sz="2400" b="1" dirty="0"/>
              <a:t>將出現在兩層之間</a:t>
            </a:r>
            <a:endParaRPr lang="en-US" altLang="zh-TW" sz="2400" b="1" dirty="0"/>
          </a:p>
          <a:p>
            <a:pPr marL="514350" indent="-514350">
              <a:buFont typeface="Wingdings" panose="05000000000000000000" pitchFamily="2" charset="2"/>
              <a:buAutoNum type="circleNumWdWhitePlain" startAt="5"/>
            </a:pPr>
            <a:r>
              <a:rPr lang="zh-TW" altLang="en-US" sz="2400" b="1" dirty="0"/>
              <a:t>提取出來的 </a:t>
            </a:r>
            <a:r>
              <a:rPr lang="en-HK" altLang="zh-TW" sz="2400" b="1" dirty="0">
                <a:solidFill>
                  <a:schemeClr val="accent1">
                    <a:lumMod val="75000"/>
                  </a:schemeClr>
                </a:solidFill>
              </a:rPr>
              <a:t>DNA </a:t>
            </a:r>
            <a:r>
              <a:rPr lang="zh-TW" altLang="en-US" sz="2400" b="1" dirty="0"/>
              <a:t>呈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白色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半透明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混濁</a:t>
            </a:r>
            <a:r>
              <a:rPr lang="zh-TW" altLang="en-US" sz="2400" b="1" dirty="0"/>
              <a:t>，帶有雜質</a:t>
            </a:r>
            <a:endParaRPr lang="en-US" altLang="zh-TW" sz="2400" b="1" dirty="0"/>
          </a:p>
          <a:p>
            <a:pPr marL="0" indent="0">
              <a:buNone/>
            </a:pPr>
            <a:endParaRPr lang="en-US" altLang="zh-TW" sz="2200" b="1" dirty="0"/>
          </a:p>
          <a:p>
            <a:pPr marL="0" indent="0">
              <a:buNone/>
            </a:pPr>
            <a:r>
              <a:rPr lang="zh-TW" altLang="en-US" sz="1600" b="1" dirty="0"/>
              <a:t>你也可以試試</a:t>
            </a:r>
            <a:r>
              <a:rPr lang="en-US" altLang="zh-TW" sz="1600" b="1" dirty="0"/>
              <a:t>….</a:t>
            </a:r>
          </a:p>
          <a:p>
            <a:pPr marL="0" indent="0">
              <a:buNone/>
            </a:pPr>
            <a:r>
              <a:rPr lang="zh-TW" altLang="en-US" sz="1600" b="1" dirty="0"/>
              <a:t>用竹籤以同一方向由下而上攪動，把 </a:t>
            </a:r>
            <a:r>
              <a:rPr lang="en-HK" altLang="zh-TW" sz="1600" b="1" dirty="0"/>
              <a:t>DNA </a:t>
            </a:r>
            <a:r>
              <a:rPr lang="zh-TW" altLang="en-US" sz="1600" b="1" dirty="0"/>
              <a:t>從下層的液體帶往上層的酒精</a:t>
            </a:r>
            <a:endParaRPr lang="en-US" altLang="zh-TW" sz="1600" b="1" dirty="0"/>
          </a:p>
          <a:p>
            <a:pPr marL="0" indent="0">
              <a:buNone/>
            </a:pPr>
            <a:endParaRPr lang="en-US" altLang="zh-TW" sz="2200" b="1" dirty="0"/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2C22ED-F854-6D45-B03B-7B982C26730B}"/>
              </a:ext>
            </a:extLst>
          </p:cNvPr>
          <p:cNvSpPr/>
          <p:nvPr/>
        </p:nvSpPr>
        <p:spPr>
          <a:xfrm>
            <a:off x="581192" y="70215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/>
              <a:t>*</a:t>
            </a:r>
            <a:r>
              <a:rPr lang="zh-TW" altLang="en-US" sz="1600" dirty="0"/>
              <a:t>用這個方</a:t>
            </a:r>
            <a:r>
              <a:rPr lang="zh-TW" altLang="en-HK" sz="1600" dirty="0"/>
              <a:t>提取出來的</a:t>
            </a:r>
            <a:r>
              <a:rPr lang="en-HK" altLang="zh-TW" sz="1600" dirty="0"/>
              <a:t>DNA</a:t>
            </a:r>
            <a:r>
              <a:rPr lang="zh-TW" altLang="en-US" sz="1600" dirty="0"/>
              <a:t> 帶有</a:t>
            </a:r>
            <a:r>
              <a:rPr lang="zh-TW" altLang="en-HK" sz="1600" dirty="0"/>
              <a:t>雜質，不適合用作專業的</a:t>
            </a:r>
            <a:r>
              <a:rPr lang="en-HK" altLang="zh-TW" sz="1600" dirty="0"/>
              <a:t>DNA</a:t>
            </a:r>
            <a:r>
              <a:rPr lang="zh-TW" altLang="en-HK" sz="1600" dirty="0"/>
              <a:t>分析研究</a:t>
            </a:r>
            <a:r>
              <a:rPr lang="en-US" altLang="zh-TW" sz="1600" dirty="0"/>
              <a:t> </a:t>
            </a:r>
          </a:p>
        </p:txBody>
      </p:sp>
      <p:pic>
        <p:nvPicPr>
          <p:cNvPr id="6" name="Picture 9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C64A49F0-784E-4EFD-8024-1132C895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" r="5" b="5"/>
          <a:stretch/>
        </p:blipFill>
        <p:spPr>
          <a:xfrm>
            <a:off x="9384757" y="652535"/>
            <a:ext cx="2463759" cy="1894350"/>
          </a:xfrm>
          <a:prstGeom prst="rect">
            <a:avLst/>
          </a:prstGeom>
        </p:spPr>
      </p:pic>
      <p:pic>
        <p:nvPicPr>
          <p:cNvPr id="9" name="Picture 8" descr="A picture containing indoor, beverage&#10;&#10;Description automatically generated">
            <a:extLst>
              <a:ext uri="{FF2B5EF4-FFF2-40B4-BE49-F238E27FC236}">
                <a16:creationId xmlns:a16="http://schemas.microsoft.com/office/drawing/2014/main" id="{81464646-A0CD-7FC7-8064-B7EAD1029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r="10328" b="21737"/>
          <a:stretch/>
        </p:blipFill>
        <p:spPr>
          <a:xfrm>
            <a:off x="10004612" y="4158072"/>
            <a:ext cx="2187388" cy="26954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289643-1C5B-178C-AFB3-502C2B96602C}"/>
              </a:ext>
            </a:extLst>
          </p:cNvPr>
          <p:cNvCxnSpPr/>
          <p:nvPr/>
        </p:nvCxnSpPr>
        <p:spPr>
          <a:xfrm flipH="1">
            <a:off x="9144000" y="5916706"/>
            <a:ext cx="1416424" cy="239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11E62D-9FB2-AB44-A580-FE7EE8FA70EE}"/>
              </a:ext>
            </a:extLst>
          </p:cNvPr>
          <p:cNvSpPr txBox="1"/>
          <p:nvPr/>
        </p:nvSpPr>
        <p:spPr>
          <a:xfrm>
            <a:off x="8519494" y="6025005"/>
            <a:ext cx="101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8587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9B34C7-E909-AF1E-25FC-E4D490147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066800"/>
            <a:ext cx="5727760" cy="4724400"/>
          </a:xfrm>
        </p:spPr>
        <p:txBody>
          <a:bodyPr anchor="ctr">
            <a:normAutofit/>
          </a:bodyPr>
          <a:lstStyle/>
          <a:p>
            <a:pPr algn="r"/>
            <a:r>
              <a:rPr lang="en-US" sz="6600" dirty="0" err="1">
                <a:solidFill>
                  <a:srgbClr val="FFFFFF">
                    <a:alpha val="90000"/>
                  </a:srgbClr>
                </a:solidFill>
              </a:rPr>
              <a:t>凝膠電泳的原理</a:t>
            </a:r>
            <a:endParaRPr lang="en-US" sz="6600" dirty="0">
              <a:solidFill>
                <a:srgbClr val="FFFFFF">
                  <a:alpha val="90000"/>
                </a:srgb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740DC2-CF2A-7CB7-8B5A-ADF7A41B6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4655" y="1066800"/>
            <a:ext cx="3405015" cy="4724400"/>
          </a:xfrm>
          <a:ln w="57150">
            <a:noFill/>
          </a:ln>
        </p:spPr>
        <p:txBody>
          <a:bodyPr anchor="ctr">
            <a:normAutofit/>
          </a:bodyPr>
          <a:lstStyle/>
          <a:p>
            <a:endParaRPr lang="en-US" sz="2800" b="1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17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el Electrophoresis • MiniOne Systems">
            <a:extLst>
              <a:ext uri="{FF2B5EF4-FFF2-40B4-BE49-F238E27FC236}">
                <a16:creationId xmlns:a16="http://schemas.microsoft.com/office/drawing/2014/main" id="{BCB88EC0-5F48-7101-480B-D03D9827D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10020"/>
          <a:stretch/>
        </p:blipFill>
        <p:spPr bwMode="auto">
          <a:xfrm>
            <a:off x="-2" y="10"/>
            <a:ext cx="4578272" cy="26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凝膠電泳- 维基百科，自由的百科全书">
            <a:extLst>
              <a:ext uri="{FF2B5EF4-FFF2-40B4-BE49-F238E27FC236}">
                <a16:creationId xmlns:a16="http://schemas.microsoft.com/office/drawing/2014/main" id="{EE7A6D7B-9D9B-9B45-0102-3A04E62ED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r="-2" b="20258"/>
          <a:stretch/>
        </p:blipFill>
        <p:spPr bwMode="auto">
          <a:xfrm>
            <a:off x="2" y="2608956"/>
            <a:ext cx="4560199" cy="42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7B34D440-E359-4CB9-B8E8-81977A860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1B8F5A0E-5428-4604-A0F3-2224BE8709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D288FC14-B788-4FBC-9C5E-BC4892F5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86BBC-FCD1-C63A-8E59-3FE8FF90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707" y="457280"/>
            <a:ext cx="6400367" cy="1431399"/>
          </a:xfrm>
        </p:spPr>
        <p:txBody>
          <a:bodyPr anchor="ctr"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凝膠電泳</a:t>
            </a:r>
            <a:r>
              <a:rPr lang="en-US" altLang="zh-TW" dirty="0">
                <a:solidFill>
                  <a:srgbClr val="FFFFFF"/>
                </a:solidFill>
              </a:rPr>
              <a:t> (gel electrophoresis)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6D1B2-3F2B-868F-6B47-85159AC13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590" y="2194527"/>
            <a:ext cx="6397545" cy="4061676"/>
          </a:xfrm>
        </p:spPr>
        <p:txBody>
          <a:bodyPr>
            <a:normAutofit/>
          </a:bodyPr>
          <a:lstStyle/>
          <a:p>
            <a:r>
              <a:rPr lang="zh-TW" altLang="en-US" sz="2400" b="1" dirty="0"/>
              <a:t>瓊脂分子凝固時</a:t>
            </a:r>
            <a:r>
              <a:rPr lang="zh-TW" altLang="en-US" sz="2400" b="1" dirty="0">
                <a:solidFill>
                  <a:srgbClr val="FFFFFF"/>
                </a:solidFill>
              </a:rPr>
              <a:t>組成網格</a:t>
            </a:r>
            <a:endParaRPr lang="en-US" altLang="zh-TW" sz="2400" b="1" dirty="0">
              <a:solidFill>
                <a:srgbClr val="FFFFFF"/>
              </a:solidFill>
            </a:endParaRPr>
          </a:p>
          <a:p>
            <a:r>
              <a:rPr lang="zh-TW" altLang="en-US" sz="2400" b="1" dirty="0">
                <a:solidFill>
                  <a:srgbClr val="FFFFFF"/>
                </a:solidFill>
              </a:rPr>
              <a:t>接駁電源後，帶有</a:t>
            </a:r>
            <a:r>
              <a:rPr lang="zh-TW" altLang="en-US" sz="2400" b="1" dirty="0">
                <a:solidFill>
                  <a:srgbClr val="FFFF00"/>
                </a:solidFill>
              </a:rPr>
              <a:t>負電荷的</a:t>
            </a:r>
            <a:r>
              <a:rPr lang="en-US" altLang="zh-TW" sz="2400" b="1" dirty="0">
                <a:solidFill>
                  <a:srgbClr val="FFFF00"/>
                </a:solidFill>
              </a:rPr>
              <a:t>DNA</a:t>
            </a:r>
            <a:r>
              <a:rPr lang="zh-TW" altLang="en-US" sz="2400" b="1" dirty="0">
                <a:solidFill>
                  <a:srgbClr val="FFFF00"/>
                </a:solidFill>
              </a:rPr>
              <a:t>分子</a:t>
            </a:r>
            <a:r>
              <a:rPr lang="zh-TW" altLang="en-US" sz="2400" b="1" dirty="0">
                <a:solidFill>
                  <a:srgbClr val="FFFFFF"/>
                </a:solidFill>
              </a:rPr>
              <a:t>在外加電場的作用下穿過凝膠組成的網格，向</a:t>
            </a:r>
            <a:r>
              <a:rPr lang="zh-TW" altLang="en-US" sz="2400" b="1" dirty="0">
                <a:solidFill>
                  <a:srgbClr val="FFFF00"/>
                </a:solidFill>
              </a:rPr>
              <a:t>正極方移動</a:t>
            </a:r>
            <a:r>
              <a:rPr lang="zh-TW" altLang="en-US" sz="2400" b="1" dirty="0">
                <a:solidFill>
                  <a:srgbClr val="FFFFFF"/>
                </a:solidFill>
              </a:rPr>
              <a:t>。</a:t>
            </a:r>
            <a:endParaRPr lang="en-US" altLang="zh-TW" sz="2400" b="1" dirty="0">
              <a:solidFill>
                <a:srgbClr val="FFFFFF"/>
              </a:solidFill>
            </a:endParaRPr>
          </a:p>
          <a:p>
            <a:r>
              <a:rPr lang="zh-TW" altLang="en-US" sz="2400" b="1" dirty="0">
                <a:solidFill>
                  <a:srgbClr val="FFFFFF"/>
                </a:solidFill>
              </a:rPr>
              <a:t>由於</a:t>
            </a:r>
            <a:r>
              <a:rPr lang="zh-TW" altLang="en-US" sz="2400" b="1" dirty="0">
                <a:solidFill>
                  <a:srgbClr val="FFFF00"/>
                </a:solidFill>
              </a:rPr>
              <a:t>較小的分子更容易通過網孔</a:t>
            </a:r>
            <a:r>
              <a:rPr lang="zh-TW" altLang="en-US" sz="2400" b="1" dirty="0">
                <a:solidFill>
                  <a:srgbClr val="FFFFFF"/>
                </a:solidFill>
              </a:rPr>
              <a:t>，較小的分子穿行地更</a:t>
            </a:r>
            <a:r>
              <a:rPr lang="zh-TW" altLang="en-US" sz="2400" b="1" dirty="0">
                <a:solidFill>
                  <a:srgbClr val="FFFF00"/>
                </a:solidFill>
              </a:rPr>
              <a:t>快</a:t>
            </a:r>
            <a:r>
              <a:rPr lang="zh-TW" altLang="en-US" sz="2400" b="1" dirty="0">
                <a:solidFill>
                  <a:srgbClr val="FFFFFF"/>
                </a:solidFill>
              </a:rPr>
              <a:t>，移動得更</a:t>
            </a:r>
            <a:r>
              <a:rPr lang="zh-TW" altLang="en-US" sz="2400" b="1" dirty="0">
                <a:solidFill>
                  <a:srgbClr val="FFFF00"/>
                </a:solidFill>
              </a:rPr>
              <a:t>遠</a:t>
            </a:r>
            <a:endParaRPr lang="en-US" altLang="zh-TW" sz="2400" b="1" dirty="0">
              <a:solidFill>
                <a:srgbClr val="FFFF00"/>
              </a:solidFill>
            </a:endParaRPr>
          </a:p>
          <a:p>
            <a:r>
              <a:rPr lang="zh-TW" altLang="en-US" sz="2400" b="1" dirty="0">
                <a:solidFill>
                  <a:srgbClr val="FFFFFF"/>
                </a:solidFill>
              </a:rPr>
              <a:t>利用凝膠電泳把 </a:t>
            </a:r>
            <a:r>
              <a:rPr lang="en-HK" sz="2400" b="1" dirty="0">
                <a:solidFill>
                  <a:srgbClr val="FFFFFF"/>
                </a:solidFill>
              </a:rPr>
              <a:t>DNA </a:t>
            </a:r>
            <a:r>
              <a:rPr lang="zh-TW" altLang="en-US" sz="2400" b="1" dirty="0">
                <a:solidFill>
                  <a:srgbClr val="FFFFFF"/>
                </a:solidFill>
              </a:rPr>
              <a:t>片段按照</a:t>
            </a:r>
            <a:r>
              <a:rPr lang="zh-TW" altLang="en-US" sz="2400" b="1" dirty="0">
                <a:solidFill>
                  <a:srgbClr val="FFFF00"/>
                </a:solidFill>
              </a:rPr>
              <a:t>長度</a:t>
            </a:r>
            <a:r>
              <a:rPr lang="zh-TW" altLang="en-US" sz="2400" b="1" dirty="0">
                <a:solidFill>
                  <a:schemeClr val="tx1"/>
                </a:solidFill>
              </a:rPr>
              <a:t>分離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endParaRPr lang="zh-TW" alt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4CEBC5A-1C85-425E-934D-506E831DB94F}"/>
              </a:ext>
            </a:extLst>
          </p:cNvPr>
          <p:cNvCxnSpPr>
            <a:cxnSpLocks/>
          </p:cNvCxnSpPr>
          <p:nvPr/>
        </p:nvCxnSpPr>
        <p:spPr>
          <a:xfrm flipV="1">
            <a:off x="965569" y="1509601"/>
            <a:ext cx="470964" cy="517584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61DCC02-76EE-4D24-931E-869A7D5F33FC}"/>
              </a:ext>
            </a:extLst>
          </p:cNvPr>
          <p:cNvCxnSpPr>
            <a:cxnSpLocks/>
          </p:cNvCxnSpPr>
          <p:nvPr/>
        </p:nvCxnSpPr>
        <p:spPr>
          <a:xfrm>
            <a:off x="1211657" y="457280"/>
            <a:ext cx="470964" cy="4992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C623C1-41FD-4E73-9EBD-1873DC1C3602}"/>
              </a:ext>
            </a:extLst>
          </p:cNvPr>
          <p:cNvSpPr txBox="1"/>
          <p:nvPr/>
        </p:nvSpPr>
        <p:spPr>
          <a:xfrm>
            <a:off x="674376" y="1863015"/>
            <a:ext cx="63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/>
              <a:t>A</a:t>
            </a:r>
            <a:endParaRPr lang="zh-TW" altLang="en-US" sz="2200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EA2A5F-58DE-46AA-94BD-FDE8C6AA6071}"/>
              </a:ext>
            </a:extLst>
          </p:cNvPr>
          <p:cNvSpPr txBox="1"/>
          <p:nvPr/>
        </p:nvSpPr>
        <p:spPr>
          <a:xfrm>
            <a:off x="894152" y="113702"/>
            <a:ext cx="63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/>
              <a:t>B</a:t>
            </a:r>
            <a:endParaRPr lang="zh-TW" altLang="en-US" sz="2200" b="1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0C07367-1BC9-4E83-BE1E-23E73AD18BC5}"/>
              </a:ext>
            </a:extLst>
          </p:cNvPr>
          <p:cNvSpPr txBox="1"/>
          <p:nvPr/>
        </p:nvSpPr>
        <p:spPr>
          <a:xfrm>
            <a:off x="4208252" y="2058621"/>
            <a:ext cx="63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/>
              <a:t>+</a:t>
            </a:r>
            <a:endParaRPr lang="zh-TW" altLang="en-US" sz="22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BB5D99E-2231-4A1F-84CB-D17B42D52EA7}"/>
              </a:ext>
            </a:extLst>
          </p:cNvPr>
          <p:cNvSpPr txBox="1"/>
          <p:nvPr/>
        </p:nvSpPr>
        <p:spPr>
          <a:xfrm>
            <a:off x="4258007" y="131986"/>
            <a:ext cx="63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/>
              <a:t>-</a:t>
            </a:r>
            <a:endParaRPr lang="zh-TW" altLang="en-US" sz="22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59E4A2-659C-45E0-9E71-539D51DF7A9A}"/>
              </a:ext>
            </a:extLst>
          </p:cNvPr>
          <p:cNvSpPr/>
          <p:nvPr/>
        </p:nvSpPr>
        <p:spPr>
          <a:xfrm>
            <a:off x="5334351" y="5956684"/>
            <a:ext cx="39148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b="1" dirty="0"/>
              <a:t>哪個基因片段較</a:t>
            </a:r>
            <a:r>
              <a:rPr lang="zh-TW" altLang="en-US" sz="2600" b="1" dirty="0">
                <a:solidFill>
                  <a:srgbClr val="FFFF00"/>
                </a:solidFill>
              </a:rPr>
              <a:t>大</a:t>
            </a:r>
            <a:r>
              <a:rPr lang="en-US" altLang="zh-TW" sz="2600" b="1" dirty="0"/>
              <a:t>? </a:t>
            </a:r>
            <a:r>
              <a:rPr lang="en-US" altLang="zh-TW" sz="2600" b="1" dirty="0">
                <a:solidFill>
                  <a:srgbClr val="FFFF00"/>
                </a:solidFill>
              </a:rPr>
              <a:t>A? B?</a:t>
            </a:r>
          </a:p>
        </p:txBody>
      </p:sp>
    </p:spTree>
    <p:extLst>
      <p:ext uri="{BB962C8B-B14F-4D97-AF65-F5344CB8AC3E}">
        <p14:creationId xmlns:p14="http://schemas.microsoft.com/office/powerpoint/2010/main" val="2733761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96A5FE-A0C8-5BDB-AC3D-8A294EDC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活動</a:t>
            </a:r>
            <a:r>
              <a:rPr lang="en-US" altLang="zh-TW" dirty="0">
                <a:solidFill>
                  <a:schemeClr val="tx1"/>
                </a:solidFill>
              </a:rPr>
              <a:t>2.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模擬上樣過程：如何使用微量移液槍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2B711-96E9-7BCF-97C9-AB17CC86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1" y="4739780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/>
          </a:p>
        </p:txBody>
      </p:sp>
      <p:pic>
        <p:nvPicPr>
          <p:cNvPr id="9" name="Picture 8" descr="A picture containing person, person, people&#10;&#10;Description automatically generated">
            <a:extLst>
              <a:ext uri="{FF2B5EF4-FFF2-40B4-BE49-F238E27FC236}">
                <a16:creationId xmlns:a16="http://schemas.microsoft.com/office/drawing/2014/main" id="{FEFC0E38-D79F-9E5B-EBE5-DDCAAC6FD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26" b="3255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7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內容版面配置區 2">
            <a:extLst>
              <a:ext uri="{FF2B5EF4-FFF2-40B4-BE49-F238E27FC236}">
                <a16:creationId xmlns:a16="http://schemas.microsoft.com/office/drawing/2014/main" id="{AC391A49-E71E-368C-EE99-6473905123AD}"/>
              </a:ext>
            </a:extLst>
          </p:cNvPr>
          <p:cNvGraphicFramePr/>
          <p:nvPr/>
        </p:nvGraphicFramePr>
        <p:xfrm>
          <a:off x="1567036" y="2043276"/>
          <a:ext cx="9057927" cy="4483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B922109A-8165-0803-1CFE-701B9957EC33}"/>
              </a:ext>
            </a:extLst>
          </p:cNvPr>
          <p:cNvSpPr txBox="1">
            <a:spLocks/>
          </p:cNvSpPr>
          <p:nvPr/>
        </p:nvSpPr>
        <p:spPr>
          <a:xfrm>
            <a:off x="733592" y="854556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>
                <a:latin typeface="+mn-lt"/>
                <a:ea typeface="+mn-ea"/>
              </a:rPr>
              <a:t>活動</a:t>
            </a:r>
            <a:r>
              <a:rPr lang="en-US" altLang="zh-TW" sz="3600" b="1" dirty="0">
                <a:latin typeface="+mn-lt"/>
                <a:ea typeface="+mn-ea"/>
              </a:rPr>
              <a:t>2. </a:t>
            </a:r>
            <a:r>
              <a:rPr lang="zh-TW" altLang="en-US" sz="3600" b="1" dirty="0">
                <a:latin typeface="+mn-lt"/>
                <a:ea typeface="+mn-ea"/>
              </a:rPr>
              <a:t>模</a:t>
            </a:r>
            <a:r>
              <a:rPr lang="zh-TW" altLang="en-HK" sz="3600" b="1" dirty="0">
                <a:latin typeface="+mn-lt"/>
                <a:ea typeface="+mn-ea"/>
              </a:rPr>
              <a:t>擬</a:t>
            </a:r>
            <a:r>
              <a:rPr lang="zh-TW" altLang="en-US" sz="3600" b="1" dirty="0">
                <a:latin typeface="+mn-lt"/>
                <a:ea typeface="+mn-ea"/>
              </a:rPr>
              <a:t>上樣過程</a:t>
            </a:r>
            <a:r>
              <a:rPr lang="zh-TW" altLang="en-HK" sz="3600" b="1" dirty="0">
                <a:latin typeface="+mn-lt"/>
                <a:ea typeface="+mn-ea"/>
              </a:rPr>
              <a:t>：</a:t>
            </a:r>
            <a:r>
              <a:rPr lang="zh-TW" altLang="en-US" sz="3600" b="1" dirty="0">
                <a:latin typeface="+mn-lt"/>
                <a:ea typeface="+mn-ea"/>
              </a:rPr>
              <a:t>如何使用微量移液槍</a:t>
            </a:r>
            <a:endParaRPr lang="en-US" sz="3600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752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2">
            <a:extLst>
              <a:ext uri="{FF2B5EF4-FFF2-40B4-BE49-F238E27FC236}">
                <a16:creationId xmlns:a16="http://schemas.microsoft.com/office/drawing/2014/main" id="{305A6CCC-D00B-2F58-FC8B-2BE0439BF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812174"/>
              </p:ext>
            </p:extLst>
          </p:nvPr>
        </p:nvGraphicFramePr>
        <p:xfrm>
          <a:off x="2144486" y="2057401"/>
          <a:ext cx="8229600" cy="441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598DCFE2-E4D7-8512-01D6-B87B10C832A6}"/>
              </a:ext>
            </a:extLst>
          </p:cNvPr>
          <p:cNvSpPr txBox="1">
            <a:spLocks/>
          </p:cNvSpPr>
          <p:nvPr/>
        </p:nvSpPr>
        <p:spPr>
          <a:xfrm>
            <a:off x="733592" y="854556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>
                <a:latin typeface="+mn-lt"/>
                <a:ea typeface="+mn-ea"/>
              </a:rPr>
              <a:t>活動</a:t>
            </a:r>
            <a:r>
              <a:rPr lang="en-US" altLang="zh-TW" sz="3600" b="1" dirty="0">
                <a:latin typeface="+mn-lt"/>
                <a:ea typeface="+mn-ea"/>
              </a:rPr>
              <a:t>2. </a:t>
            </a:r>
            <a:r>
              <a:rPr lang="zh-TW" altLang="en-US" sz="3600" b="1" dirty="0">
                <a:latin typeface="+mn-lt"/>
                <a:ea typeface="+mn-ea"/>
              </a:rPr>
              <a:t>模</a:t>
            </a:r>
            <a:r>
              <a:rPr lang="zh-TW" altLang="en-HK" sz="3600" b="1" dirty="0">
                <a:latin typeface="+mn-lt"/>
                <a:ea typeface="+mn-ea"/>
              </a:rPr>
              <a:t>擬</a:t>
            </a:r>
            <a:r>
              <a:rPr lang="zh-TW" altLang="en-US" sz="3600" b="1" dirty="0">
                <a:latin typeface="+mn-lt"/>
                <a:ea typeface="+mn-ea"/>
              </a:rPr>
              <a:t>上樣過程</a:t>
            </a:r>
            <a:r>
              <a:rPr lang="zh-TW" altLang="en-HK" sz="3600" b="1" dirty="0">
                <a:latin typeface="+mn-lt"/>
                <a:ea typeface="+mn-ea"/>
              </a:rPr>
              <a:t>：</a:t>
            </a:r>
            <a:r>
              <a:rPr lang="zh-TW" altLang="en-US" sz="3600" b="1" dirty="0">
                <a:latin typeface="+mn-lt"/>
                <a:ea typeface="+mn-ea"/>
              </a:rPr>
              <a:t>如何使用微量移液槍</a:t>
            </a:r>
            <a:endParaRPr lang="en-US" sz="3600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6099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89C658-36FE-128F-C905-31C3C96BB88A}"/>
              </a:ext>
            </a:extLst>
          </p:cNvPr>
          <p:cNvCxnSpPr/>
          <p:nvPr/>
        </p:nvCxnSpPr>
        <p:spPr>
          <a:xfrm flipH="1">
            <a:off x="8168361" y="4751294"/>
            <a:ext cx="344244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8A690D-7C06-7B8C-5A98-FD177D78E957}"/>
              </a:ext>
            </a:extLst>
          </p:cNvPr>
          <p:cNvCxnSpPr/>
          <p:nvPr/>
        </p:nvCxnSpPr>
        <p:spPr>
          <a:xfrm flipH="1">
            <a:off x="8168361" y="5797256"/>
            <a:ext cx="3442446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59CE4059-D860-CE81-B1F1-87DC1B768E1D}"/>
              </a:ext>
            </a:extLst>
          </p:cNvPr>
          <p:cNvSpPr/>
          <p:nvPr/>
        </p:nvSpPr>
        <p:spPr>
          <a:xfrm rot="19201645">
            <a:off x="9244131" y="5797148"/>
            <a:ext cx="268942" cy="173238"/>
          </a:xfrm>
          <a:prstGeom prst="ellipse">
            <a:avLst/>
          </a:prstGeom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C6DA79-3626-A488-00FA-600A3D05D8C6}"/>
              </a:ext>
            </a:extLst>
          </p:cNvPr>
          <p:cNvCxnSpPr>
            <a:cxnSpLocks/>
          </p:cNvCxnSpPr>
          <p:nvPr/>
        </p:nvCxnSpPr>
        <p:spPr>
          <a:xfrm flipH="1" flipV="1">
            <a:off x="8013451" y="3429000"/>
            <a:ext cx="1475382" cy="2393770"/>
          </a:xfrm>
          <a:prstGeom prst="line">
            <a:avLst/>
          </a:prstGeom>
          <a:ln w="698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B863E0-BE96-FF9C-24CD-BA15B3F566E1}"/>
              </a:ext>
            </a:extLst>
          </p:cNvPr>
          <p:cNvCxnSpPr>
            <a:cxnSpLocks/>
          </p:cNvCxnSpPr>
          <p:nvPr/>
        </p:nvCxnSpPr>
        <p:spPr>
          <a:xfrm flipH="1" flipV="1">
            <a:off x="7457639" y="3680012"/>
            <a:ext cx="1829307" cy="2305762"/>
          </a:xfrm>
          <a:prstGeom prst="line">
            <a:avLst/>
          </a:prstGeom>
          <a:ln w="698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FC8E6B-B05C-4DAB-9783-DE66F645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6"/>
            <a:ext cx="11029615" cy="3634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400" b="1" dirty="0"/>
              <a:t>5. </a:t>
            </a:r>
            <a:r>
              <a:rPr lang="zh-TW" altLang="en-US" sz="3400" b="1" dirty="0"/>
              <a:t>移動吸頭尖端到</a:t>
            </a:r>
            <a:r>
              <a:rPr lang="en-US" altLang="zh-TW" sz="3400" b="1" dirty="0" err="1"/>
              <a:t>凝膠</a:t>
            </a:r>
            <a:r>
              <a:rPr lang="zh-TW" altLang="en-US" sz="3400" b="1" dirty="0"/>
              <a:t>的</a:t>
            </a:r>
            <a:r>
              <a:rPr lang="en-US" altLang="zh-TW" sz="3400" b="1" dirty="0" err="1"/>
              <a:t>樣品孔</a:t>
            </a:r>
            <a:r>
              <a:rPr lang="zh-TW" altLang="en-US" sz="3400" b="1" dirty="0">
                <a:solidFill>
                  <a:schemeClr val="accent1"/>
                </a:solidFill>
              </a:rPr>
              <a:t>中</a:t>
            </a:r>
            <a:r>
              <a:rPr lang="zh-TW" altLang="en-US" sz="3400" b="1" dirty="0"/>
              <a:t>。</a:t>
            </a:r>
            <a:r>
              <a:rPr lang="en-US" altLang="zh-TW" sz="3400" b="1" dirty="0"/>
              <a:t>(</a:t>
            </a:r>
            <a:r>
              <a:rPr lang="zh-TW" altLang="en-US" sz="3400" b="1" dirty="0"/>
              <a:t>注意：小心不要刺破</a:t>
            </a:r>
            <a:r>
              <a:rPr lang="en-US" altLang="zh-TW" sz="3400" b="1" dirty="0" err="1"/>
              <a:t>樣品孔</a:t>
            </a:r>
            <a:r>
              <a:rPr lang="zh-TW" altLang="en-US" sz="3400" b="1" dirty="0"/>
              <a:t>壁及底部</a:t>
            </a:r>
            <a:r>
              <a:rPr lang="en-US" altLang="zh-TW" sz="3400" b="1" dirty="0"/>
              <a:t>)</a:t>
            </a:r>
            <a:endParaRPr lang="zh-TW" altLang="en-US" sz="3400" b="1" dirty="0"/>
          </a:p>
          <a:p>
            <a:pPr marL="457200" indent="-457200">
              <a:buFont typeface="Wingdings" panose="05000000000000000000" pitchFamily="2" charset="2"/>
              <a:buAutoNum type="circleNumWdWhitePlain" startAt="7"/>
            </a:pPr>
            <a:endParaRPr lang="zh-TW" altLang="en-US" sz="3400" b="1" dirty="0"/>
          </a:p>
          <a:p>
            <a:endParaRPr lang="zh-TW" altLang="en-US" sz="3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E0BF8F-21E6-6729-47AC-C280819FEE18}"/>
              </a:ext>
            </a:extLst>
          </p:cNvPr>
          <p:cNvCxnSpPr/>
          <p:nvPr/>
        </p:nvCxnSpPr>
        <p:spPr>
          <a:xfrm flipH="1">
            <a:off x="10391607" y="4751294"/>
            <a:ext cx="1219200" cy="78889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580EF0-F0FA-DD44-C8AE-17431BF49B00}"/>
              </a:ext>
            </a:extLst>
          </p:cNvPr>
          <p:cNvCxnSpPr/>
          <p:nvPr/>
        </p:nvCxnSpPr>
        <p:spPr>
          <a:xfrm flipH="1">
            <a:off x="6931228" y="4751294"/>
            <a:ext cx="1219200" cy="78889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775024-C27E-5591-47F7-17C8602687EC}"/>
              </a:ext>
            </a:extLst>
          </p:cNvPr>
          <p:cNvCxnSpPr/>
          <p:nvPr/>
        </p:nvCxnSpPr>
        <p:spPr>
          <a:xfrm flipH="1">
            <a:off x="6949160" y="5540188"/>
            <a:ext cx="344244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50BBA7-10FC-F06C-DA93-BDA6D8D62425}"/>
              </a:ext>
            </a:extLst>
          </p:cNvPr>
          <p:cNvCxnSpPr/>
          <p:nvPr/>
        </p:nvCxnSpPr>
        <p:spPr>
          <a:xfrm flipH="1">
            <a:off x="10391607" y="5797256"/>
            <a:ext cx="1219200" cy="78889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27CC6-429F-A69B-0E9A-A0E3D833BD05}"/>
              </a:ext>
            </a:extLst>
          </p:cNvPr>
          <p:cNvCxnSpPr/>
          <p:nvPr/>
        </p:nvCxnSpPr>
        <p:spPr>
          <a:xfrm flipH="1">
            <a:off x="6931228" y="5797256"/>
            <a:ext cx="1219200" cy="788894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EF05B5-8082-5427-0B29-0C994D2CAB21}"/>
              </a:ext>
            </a:extLst>
          </p:cNvPr>
          <p:cNvCxnSpPr/>
          <p:nvPr/>
        </p:nvCxnSpPr>
        <p:spPr>
          <a:xfrm flipH="1">
            <a:off x="6949160" y="6586150"/>
            <a:ext cx="344244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EA75D6-AE59-A20A-8FE1-D12A3922BB1C}"/>
              </a:ext>
            </a:extLst>
          </p:cNvPr>
          <p:cNvCxnSpPr/>
          <p:nvPr/>
        </p:nvCxnSpPr>
        <p:spPr>
          <a:xfrm>
            <a:off x="10391606" y="5540188"/>
            <a:ext cx="0" cy="104596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52693D-37E5-48E1-F92E-31BD3E9628E1}"/>
              </a:ext>
            </a:extLst>
          </p:cNvPr>
          <p:cNvCxnSpPr>
            <a:cxnSpLocks/>
          </p:cNvCxnSpPr>
          <p:nvPr/>
        </p:nvCxnSpPr>
        <p:spPr>
          <a:xfrm flipH="1">
            <a:off x="11592874" y="4751294"/>
            <a:ext cx="17933" cy="104596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68F26C-B74D-04A3-5D38-60F1818DC83B}"/>
              </a:ext>
            </a:extLst>
          </p:cNvPr>
          <p:cNvCxnSpPr>
            <a:cxnSpLocks/>
          </p:cNvCxnSpPr>
          <p:nvPr/>
        </p:nvCxnSpPr>
        <p:spPr>
          <a:xfrm flipH="1">
            <a:off x="8123529" y="4751294"/>
            <a:ext cx="17933" cy="1045961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E6A888-2039-2619-BC81-475859A1558D}"/>
              </a:ext>
            </a:extLst>
          </p:cNvPr>
          <p:cNvCxnSpPr>
            <a:cxnSpLocks/>
          </p:cNvCxnSpPr>
          <p:nvPr/>
        </p:nvCxnSpPr>
        <p:spPr>
          <a:xfrm flipH="1">
            <a:off x="6931226" y="5561221"/>
            <a:ext cx="17933" cy="104596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CEC5CF4-C4DD-213B-DE65-DD443AA093E6}"/>
              </a:ext>
            </a:extLst>
          </p:cNvPr>
          <p:cNvSpPr/>
          <p:nvPr/>
        </p:nvSpPr>
        <p:spPr>
          <a:xfrm>
            <a:off x="354339" y="3957930"/>
            <a:ext cx="4840528" cy="230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10910-92E8-7174-5D27-C59B5BDA1019}"/>
              </a:ext>
            </a:extLst>
          </p:cNvPr>
          <p:cNvSpPr/>
          <p:nvPr/>
        </p:nvSpPr>
        <p:spPr>
          <a:xfrm>
            <a:off x="501295" y="4137539"/>
            <a:ext cx="877839" cy="327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1C957E-3E77-3CA0-F2B7-F795FFBE3086}"/>
              </a:ext>
            </a:extLst>
          </p:cNvPr>
          <p:cNvSpPr/>
          <p:nvPr/>
        </p:nvSpPr>
        <p:spPr>
          <a:xfrm>
            <a:off x="1732723" y="4137539"/>
            <a:ext cx="877839" cy="327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BB6FB9-F893-DEE2-000D-9A721B134009}"/>
              </a:ext>
            </a:extLst>
          </p:cNvPr>
          <p:cNvSpPr/>
          <p:nvPr/>
        </p:nvSpPr>
        <p:spPr>
          <a:xfrm>
            <a:off x="2911864" y="4137539"/>
            <a:ext cx="877839" cy="327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7B2F6C-E660-D266-630C-CCFA8D941DF3}"/>
              </a:ext>
            </a:extLst>
          </p:cNvPr>
          <p:cNvSpPr/>
          <p:nvPr/>
        </p:nvSpPr>
        <p:spPr>
          <a:xfrm>
            <a:off x="4096269" y="4137539"/>
            <a:ext cx="877839" cy="327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98A790-1ADD-EB5F-8434-6F110A7E4A19}"/>
              </a:ext>
            </a:extLst>
          </p:cNvPr>
          <p:cNvCxnSpPr>
            <a:cxnSpLocks/>
          </p:cNvCxnSpPr>
          <p:nvPr/>
        </p:nvCxnSpPr>
        <p:spPr>
          <a:xfrm>
            <a:off x="4990970" y="4137538"/>
            <a:ext cx="3105660" cy="613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92EB19-0845-9930-BB61-5046A4BCE12F}"/>
              </a:ext>
            </a:extLst>
          </p:cNvPr>
          <p:cNvCxnSpPr>
            <a:cxnSpLocks/>
          </p:cNvCxnSpPr>
          <p:nvPr/>
        </p:nvCxnSpPr>
        <p:spPr>
          <a:xfrm>
            <a:off x="4982004" y="4426487"/>
            <a:ext cx="1940688" cy="1128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itle 3">
            <a:extLst>
              <a:ext uri="{FF2B5EF4-FFF2-40B4-BE49-F238E27FC236}">
                <a16:creationId xmlns:a16="http://schemas.microsoft.com/office/drawing/2014/main" id="{21BB7D8B-BA42-33DB-0885-24E146F3DB09}"/>
              </a:ext>
            </a:extLst>
          </p:cNvPr>
          <p:cNvSpPr txBox="1">
            <a:spLocks/>
          </p:cNvSpPr>
          <p:nvPr/>
        </p:nvSpPr>
        <p:spPr>
          <a:xfrm>
            <a:off x="733592" y="854556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>
                <a:latin typeface="+mn-lt"/>
                <a:ea typeface="+mn-ea"/>
              </a:rPr>
              <a:t>活動</a:t>
            </a:r>
            <a:r>
              <a:rPr lang="en-US" altLang="zh-TW" sz="3600" b="1" dirty="0">
                <a:latin typeface="+mn-lt"/>
                <a:ea typeface="+mn-ea"/>
              </a:rPr>
              <a:t>2. </a:t>
            </a:r>
            <a:r>
              <a:rPr lang="zh-TW" altLang="en-US" sz="3600" b="1" dirty="0">
                <a:latin typeface="+mn-lt"/>
                <a:ea typeface="+mn-ea"/>
              </a:rPr>
              <a:t>模</a:t>
            </a:r>
            <a:r>
              <a:rPr lang="zh-TW" altLang="en-HK" sz="3600" b="1" dirty="0">
                <a:latin typeface="+mn-lt"/>
                <a:ea typeface="+mn-ea"/>
              </a:rPr>
              <a:t>擬</a:t>
            </a:r>
            <a:r>
              <a:rPr lang="zh-TW" altLang="en-US" sz="3600" b="1" dirty="0">
                <a:latin typeface="+mn-lt"/>
                <a:ea typeface="+mn-ea"/>
              </a:rPr>
              <a:t>上樣過程</a:t>
            </a:r>
            <a:r>
              <a:rPr lang="zh-TW" altLang="en-HK" sz="3600" b="1" dirty="0">
                <a:latin typeface="+mn-lt"/>
                <a:ea typeface="+mn-ea"/>
              </a:rPr>
              <a:t>：</a:t>
            </a:r>
            <a:r>
              <a:rPr lang="zh-TW" altLang="en-US" sz="3600" b="1" dirty="0">
                <a:latin typeface="+mn-lt"/>
                <a:ea typeface="+mn-ea"/>
              </a:rPr>
              <a:t>如何使用微量移液槍</a:t>
            </a:r>
            <a:endParaRPr lang="en-US" sz="3600" b="1" dirty="0">
              <a:latin typeface="+mn-lt"/>
              <a:ea typeface="+mn-ea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10854F-5CDB-D3B2-7F25-43AA2B1F2472}"/>
              </a:ext>
            </a:extLst>
          </p:cNvPr>
          <p:cNvCxnSpPr>
            <a:cxnSpLocks/>
          </p:cNvCxnSpPr>
          <p:nvPr/>
        </p:nvCxnSpPr>
        <p:spPr>
          <a:xfrm>
            <a:off x="9488833" y="6036535"/>
            <a:ext cx="0" cy="3821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2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7510-AB42-D5D8-F99F-B7DECB26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b="1" dirty="0" err="1"/>
              <a:t>總結</a:t>
            </a:r>
            <a:r>
              <a:rPr lang="en-US" sz="3800" b="1" dirty="0"/>
              <a:t/>
            </a:r>
            <a:br>
              <a:rPr lang="en-US" sz="3800" b="1" dirty="0"/>
            </a:br>
            <a:endParaRPr lang="en-US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41A0E-FC2B-82DE-8495-A206E05F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653553"/>
            <a:ext cx="11029615" cy="49164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</a:rPr>
              <a:t>細胞</a:t>
            </a:r>
            <a:r>
              <a:rPr lang="zh-TW" altLang="en-US" sz="2800" b="1" dirty="0">
                <a:solidFill>
                  <a:schemeClr val="tx1"/>
                </a:solidFill>
              </a:rPr>
              <a:t>是生命的基本單位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細胞內的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</a:rPr>
              <a:t>遺傳物質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HK" altLang="zh-TW" sz="2800" b="1" dirty="0">
                <a:solidFill>
                  <a:schemeClr val="accent1">
                    <a:lumMod val="75000"/>
                  </a:schemeClr>
                </a:solidFill>
              </a:rPr>
              <a:t>DNA)</a:t>
            </a:r>
            <a:r>
              <a:rPr lang="zh-TW" altLang="en-US" sz="2800" b="1" dirty="0">
                <a:solidFill>
                  <a:schemeClr val="tx1"/>
                </a:solidFill>
              </a:rPr>
              <a:t>控制細胞活動並決定生物的身體特徵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chemeClr val="tx1"/>
                </a:solidFill>
              </a:rPr>
              <a:t>DNA: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雙螺旋</a:t>
            </a:r>
            <a:r>
              <a:rPr lang="en-US" sz="2800" b="1" dirty="0" err="1">
                <a:solidFill>
                  <a:schemeClr val="tx1"/>
                </a:solidFill>
              </a:rPr>
              <a:t>結構，由</a:t>
            </a:r>
            <a:r>
              <a:rPr lang="zh-TW" altLang="en-US" sz="2800" b="1" dirty="0">
                <a:solidFill>
                  <a:schemeClr val="tx1"/>
                </a:solidFill>
              </a:rPr>
              <a:t>兩條方向相反的多核苷酸鏈互相纏繞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HK" sz="2800" b="1" dirty="0">
                <a:solidFill>
                  <a:schemeClr val="tx1"/>
                </a:solidFill>
                <a:sym typeface="Wingdings" pitchFamily="2" charset="2"/>
              </a:rPr>
              <a:t>利用家用化學物品提取的水果</a:t>
            </a:r>
            <a:r>
              <a:rPr lang="en-HK" altLang="zh-TW" sz="2800" b="1" dirty="0">
                <a:solidFill>
                  <a:schemeClr val="tx1"/>
                </a:solidFill>
                <a:sym typeface="Wingdings" pitchFamily="2" charset="2"/>
              </a:rPr>
              <a:t>DNA</a:t>
            </a:r>
            <a:r>
              <a:rPr lang="zh-TW" altLang="en-US" sz="2800" b="1" dirty="0">
                <a:solidFill>
                  <a:schemeClr val="tx1"/>
                </a:solidFill>
                <a:sym typeface="Wingdings" pitchFamily="2" charset="2"/>
              </a:rPr>
              <a:t>呈</a:t>
            </a:r>
            <a:r>
              <a:rPr lang="zh-TW" altLang="en-US" sz="2800" b="1" dirty="0">
                <a:solidFill>
                  <a:schemeClr val="tx1"/>
                </a:solidFill>
              </a:rPr>
              <a:t>白色</a:t>
            </a:r>
            <a:r>
              <a:rPr lang="en-US" altLang="zh-TW" sz="2800" b="1" dirty="0">
                <a:solidFill>
                  <a:schemeClr val="tx1"/>
                </a:solidFill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</a:rPr>
              <a:t>半透明</a:t>
            </a:r>
            <a:r>
              <a:rPr lang="en-US" altLang="zh-TW" sz="2800" b="1" dirty="0">
                <a:solidFill>
                  <a:schemeClr val="tx1"/>
                </a:solidFill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</a:rPr>
              <a:t>混濁，帶有雜質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凝膠電泳</a:t>
            </a: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是一種通過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電場</a:t>
            </a:r>
            <a:r>
              <a:rPr kumimoji="1" lang="zh-HK" altLang="en-HK" sz="2800" b="1" dirty="0">
                <a:solidFill>
                  <a:schemeClr val="tx1"/>
                </a:solidFill>
              </a:rPr>
              <a:t>把不同大小的</a:t>
            </a:r>
            <a:r>
              <a:rPr kumimoji="1" lang="en-HK" altLang="zh-HK" sz="2800" b="1" dirty="0">
                <a:solidFill>
                  <a:schemeClr val="accent1">
                    <a:lumMod val="75000"/>
                  </a:schemeClr>
                </a:solidFill>
              </a:rPr>
              <a:t>DNA</a:t>
            </a:r>
            <a:r>
              <a:rPr kumimoji="1" lang="zh-HK" altLang="en-HK" sz="2800" b="1" dirty="0">
                <a:solidFill>
                  <a:schemeClr val="accent1">
                    <a:lumMod val="75000"/>
                  </a:schemeClr>
                </a:solidFill>
              </a:rPr>
              <a:t>片段分離</a:t>
            </a:r>
            <a:r>
              <a:rPr kumimoji="1" lang="zh-HK" altLang="en-US" sz="2800" b="1" dirty="0">
                <a:solidFill>
                  <a:schemeClr val="tx1"/>
                </a:solidFill>
              </a:rPr>
              <a:t>的</a:t>
            </a:r>
            <a:r>
              <a:rPr kumimoji="1" lang="zh-HK" altLang="en-US" sz="2800" b="1" dirty="0">
                <a:solidFill>
                  <a:schemeClr val="tx1"/>
                </a:solidFill>
                <a:latin typeface="+mn-ea"/>
              </a:rPr>
              <a:t>技術</a:t>
            </a:r>
            <a:endParaRPr lang="en-US" sz="2800" b="1" dirty="0">
              <a:solidFill>
                <a:schemeClr val="tx1"/>
              </a:solidFill>
              <a:latin typeface="+mn-ea"/>
            </a:endParaRPr>
          </a:p>
          <a:p>
            <a:endParaRPr lang="en-US" altLang="zh-TW" sz="2800" b="1" dirty="0">
              <a:solidFill>
                <a:schemeClr val="tx1"/>
              </a:solidFill>
              <a:latin typeface="+mn-ea"/>
            </a:endParaRPr>
          </a:p>
          <a:p>
            <a:endParaRPr lang="en-US" sz="2800" b="1" dirty="0">
              <a:solidFill>
                <a:schemeClr val="tx1"/>
              </a:solidFill>
              <a:latin typeface="+mn-ea"/>
            </a:endParaRPr>
          </a:p>
          <a:p>
            <a:endParaRPr lang="en-US" sz="2800" b="1" dirty="0">
              <a:solidFill>
                <a:schemeClr val="tx1"/>
              </a:solidFill>
              <a:latin typeface="+mn-ea"/>
            </a:endParaRPr>
          </a:p>
          <a:p>
            <a:endParaRPr lang="en-US" sz="28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134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15E5-11CE-8592-BB72-1AB12BEF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課堂目標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EEA7D-D5F1-F4B0-104F-CBCADC926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err="1">
                <a:solidFill>
                  <a:schemeClr val="tx1"/>
                </a:solidFill>
                <a:latin typeface="+mn-ea"/>
              </a:rPr>
              <a:t>學習生命的基本單位</a:t>
            </a:r>
            <a:endParaRPr lang="en-US" sz="2000" b="1" dirty="0">
              <a:solidFill>
                <a:schemeClr val="tx1"/>
              </a:solidFill>
              <a:latin typeface="+mn-ea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+mn-ea"/>
              </a:rPr>
              <a:t>了解DNA結構及其功能</a:t>
            </a:r>
            <a:endParaRPr lang="en-US" sz="2000" b="1" dirty="0">
              <a:solidFill>
                <a:schemeClr val="tx1"/>
              </a:solidFill>
              <a:latin typeface="+mn-ea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+mn-ea"/>
              </a:rPr>
              <a:t>嘗試利用家用化學物品提取水果DNA</a:t>
            </a:r>
            <a:endParaRPr lang="en-US" sz="2000" b="1" dirty="0">
              <a:solidFill>
                <a:schemeClr val="tx1"/>
              </a:solidFill>
              <a:latin typeface="+mn-ea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+mn-ea"/>
              </a:rPr>
              <a:t>了解凝膠電泳</a:t>
            </a:r>
            <a:r>
              <a:rPr lang="en-US" sz="2000" b="1" dirty="0">
                <a:solidFill>
                  <a:schemeClr val="tx1"/>
                </a:solidFill>
                <a:latin typeface="+mn-ea"/>
              </a:rPr>
              <a:t> (Electrophoresis) </a:t>
            </a:r>
            <a:r>
              <a:rPr lang="en-US" sz="2000" b="1" dirty="0" err="1">
                <a:solidFill>
                  <a:schemeClr val="tx1"/>
                </a:solidFill>
                <a:latin typeface="+mn-ea"/>
              </a:rPr>
              <a:t>的基礎原理</a:t>
            </a:r>
            <a:endParaRPr lang="en-US" sz="2000" b="1" dirty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學習如何使用微量移液槍</a:t>
            </a:r>
            <a:r>
              <a:rPr lang="en-US" altLang="zh-TW" sz="2000" b="1" dirty="0">
                <a:solidFill>
                  <a:schemeClr val="tx1"/>
                </a:solidFill>
                <a:latin typeface="+mn-ea"/>
              </a:rPr>
              <a:t> (Micropipette)</a:t>
            </a:r>
          </a:p>
          <a:p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模擬凝膠電泳上樣過程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6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C0F3-06D1-F0F6-9E52-7408C512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下一堂課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14745-EA6B-AE8A-E3DB-7EDB1DA23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HK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利用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擴增</a:t>
            </a:r>
            <a:r>
              <a:rPr lang="zh-TW" altLang="en-HK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的</a:t>
            </a:r>
            <a:r>
              <a:rPr lang="en-HK" altLang="zh-TW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DNA</a:t>
            </a:r>
            <a:r>
              <a:rPr lang="zh-TW" altLang="en-HK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片段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進行凝膠電泳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239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285571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6ADF71-875F-48E3-A5E0-BB1BEF2EB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" y="0"/>
            <a:ext cx="119847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07E79-9186-A70E-4290-D436EC60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8736"/>
            <a:ext cx="12192000" cy="895244"/>
          </a:xfrm>
          <a:solidFill>
            <a:schemeClr val="tx1">
              <a:alpha val="57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共同的地方</a:t>
            </a:r>
            <a:r>
              <a:rPr lang="en-US" sz="4000" b="1" dirty="0">
                <a:solidFill>
                  <a:schemeClr val="bg1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10467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9967A5BF-44A8-4AE8-8581-84504896E3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D5C4D-FB85-A007-7034-D302930F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1009078"/>
          </a:xfrm>
        </p:spPr>
        <p:txBody>
          <a:bodyPr>
            <a:normAutofit/>
          </a:bodyPr>
          <a:lstStyle/>
          <a:p>
            <a:r>
              <a:rPr lang="en-US" b="1" dirty="0" err="1"/>
              <a:t>細胞：生命的基本單位</a:t>
            </a:r>
            <a:endParaRPr lang="en-US" b="1" dirty="0"/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9E831BE6-F538-450D-A102-77E331DBA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E83E09E7-0061-4077-9ADD-08E5AEA402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6FED48AF-065C-4589-8EFA-3D4061FC00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6A629-A6CB-4A3B-374B-2C1635F99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3331134" cy="3634486"/>
          </a:xfrm>
        </p:spPr>
        <p:txBody>
          <a:bodyPr>
            <a:noAutofit/>
          </a:bodyPr>
          <a:lstStyle/>
          <a:p>
            <a:pPr>
              <a:buClr>
                <a:srgbClr val="C34D85"/>
              </a:buClr>
            </a:pPr>
            <a:r>
              <a:rPr lang="zh-TW" altLang="en-US" sz="2600" b="1" dirty="0">
                <a:solidFill>
                  <a:srgbClr val="7030A0"/>
                </a:solidFill>
              </a:rPr>
              <a:t>細胞</a:t>
            </a:r>
            <a:r>
              <a:rPr lang="zh-TW" altLang="en-US" sz="2600" dirty="0"/>
              <a:t>是</a:t>
            </a:r>
            <a:r>
              <a:rPr lang="zh-TW" altLang="en-US" sz="2600" b="1" dirty="0">
                <a:solidFill>
                  <a:srgbClr val="7030A0"/>
                </a:solidFill>
              </a:rPr>
              <a:t>生命</a:t>
            </a:r>
            <a:r>
              <a:rPr lang="zh-TW" altLang="en-US" sz="2600" dirty="0">
                <a:solidFill>
                  <a:srgbClr val="7030A0"/>
                </a:solidFill>
              </a:rPr>
              <a:t>的</a:t>
            </a:r>
            <a:r>
              <a:rPr lang="zh-TW" altLang="en-US" sz="2600" b="1" dirty="0">
                <a:solidFill>
                  <a:srgbClr val="7030A0"/>
                </a:solidFill>
              </a:rPr>
              <a:t>基本單位</a:t>
            </a:r>
            <a:endParaRPr lang="en-US" altLang="zh-TW" sz="2600" b="1" dirty="0">
              <a:solidFill>
                <a:srgbClr val="7030A0"/>
              </a:solidFill>
            </a:endParaRPr>
          </a:p>
          <a:p>
            <a:pPr>
              <a:buClr>
                <a:srgbClr val="C34D85"/>
              </a:buClr>
            </a:pPr>
            <a:r>
              <a:rPr lang="zh-TW" altLang="en-US" sz="2600" dirty="0"/>
              <a:t>所有生物都是由細胞組成</a:t>
            </a:r>
            <a:endParaRPr lang="en-US" altLang="zh-TW" sz="2600" dirty="0"/>
          </a:p>
          <a:p>
            <a:pPr>
              <a:buClr>
                <a:srgbClr val="C34D85"/>
              </a:buClr>
            </a:pPr>
            <a:r>
              <a:rPr lang="zh-TW" altLang="en-US" sz="2600" dirty="0"/>
              <a:t>有些生物只由</a:t>
            </a:r>
            <a:r>
              <a:rPr lang="zh-TW" altLang="en-US" sz="2600" b="1" dirty="0">
                <a:solidFill>
                  <a:srgbClr val="7030A0"/>
                </a:solidFill>
              </a:rPr>
              <a:t>一個細胞</a:t>
            </a:r>
            <a:r>
              <a:rPr lang="zh-TW" altLang="en-US" sz="2600" dirty="0"/>
              <a:t>組成，而大多數生物則由</a:t>
            </a:r>
            <a:r>
              <a:rPr lang="zh-TW" altLang="en-US" sz="2600" b="1" dirty="0">
                <a:solidFill>
                  <a:srgbClr val="7030A0"/>
                </a:solidFill>
              </a:rPr>
              <a:t>多於一個細胞</a:t>
            </a:r>
            <a:r>
              <a:rPr lang="zh-TW" altLang="en-US" sz="2600" dirty="0"/>
              <a:t>組成 </a:t>
            </a:r>
          </a:p>
          <a:p>
            <a:pPr marL="0" indent="0">
              <a:buClr>
                <a:srgbClr val="C34D85"/>
              </a:buClr>
              <a:buNone/>
            </a:pPr>
            <a:endParaRPr lang="en-US" sz="2600" dirty="0"/>
          </a:p>
        </p:txBody>
      </p:sp>
      <p:pic>
        <p:nvPicPr>
          <p:cNvPr id="2052" name="Picture 4" descr="APS-DBIO on Twitter: &quot;Archaea are prokaryotic (cells w/o nucleus) microbes.  They resemble bacteria in size, but collect special features that set them  apart. Genetically speaking, they are closer to eukaryotes (they have">
            <a:extLst>
              <a:ext uri="{FF2B5EF4-FFF2-40B4-BE49-F238E27FC236}">
                <a16:creationId xmlns:a16="http://schemas.microsoft.com/office/drawing/2014/main" id="{885C81BC-FF33-AAF1-87FE-4F9CA42CF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r="3992" b="11400"/>
          <a:stretch/>
        </p:blipFill>
        <p:spPr bwMode="auto">
          <a:xfrm>
            <a:off x="8042494" y="1828160"/>
            <a:ext cx="3656253" cy="226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phylococcus 的圖片結果">
            <a:extLst>
              <a:ext uri="{FF2B5EF4-FFF2-40B4-BE49-F238E27FC236}">
                <a16:creationId xmlns:a16="http://schemas.microsoft.com/office/drawing/2014/main" id="{3472965E-2058-4347-BBA7-331961C5F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3870" b="12768"/>
          <a:stretch/>
        </p:blipFill>
        <p:spPr bwMode="auto">
          <a:xfrm>
            <a:off x="4288898" y="4168034"/>
            <a:ext cx="2606618" cy="251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6060E92-6F0C-49DC-B6D7-F89679844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372" y="4051109"/>
            <a:ext cx="4826170" cy="2761669"/>
          </a:xfrm>
          <a:prstGeom prst="rect">
            <a:avLst/>
          </a:prstGeom>
        </p:spPr>
      </p:pic>
      <p:pic>
        <p:nvPicPr>
          <p:cNvPr id="5" name="Picture 4" descr="amoeba 的圖片結果">
            <a:extLst>
              <a:ext uri="{FF2B5EF4-FFF2-40B4-BE49-F238E27FC236}">
                <a16:creationId xmlns:a16="http://schemas.microsoft.com/office/drawing/2014/main" id="{7D2AC75E-E994-4ECD-B28D-FB8E4ADF8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4288898" y="1828160"/>
            <a:ext cx="3656252" cy="22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2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8" name="Rectangle 513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40" name="Rectangle 513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7A2376-BCDD-B574-82F4-ADDD1083D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/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err="1">
                <a:solidFill>
                  <a:schemeClr val="tx1"/>
                </a:solidFill>
              </a:rPr>
              <a:t>為什麼不同的生物的外型、行會有差異</a:t>
            </a:r>
            <a:r>
              <a:rPr lang="en-US" sz="3600" b="1" dirty="0">
                <a:solidFill>
                  <a:schemeClr val="tx1"/>
                </a:solidFill>
              </a:rPr>
              <a:t>？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C429D-8CC6-65F0-21DE-CD9D8691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1" y="4739779"/>
            <a:ext cx="3569140" cy="16841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400" b="1" cap="all" dirty="0">
              <a:solidFill>
                <a:schemeClr val="accent1"/>
              </a:solidFill>
            </a:endParaRPr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46" name="Picture 2" descr="查看來源圖片">
            <a:extLst>
              <a:ext uri="{FF2B5EF4-FFF2-40B4-BE49-F238E27FC236}">
                <a16:creationId xmlns:a16="http://schemas.microsoft.com/office/drawing/2014/main" id="{DF00A2D2-441A-4624-958F-9F87085B6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0"/>
          <a:stretch/>
        </p:blipFill>
        <p:spPr bwMode="auto">
          <a:xfrm>
            <a:off x="5486399" y="15783"/>
            <a:ext cx="6705601" cy="68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14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3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45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D8BC9-BEC8-114F-F78D-068F1F24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FFFF"/>
                </a:solidFill>
              </a:rPr>
              <a:t>什麼決定生物的身體特徵</a:t>
            </a:r>
            <a:r>
              <a:rPr lang="en-US" altLang="zh-TW" b="1" dirty="0">
                <a:solidFill>
                  <a:srgbClr val="FFFFFF"/>
                </a:solidFill>
              </a:rPr>
              <a:t>??</a:t>
            </a:r>
            <a:r>
              <a:rPr lang="zh-TW" altLang="en-US" b="1" dirty="0">
                <a:solidFill>
                  <a:srgbClr val="FFFFFF"/>
                </a:solidFill>
              </a:rPr>
              <a:t> </a:t>
            </a:r>
            <a:r>
              <a:rPr lang="zh-TW" altLang="en-US" dirty="0">
                <a:solidFill>
                  <a:srgbClr val="FFFFFF"/>
                </a:solidFill>
              </a:rPr>
              <a:t/>
            </a:r>
            <a:br>
              <a:rPr lang="zh-TW" alt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D5DE-C8B1-D76F-8BA5-05E597AF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4" y="2503527"/>
            <a:ext cx="3409783" cy="3823607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FF"/>
                </a:solidFill>
              </a:rPr>
              <a:t>細胞活動由</a:t>
            </a:r>
            <a:r>
              <a:rPr lang="en-US" sz="2800" b="1" dirty="0" err="1">
                <a:solidFill>
                  <a:srgbClr val="FFFF00"/>
                </a:solidFill>
              </a:rPr>
              <a:t>遺傳物質</a:t>
            </a:r>
            <a:r>
              <a:rPr lang="en-US" sz="2800" dirty="0" err="1">
                <a:solidFill>
                  <a:srgbClr val="FFFFFF"/>
                </a:solidFill>
              </a:rPr>
              <a:t>內的</a:t>
            </a:r>
            <a:r>
              <a:rPr lang="en-US" sz="2800" b="1" dirty="0" err="1">
                <a:solidFill>
                  <a:srgbClr val="FFFF00"/>
                </a:solidFill>
              </a:rPr>
              <a:t>遺傳信息</a:t>
            </a:r>
            <a:r>
              <a:rPr lang="en-US" sz="2800" dirty="0" err="1">
                <a:solidFill>
                  <a:srgbClr val="FFFFFF"/>
                </a:solidFill>
              </a:rPr>
              <a:t>所控制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zh-TW" altLang="en-US" sz="2800" b="1" dirty="0">
                <a:solidFill>
                  <a:srgbClr val="FFFF00"/>
                </a:solidFill>
              </a:rPr>
              <a:t>去氧核糖核酸</a:t>
            </a:r>
            <a:r>
              <a:rPr lang="en-US" altLang="zh-TW" sz="2800" b="1" dirty="0">
                <a:solidFill>
                  <a:srgbClr val="FFFF00"/>
                </a:solidFill>
              </a:rPr>
              <a:t> (DNA)</a:t>
            </a:r>
          </a:p>
          <a:p>
            <a:endParaRPr lang="en-US" altLang="zh-TW" sz="2800" b="1" dirty="0">
              <a:solidFill>
                <a:srgbClr val="FFFF00"/>
              </a:solidFill>
            </a:endParaRPr>
          </a:p>
          <a:p>
            <a:endParaRPr lang="en-US" altLang="zh-TW" sz="2800" b="1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88964C-54B5-79BD-6BC2-B98FA19A8B45}"/>
              </a:ext>
            </a:extLst>
          </p:cNvPr>
          <p:cNvSpPr txBox="1"/>
          <p:nvPr/>
        </p:nvSpPr>
        <p:spPr>
          <a:xfrm>
            <a:off x="9393987" y="64354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動物細胞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100" name="Picture 4" descr="查看來源圖片">
            <a:extLst>
              <a:ext uri="{FF2B5EF4-FFF2-40B4-BE49-F238E27FC236}">
                <a16:creationId xmlns:a16="http://schemas.microsoft.com/office/drawing/2014/main" id="{9CF345DB-26EA-48D4-AAA2-E701E915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68" y="672528"/>
            <a:ext cx="6484086" cy="570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查看來源圖片">
            <a:extLst>
              <a:ext uri="{FF2B5EF4-FFF2-40B4-BE49-F238E27FC236}">
                <a16:creationId xmlns:a16="http://schemas.microsoft.com/office/drawing/2014/main" id="{231BBCFE-EA9A-4769-8B6D-8D2EE52B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132" y="5540689"/>
            <a:ext cx="1500996" cy="12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56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Rectangle 3138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502020104020203"/>
              <a:ea typeface="+mn-ea"/>
              <a:cs typeface="+mn-cs"/>
            </a:endParaRPr>
          </a:p>
        </p:txBody>
      </p:sp>
      <p:sp>
        <p:nvSpPr>
          <p:cNvPr id="3148" name="Rectangle 3140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04D60-81EB-ADAC-A69A-4DCD9BC7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822" y="938022"/>
            <a:ext cx="6658013" cy="118872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DNA的成份及結構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49" name="Rectangle 3142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45" name="Rectangle 3144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47" name="Rectangle 3146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3" name="Picture 4" descr="Biological Freak: 去氧核醣核酸(DNA)的結構與功能09-29-2018">
            <a:extLst>
              <a:ext uri="{FF2B5EF4-FFF2-40B4-BE49-F238E27FC236}">
                <a16:creationId xmlns:a16="http://schemas.microsoft.com/office/drawing/2014/main" id="{CE2931E3-3676-285B-F658-2959E0F4D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46"/>
          <a:stretch/>
        </p:blipFill>
        <p:spPr bwMode="auto">
          <a:xfrm>
            <a:off x="229267" y="178130"/>
            <a:ext cx="3911156" cy="65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B899-C1F4-87E5-6A69-3373A4E4B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822" y="2340864"/>
            <a:ext cx="6658013" cy="3793237"/>
          </a:xfrm>
        </p:spPr>
        <p:txBody>
          <a:bodyPr>
            <a:noAutofit/>
          </a:bodyPr>
          <a:lstStyle/>
          <a:p>
            <a:r>
              <a:rPr lang="zh-TW" altLang="en-US" sz="2800" b="1" dirty="0"/>
              <a:t>兩條方向相反的多核苷酸鏈互相纏繞</a:t>
            </a:r>
            <a:r>
              <a:rPr lang="en-US" altLang="zh-TW" sz="2800" b="1" dirty="0">
                <a:sym typeface="Wingdings" pitchFamily="2" charset="2"/>
              </a:rPr>
              <a:t></a:t>
            </a:r>
            <a:r>
              <a:rPr lang="en-US" sz="2800" b="1" dirty="0" err="1">
                <a:solidFill>
                  <a:srgbClr val="FFFF00"/>
                </a:solidFill>
              </a:rPr>
              <a:t>雙螺旋結構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err="1">
                <a:solidFill>
                  <a:srgbClr val="FFFFFF"/>
                </a:solidFill>
              </a:rPr>
              <a:t>組成部份</a:t>
            </a:r>
            <a:r>
              <a:rPr lang="en-US" sz="2800" b="1" dirty="0">
                <a:solidFill>
                  <a:srgbClr val="FFFFFF"/>
                </a:solidFill>
              </a:rPr>
              <a:t>：</a:t>
            </a: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FFFFFF"/>
                </a:solidFill>
              </a:rPr>
              <a:t>1. </a:t>
            </a:r>
            <a:r>
              <a:rPr lang="zh-TW" altLang="en-US" sz="2800" b="1" dirty="0">
                <a:solidFill>
                  <a:srgbClr val="FFFF00"/>
                </a:solidFill>
              </a:rPr>
              <a:t>脫氧核醣核酸骨架</a:t>
            </a:r>
            <a:r>
              <a:rPr lang="en-US" altLang="zh-TW" sz="2800" b="1" dirty="0">
                <a:solidFill>
                  <a:srgbClr val="FFFFFF"/>
                </a:solidFill>
              </a:rPr>
              <a:t>: </a:t>
            </a:r>
            <a:r>
              <a:rPr lang="zh-TW" altLang="en-US" sz="2800" b="1" dirty="0"/>
              <a:t>糖和磷酸鹽基團 </a:t>
            </a: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FFFFFF"/>
                </a:solidFill>
              </a:rPr>
              <a:t>2. </a:t>
            </a:r>
            <a:r>
              <a:rPr lang="zh-TW" altLang="en-US" sz="2800" b="1" dirty="0">
                <a:solidFill>
                  <a:srgbClr val="FFFF00"/>
                </a:solidFill>
              </a:rPr>
              <a:t>鹼基對</a:t>
            </a:r>
            <a:r>
              <a:rPr lang="en-US" altLang="zh-TW" sz="2800" b="1" dirty="0">
                <a:solidFill>
                  <a:srgbClr val="FFFFFF"/>
                </a:solidFill>
              </a:rPr>
              <a:t>:  </a:t>
            </a:r>
            <a:r>
              <a:rPr lang="zh-TW" altLang="en-US" sz="2800" b="1" dirty="0">
                <a:solidFill>
                  <a:srgbClr val="FFFFFF"/>
                </a:solidFill>
              </a:rPr>
              <a:t>腺嘌呤（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sz="2800" b="1" dirty="0">
                <a:solidFill>
                  <a:srgbClr val="FFFFFF"/>
                </a:solidFill>
              </a:rPr>
              <a:t>）- </a:t>
            </a:r>
            <a:r>
              <a:rPr lang="zh-TW" altLang="en-US" sz="2800" b="1" dirty="0">
                <a:solidFill>
                  <a:srgbClr val="FFFFFF"/>
                </a:solidFill>
              </a:rPr>
              <a:t>胸腺嘧啶（</a:t>
            </a:r>
            <a:r>
              <a:rPr lang="en-US" sz="2800" b="1" dirty="0">
                <a:solidFill>
                  <a:srgbClr val="FFFF00"/>
                </a:solidFill>
              </a:rPr>
              <a:t>T</a:t>
            </a:r>
            <a:r>
              <a:rPr lang="en-US" sz="2800" b="1" dirty="0">
                <a:solidFill>
                  <a:srgbClr val="FFFFFF"/>
                </a:solidFill>
              </a:rPr>
              <a:t>）</a:t>
            </a: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FFFFFF"/>
                </a:solidFill>
              </a:rPr>
              <a:t>		   </a:t>
            </a:r>
            <a:r>
              <a:rPr lang="zh-TW" altLang="en-US" sz="2800" b="1" dirty="0">
                <a:solidFill>
                  <a:srgbClr val="FFFFFF"/>
                </a:solidFill>
              </a:rPr>
              <a:t>胞嘧啶（</a:t>
            </a:r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sz="2800" b="1" dirty="0">
                <a:solidFill>
                  <a:srgbClr val="FFFFFF"/>
                </a:solidFill>
              </a:rPr>
              <a:t>）- </a:t>
            </a:r>
            <a:r>
              <a:rPr lang="zh-TW" altLang="en-US" sz="2800" b="1" dirty="0">
                <a:solidFill>
                  <a:srgbClr val="FFFFFF"/>
                </a:solidFill>
              </a:rPr>
              <a:t>鳥嘌呤（</a:t>
            </a:r>
            <a:r>
              <a:rPr lang="en-US" sz="2800" b="1" dirty="0">
                <a:solidFill>
                  <a:srgbClr val="FFFF00"/>
                </a:solidFill>
              </a:rPr>
              <a:t>G</a:t>
            </a:r>
            <a:r>
              <a:rPr lang="en-US" sz="2800" b="1" dirty="0">
                <a:solidFill>
                  <a:srgbClr val="FFFFFF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09403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1" name="Rectangle 6150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2" name="Rectangle 6152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588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CC64-7C31-7224-9B78-E6528BCB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59" y="938022"/>
            <a:ext cx="6647905" cy="1188720"/>
          </a:xfrm>
        </p:spPr>
        <p:txBody>
          <a:bodyPr>
            <a:normAutofit/>
          </a:bodyPr>
          <a:lstStyle/>
          <a:p>
            <a:r>
              <a:rPr lang="en-HK" b="1" dirty="0">
                <a:solidFill>
                  <a:srgbClr val="FFFFFF"/>
                </a:solidFill>
              </a:rPr>
              <a:t>DNA </a:t>
            </a:r>
            <a:r>
              <a:rPr lang="zh-TW" altLang="en-US" b="1" dirty="0">
                <a:solidFill>
                  <a:srgbClr val="FFFFFF"/>
                </a:solidFill>
              </a:rPr>
              <a:t>怎樣決定生物的身體特徵</a:t>
            </a:r>
            <a:r>
              <a:rPr lang="en-US" altLang="zh-TW" b="1" dirty="0">
                <a:solidFill>
                  <a:srgbClr val="FFFFFF"/>
                </a:solidFill>
              </a:rPr>
              <a:t>??</a:t>
            </a:r>
            <a:r>
              <a:rPr lang="zh-TW" altLang="en-US" b="1" dirty="0">
                <a:solidFill>
                  <a:srgbClr val="FFFFFF"/>
                </a:solidFill>
              </a:rPr>
              <a:t> </a:t>
            </a:r>
            <a:r>
              <a:rPr lang="zh-TW" altLang="en-US" dirty="0">
                <a:solidFill>
                  <a:srgbClr val="FFFFFF"/>
                </a:solidFill>
              </a:rPr>
              <a:t/>
            </a:r>
            <a:br>
              <a:rPr lang="zh-TW" alt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63" name="Rectangle 6154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64" name="Rectangle 6156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65" name="Rectangle 6158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BF20-8F04-3A1E-BF54-22367D59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59" y="2340864"/>
            <a:ext cx="6690843" cy="3793237"/>
          </a:xfrm>
        </p:spPr>
        <p:txBody>
          <a:bodyPr>
            <a:normAutofit/>
          </a:bodyPr>
          <a:lstStyle/>
          <a:p>
            <a:r>
              <a:rPr lang="en-HK" sz="2800" b="1" dirty="0">
                <a:solidFill>
                  <a:srgbClr val="FFFFFF"/>
                </a:solidFill>
              </a:rPr>
              <a:t>DNA </a:t>
            </a:r>
            <a:r>
              <a:rPr lang="zh-TW" altLang="en-US" sz="2800" b="1" dirty="0">
                <a:solidFill>
                  <a:srgbClr val="FFFFFF"/>
                </a:solidFill>
              </a:rPr>
              <a:t>攜帶</a:t>
            </a:r>
            <a:r>
              <a:rPr lang="zh-TW" altLang="en-US" sz="2800" b="1" dirty="0">
                <a:solidFill>
                  <a:srgbClr val="FFFF00"/>
                </a:solidFill>
              </a:rPr>
              <a:t>遺傳信息</a:t>
            </a:r>
            <a:endParaRPr lang="en-US" altLang="zh-TW" sz="2800" b="1" dirty="0">
              <a:solidFill>
                <a:srgbClr val="FFFF00"/>
              </a:solidFill>
            </a:endParaRPr>
          </a:p>
          <a:p>
            <a:r>
              <a:rPr lang="zh-TW" altLang="en-US" sz="2800" b="1" dirty="0">
                <a:solidFill>
                  <a:srgbClr val="FFFFFF"/>
                </a:solidFill>
              </a:rPr>
              <a:t>負責</a:t>
            </a:r>
            <a:r>
              <a:rPr lang="zh-TW" altLang="en-US" sz="2800" b="1" dirty="0">
                <a:solidFill>
                  <a:srgbClr val="FFFF00"/>
                </a:solidFill>
              </a:rPr>
              <a:t>指示細胞合成特定的蛋白質</a:t>
            </a:r>
            <a:r>
              <a:rPr lang="zh-TW" altLang="en-US" sz="2800" b="1" dirty="0">
                <a:solidFill>
                  <a:srgbClr val="FFFFFF"/>
                </a:solidFill>
              </a:rPr>
              <a:t>的 </a:t>
            </a:r>
            <a:r>
              <a:rPr lang="en-HK" altLang="zh-TW" sz="2800" b="1" dirty="0">
                <a:solidFill>
                  <a:srgbClr val="FFFFFF"/>
                </a:solidFill>
              </a:rPr>
              <a:t>DNA </a:t>
            </a:r>
            <a:r>
              <a:rPr lang="zh-TW" altLang="en-US" sz="2800" b="1" dirty="0">
                <a:solidFill>
                  <a:srgbClr val="FFFFFF"/>
                </a:solidFill>
              </a:rPr>
              <a:t>分子稱為</a:t>
            </a:r>
            <a:r>
              <a:rPr lang="zh-TW" altLang="en-US" sz="2800" b="1" dirty="0">
                <a:solidFill>
                  <a:srgbClr val="FFFF00"/>
                </a:solidFill>
              </a:rPr>
              <a:t>基因</a:t>
            </a:r>
          </a:p>
          <a:p>
            <a:r>
              <a:rPr lang="zh-TW" altLang="en-US" sz="2800" b="1" dirty="0">
                <a:solidFill>
                  <a:srgbClr val="FFFFFF"/>
                </a:solidFill>
              </a:rPr>
              <a:t>基因中 </a:t>
            </a:r>
            <a:r>
              <a:rPr lang="en-HK" altLang="zh-TW" sz="2800" b="1" dirty="0">
                <a:solidFill>
                  <a:srgbClr val="FFFFFF"/>
                </a:solidFill>
              </a:rPr>
              <a:t>DNA </a:t>
            </a:r>
            <a:r>
              <a:rPr lang="zh-TW" altLang="en-US" sz="2800" b="1" dirty="0">
                <a:solidFill>
                  <a:srgbClr val="FFFF00"/>
                </a:solidFill>
              </a:rPr>
              <a:t>序列</a:t>
            </a:r>
            <a:r>
              <a:rPr lang="zh-TW" altLang="en-US" sz="2800" b="1" dirty="0">
                <a:solidFill>
                  <a:srgbClr val="FFFFFF"/>
                </a:solidFill>
              </a:rPr>
              <a:t>決定</a:t>
            </a:r>
            <a:r>
              <a:rPr lang="zh-TW" altLang="en-US" sz="2800" b="1" dirty="0">
                <a:solidFill>
                  <a:srgbClr val="FFFF00"/>
                </a:solidFill>
              </a:rPr>
              <a:t>蛋白質的結構</a:t>
            </a:r>
            <a:endParaRPr lang="en-US" altLang="zh-TW" sz="2800" b="1" dirty="0">
              <a:solidFill>
                <a:srgbClr val="FFFF00"/>
              </a:solidFill>
            </a:endParaRPr>
          </a:p>
          <a:p>
            <a:r>
              <a:rPr lang="zh-TW" altLang="en-US" sz="2800" b="1" dirty="0">
                <a:solidFill>
                  <a:srgbClr val="FFFF00"/>
                </a:solidFill>
              </a:rPr>
              <a:t>蛋白質</a:t>
            </a:r>
            <a:r>
              <a:rPr lang="zh-TW" altLang="en-US" sz="2800" b="1" dirty="0">
                <a:solidFill>
                  <a:schemeClr val="tx1"/>
                </a:solidFill>
              </a:rPr>
              <a:t>的</a:t>
            </a:r>
            <a:r>
              <a:rPr lang="zh-TW" altLang="en-US" sz="2800" b="1" dirty="0">
                <a:solidFill>
                  <a:srgbClr val="FFFF00"/>
                </a:solidFill>
              </a:rPr>
              <a:t>結構</a:t>
            </a:r>
            <a:r>
              <a:rPr lang="zh-TW" altLang="en-US" sz="2800" b="1" dirty="0">
                <a:solidFill>
                  <a:schemeClr val="tx1"/>
                </a:solidFill>
              </a:rPr>
              <a:t>改變</a:t>
            </a:r>
            <a:r>
              <a:rPr lang="en-US" altLang="zh-TW" sz="2800" b="1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zh-TW" altLang="en-US" sz="2800" b="1" dirty="0">
                <a:solidFill>
                  <a:schemeClr val="tx1"/>
                </a:solidFill>
                <a:sym typeface="Wingdings" pitchFamily="2" charset="2"/>
              </a:rPr>
              <a:t>影響生物的</a:t>
            </a:r>
            <a:r>
              <a:rPr lang="zh-TW" altLang="en-US" sz="2800" b="1" dirty="0">
                <a:solidFill>
                  <a:srgbClr val="FFFF00"/>
                </a:solidFill>
                <a:sym typeface="Wingdings" pitchFamily="2" charset="2"/>
              </a:rPr>
              <a:t>細胞活動、生理反應、結構</a:t>
            </a:r>
            <a:r>
              <a:rPr lang="zh-TW" altLang="en-US" sz="2800" b="1" dirty="0">
                <a:solidFill>
                  <a:schemeClr val="tx1"/>
                </a:solidFill>
                <a:sym typeface="Wingdings" pitchFamily="2" charset="2"/>
              </a:rPr>
              <a:t>以及</a:t>
            </a:r>
            <a:r>
              <a:rPr lang="zh-TW" altLang="en-US" sz="2800" b="1" dirty="0">
                <a:solidFill>
                  <a:srgbClr val="FFFF00"/>
                </a:solidFill>
              </a:rPr>
              <a:t>身體特徵 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472FC032-C6B1-40EB-8F28-655A368243F7}"/>
              </a:ext>
            </a:extLst>
          </p:cNvPr>
          <p:cNvSpPr/>
          <p:nvPr/>
        </p:nvSpPr>
        <p:spPr>
          <a:xfrm rot="16200000">
            <a:off x="11340430" y="1381593"/>
            <a:ext cx="656905" cy="3142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93A6A1EC-24F5-4BC3-9200-FBAD14F39E2E}"/>
              </a:ext>
            </a:extLst>
          </p:cNvPr>
          <p:cNvSpPr/>
          <p:nvPr/>
        </p:nvSpPr>
        <p:spPr>
          <a:xfrm>
            <a:off x="8926071" y="964090"/>
            <a:ext cx="2585683" cy="11887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4C9CE752-2E20-4030-9387-819CA11E5583}"/>
              </a:ext>
            </a:extLst>
          </p:cNvPr>
          <p:cNvSpPr/>
          <p:nvPr/>
        </p:nvSpPr>
        <p:spPr>
          <a:xfrm rot="5400000">
            <a:off x="8421240" y="4104585"/>
            <a:ext cx="2585683" cy="11887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8723B4A6-D3B1-4914-94FC-70323F5A746C}"/>
              </a:ext>
            </a:extLst>
          </p:cNvPr>
          <p:cNvSpPr/>
          <p:nvPr/>
        </p:nvSpPr>
        <p:spPr>
          <a:xfrm rot="5400000">
            <a:off x="9973521" y="4088073"/>
            <a:ext cx="138023" cy="16079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AD9A1BEA-F158-4C9D-91C1-EE156E247258}"/>
              </a:ext>
            </a:extLst>
          </p:cNvPr>
          <p:cNvSpPr/>
          <p:nvPr/>
        </p:nvSpPr>
        <p:spPr>
          <a:xfrm rot="5400000">
            <a:off x="9115446" y="1297439"/>
            <a:ext cx="138023" cy="16079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2E35260C-5F55-4B1F-9E0A-52E6B08D2835}"/>
              </a:ext>
            </a:extLst>
          </p:cNvPr>
          <p:cNvSpPr/>
          <p:nvPr/>
        </p:nvSpPr>
        <p:spPr>
          <a:xfrm rot="5400000">
            <a:off x="9390811" y="4088074"/>
            <a:ext cx="138023" cy="16079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D1CAF722-13E0-43E0-9BD1-CB513497DDEB}"/>
              </a:ext>
            </a:extLst>
          </p:cNvPr>
          <p:cNvSpPr/>
          <p:nvPr/>
        </p:nvSpPr>
        <p:spPr>
          <a:xfrm rot="5400000">
            <a:off x="9418614" y="1297439"/>
            <a:ext cx="138023" cy="16079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EFE0849B-9AD6-407E-AA7F-3F9E0AB26927}"/>
              </a:ext>
            </a:extLst>
          </p:cNvPr>
          <p:cNvSpPr/>
          <p:nvPr/>
        </p:nvSpPr>
        <p:spPr>
          <a:xfrm rot="10800000">
            <a:off x="9385628" y="4487174"/>
            <a:ext cx="656905" cy="3142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001616A-6947-48E2-98D1-6696FD12EA45}"/>
              </a:ext>
            </a:extLst>
          </p:cNvPr>
          <p:cNvCxnSpPr>
            <a:stCxn id="5" idx="0"/>
          </p:cNvCxnSpPr>
          <p:nvPr/>
        </p:nvCxnSpPr>
        <p:spPr>
          <a:xfrm flipV="1">
            <a:off x="10218913" y="753120"/>
            <a:ext cx="334314" cy="21097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F159EC7C-5839-4448-B3B2-D84B7D3AAABA}"/>
              </a:ext>
            </a:extLst>
          </p:cNvPr>
          <p:cNvCxnSpPr/>
          <p:nvPr/>
        </p:nvCxnSpPr>
        <p:spPr>
          <a:xfrm flipV="1">
            <a:off x="10544019" y="771011"/>
            <a:ext cx="334314" cy="21097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1692BA5A-8D6A-4DDD-B2F3-F8B519599DDF}"/>
              </a:ext>
            </a:extLst>
          </p:cNvPr>
          <p:cNvCxnSpPr/>
          <p:nvPr/>
        </p:nvCxnSpPr>
        <p:spPr>
          <a:xfrm flipV="1">
            <a:off x="9114931" y="5882503"/>
            <a:ext cx="334314" cy="21097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66E093A-03D8-441E-A5AB-A22CD02003DE}"/>
              </a:ext>
            </a:extLst>
          </p:cNvPr>
          <p:cNvCxnSpPr/>
          <p:nvPr/>
        </p:nvCxnSpPr>
        <p:spPr>
          <a:xfrm flipV="1">
            <a:off x="9427512" y="5991787"/>
            <a:ext cx="334314" cy="21097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8678F5-1183-4BCF-A5DC-A6ADB1AAE50F}"/>
              </a:ext>
            </a:extLst>
          </p:cNvPr>
          <p:cNvSpPr txBox="1"/>
          <p:nvPr/>
        </p:nvSpPr>
        <p:spPr>
          <a:xfrm>
            <a:off x="7975006" y="2186500"/>
            <a:ext cx="209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432FF"/>
                </a:solidFill>
              </a:rPr>
              <a:t>TT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0B050"/>
                </a:solidFill>
              </a:rPr>
              <a:t>CC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432FF"/>
                </a:solidFill>
              </a:rPr>
              <a:t>T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F26C36E-A893-446B-9613-3C3B1D402312}"/>
              </a:ext>
            </a:extLst>
          </p:cNvPr>
          <p:cNvSpPr txBox="1"/>
          <p:nvPr/>
        </p:nvSpPr>
        <p:spPr>
          <a:xfrm>
            <a:off x="8015869" y="2995617"/>
            <a:ext cx="209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C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432FF"/>
                </a:solidFill>
              </a:rPr>
              <a:t>TT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0B050"/>
                </a:solidFill>
              </a:rPr>
              <a:t>C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rgbClr val="0432FF"/>
                </a:solidFill>
              </a:rPr>
              <a:t>T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GG</a:t>
            </a:r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36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9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79B142-4F25-48D9-80FB-4A79E682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細胞在哪裡儲存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遺傳物質</a:t>
            </a:r>
            <a:r>
              <a:rPr lang="en-US" altLang="zh-TW" b="1" dirty="0"/>
              <a:t>?</a:t>
            </a:r>
            <a:endParaRPr lang="zh-TW" altLang="en-US" b="1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F9871DE6-0CC1-445E-9B5C-643A2627C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</a:rPr>
              <a:t>真核</a:t>
            </a:r>
            <a:r>
              <a:rPr lang="zh-TW" altLang="en-US" sz="2800" b="1" dirty="0"/>
              <a:t>生物（例如動物和植物）</a:t>
            </a:r>
            <a:r>
              <a:rPr lang="en-US" altLang="zh-TW" sz="2800" b="1" dirty="0"/>
              <a:t>:</a:t>
            </a:r>
            <a:endParaRPr lang="zh-TW" altLang="en-US" sz="2800" b="1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99E699E-D4EC-40FB-B430-2822FCC401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/>
              <a:t>大部份的遺傳物質存放在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</a:rPr>
              <a:t>細胞核</a:t>
            </a:r>
            <a:endParaRPr lang="en-US" altLang="zh-TW" sz="2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HK" altLang="zh-TW" sz="2800" b="1" dirty="0" err="1">
                <a:solidFill>
                  <a:schemeClr val="tx1"/>
                </a:solidFill>
              </a:rPr>
              <a:t>原來我們的</a:t>
            </a:r>
            <a:r>
              <a:rPr lang="en-HK" altLang="zh-TW" sz="2800" b="1" dirty="0" err="1">
                <a:solidFill>
                  <a:schemeClr val="accent2">
                    <a:lumMod val="75000"/>
                  </a:schemeClr>
                </a:solidFill>
              </a:rPr>
              <a:t>線粒體</a:t>
            </a:r>
            <a:r>
              <a:rPr lang="en-HK" altLang="zh-TW" sz="2800" b="1" dirty="0" err="1">
                <a:solidFill>
                  <a:schemeClr val="tx1"/>
                </a:solidFill>
              </a:rPr>
              <a:t>和植物細胞的</a:t>
            </a:r>
            <a:r>
              <a:rPr lang="en-HK" altLang="zh-TW" sz="2800" b="1" dirty="0" err="1">
                <a:solidFill>
                  <a:srgbClr val="00B050"/>
                </a:solidFill>
              </a:rPr>
              <a:t>葉綠體</a:t>
            </a:r>
            <a:r>
              <a:rPr lang="en-HK" altLang="zh-TW" sz="2800" b="1" dirty="0" err="1">
                <a:solidFill>
                  <a:schemeClr val="tx1"/>
                </a:solidFill>
              </a:rPr>
              <a:t>也有DNA</a:t>
            </a:r>
            <a:r>
              <a:rPr lang="en-HK" altLang="zh-TW" sz="2800" b="1" dirty="0">
                <a:solidFill>
                  <a:schemeClr val="tx1"/>
                </a:solidFill>
              </a:rPr>
              <a:t>!! 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endParaRPr lang="zh-TW" alt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zh-TW" altLang="en-US" sz="2800" b="1" dirty="0"/>
          </a:p>
        </p:txBody>
      </p:sp>
      <p:pic>
        <p:nvPicPr>
          <p:cNvPr id="2050" name="Picture 2" descr="查看來源圖片">
            <a:extLst>
              <a:ext uri="{FF2B5EF4-FFF2-40B4-BE49-F238E27FC236}">
                <a16:creationId xmlns:a16="http://schemas.microsoft.com/office/drawing/2014/main" id="{D41C5C0D-844E-4BD2-9DFF-FA23A90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70" y="661841"/>
            <a:ext cx="3728839" cy="25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61AC8C8-A477-4601-873D-DD8C64B4682F}"/>
              </a:ext>
            </a:extLst>
          </p:cNvPr>
          <p:cNvCxnSpPr/>
          <p:nvPr/>
        </p:nvCxnSpPr>
        <p:spPr>
          <a:xfrm flipH="1" flipV="1">
            <a:off x="10623960" y="2139282"/>
            <a:ext cx="712922" cy="7518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查看來源圖片">
            <a:extLst>
              <a:ext uri="{FF2B5EF4-FFF2-40B4-BE49-F238E27FC236}">
                <a16:creationId xmlns:a16="http://schemas.microsoft.com/office/drawing/2014/main" id="{A8197B8A-064E-43C8-B190-8FD5DA93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24" y="2808675"/>
            <a:ext cx="5446143" cy="39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1B526E83-2221-40ED-B343-4A92952CA9F5}"/>
              </a:ext>
            </a:extLst>
          </p:cNvPr>
          <p:cNvSpPr/>
          <p:nvPr/>
        </p:nvSpPr>
        <p:spPr>
          <a:xfrm>
            <a:off x="6776609" y="3691091"/>
            <a:ext cx="956845" cy="5461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7CC03524-27F1-402D-91E0-FC1452B0B38F}"/>
              </a:ext>
            </a:extLst>
          </p:cNvPr>
          <p:cNvSpPr/>
          <p:nvPr/>
        </p:nvSpPr>
        <p:spPr>
          <a:xfrm>
            <a:off x="6776609" y="4320819"/>
            <a:ext cx="956845" cy="311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714363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91634"/>
      </a:dk2>
      <a:lt2>
        <a:srgbClr val="F0F3F2"/>
      </a:lt2>
      <a:accent1>
        <a:srgbClr val="C34D85"/>
      </a:accent1>
      <a:accent2>
        <a:srgbClr val="B13BA4"/>
      </a:accent2>
      <a:accent3>
        <a:srgbClr val="9F4DC3"/>
      </a:accent3>
      <a:accent4>
        <a:srgbClr val="5C3BB1"/>
      </a:accent4>
      <a:accent5>
        <a:srgbClr val="4D5DC3"/>
      </a:accent5>
      <a:accent6>
        <a:srgbClr val="3B7DB1"/>
      </a:accent6>
      <a:hlink>
        <a:srgbClr val="5B58C7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1085</Words>
  <Application>Microsoft Office PowerPoint</Application>
  <PresentationFormat>寬螢幕</PresentationFormat>
  <Paragraphs>171</Paragraphs>
  <Slides>20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等线</vt:lpstr>
      <vt:lpstr>微軟正黑體</vt:lpstr>
      <vt:lpstr>新細明體</vt:lpstr>
      <vt:lpstr>Calibri</vt:lpstr>
      <vt:lpstr>Gill Sans MT</vt:lpstr>
      <vt:lpstr>Tw Cen MT</vt:lpstr>
      <vt:lpstr>Wingdings</vt:lpstr>
      <vt:lpstr>Wingdings 2</vt:lpstr>
      <vt:lpstr>DividendVTI</vt:lpstr>
      <vt:lpstr>《發展STEM元素的環境教育課程》   中三級科學科(生物):  奇妙的生命密碼 </vt:lpstr>
      <vt:lpstr>課堂目標</vt:lpstr>
      <vt:lpstr>共同的地方？</vt:lpstr>
      <vt:lpstr>細胞：生命的基本單位</vt:lpstr>
      <vt:lpstr>  為什麼不同的生物的外型、行會有差異？</vt:lpstr>
      <vt:lpstr>什麼決定生物的身體特徵??  </vt:lpstr>
      <vt:lpstr>DNA的成份及結構</vt:lpstr>
      <vt:lpstr>DNA 怎樣決定生物的身體特徵??  </vt:lpstr>
      <vt:lpstr>細胞在哪裡儲存遺傳物質?</vt:lpstr>
      <vt:lpstr>如何提取生物的DNA ？</vt:lpstr>
      <vt:lpstr>實驗1 : 提取水果的DNA </vt:lpstr>
      <vt:lpstr>實驗1 : 提取水果的DNA </vt:lpstr>
      <vt:lpstr>凝膠電泳的原理</vt:lpstr>
      <vt:lpstr>凝膠電泳 (gel electrophoresis)</vt:lpstr>
      <vt:lpstr>活動2.  模擬上樣過程：如何使用微量移液槍 </vt:lpstr>
      <vt:lpstr>PowerPoint 簡報</vt:lpstr>
      <vt:lpstr>PowerPoint 簡報</vt:lpstr>
      <vt:lpstr>PowerPoint 簡報</vt:lpstr>
      <vt:lpstr>總結 </vt:lpstr>
      <vt:lpstr>下一堂課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中三級生物科校本課程：  奇妙的生命密碼</dc:title>
  <dc:creator>Terry Yim</dc:creator>
  <cp:lastModifiedBy>CHU, Chung-yin Joanne</cp:lastModifiedBy>
  <cp:revision>101</cp:revision>
  <dcterms:created xsi:type="dcterms:W3CDTF">2022-04-21T01:42:18Z</dcterms:created>
  <dcterms:modified xsi:type="dcterms:W3CDTF">2023-02-22T06:30:50Z</dcterms:modified>
</cp:coreProperties>
</file>