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6"/>
  </p:notesMasterIdLst>
  <p:sldIdLst>
    <p:sldId id="256" r:id="rId2"/>
    <p:sldId id="308" r:id="rId3"/>
    <p:sldId id="309" r:id="rId4"/>
    <p:sldId id="310" r:id="rId5"/>
    <p:sldId id="311" r:id="rId6"/>
    <p:sldId id="313" r:id="rId7"/>
    <p:sldId id="312" r:id="rId8"/>
    <p:sldId id="261" r:id="rId9"/>
    <p:sldId id="314" r:id="rId10"/>
    <p:sldId id="264" r:id="rId11"/>
    <p:sldId id="302" r:id="rId12"/>
    <p:sldId id="315" r:id="rId13"/>
    <p:sldId id="304" r:id="rId14"/>
    <p:sldId id="307" r:id="rId15"/>
  </p:sldIdLst>
  <p:sldSz cx="9144000" cy="5143500" type="screen16x9"/>
  <p:notesSz cx="6858000" cy="9144000"/>
  <p:embeddedFontLst>
    <p:embeddedFont>
      <p:font typeface="Anonymous Pro" panose="02020500000000000000" charset="0"/>
      <p:regular r:id="rId17"/>
      <p:bold r:id="rId18"/>
      <p:italic r:id="rId19"/>
      <p:boldItalic r:id="rId20"/>
    </p:embeddedFont>
    <p:embeddedFont>
      <p:font typeface="Coming Soon" panose="02020500000000000000" charset="0"/>
      <p:regular r:id="rId21"/>
    </p:embeddedFont>
    <p:embeddedFont>
      <p:font typeface="Concert One" pitchFamily="2" charset="0"/>
      <p:regular r:id="rId22"/>
    </p:embeddedFont>
    <p:embeddedFont>
      <p:font typeface="Roboto Mono Regular" panose="02020500000000000000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BE"/>
    <a:srgbClr val="06213C"/>
    <a:srgbClr val="02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56AF79-9913-48CE-92F0-664B235D48CC}" v="3" dt="2023-02-23T00:40:09.602"/>
  </p1510:revLst>
</p1510:revInfo>
</file>

<file path=ppt/tableStyles.xml><?xml version="1.0" encoding="utf-8"?>
<a:tblStyleLst xmlns:a="http://schemas.openxmlformats.org/drawingml/2006/main" def="{1987F1A6-9574-481B-B74D-6AE3783F7D33}">
  <a:tblStyle styleId="{1987F1A6-9574-481B-B74D-6AE3783F7D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>
        <p:scale>
          <a:sx n="200" d="100"/>
          <a:sy n="200" d="100"/>
        </p:scale>
        <p:origin x="-6192" y="-1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陳廷軒老師" userId="92f27ff2-3ef8-4c81-b917-88a005033790" providerId="ADAL" clId="{2156AF79-9913-48CE-92F0-664B235D48CC}"/>
    <pc:docChg chg="modSld">
      <pc:chgData name="陳廷軒老師" userId="92f27ff2-3ef8-4c81-b917-88a005033790" providerId="ADAL" clId="{2156AF79-9913-48CE-92F0-664B235D48CC}" dt="2023-02-23T00:40:37.506" v="18" actId="207"/>
      <pc:docMkLst>
        <pc:docMk/>
      </pc:docMkLst>
      <pc:sldChg chg="addSp modSp mod">
        <pc:chgData name="陳廷軒老師" userId="92f27ff2-3ef8-4c81-b917-88a005033790" providerId="ADAL" clId="{2156AF79-9913-48CE-92F0-664B235D48CC}" dt="2023-02-23T00:40:37.506" v="18" actId="207"/>
        <pc:sldMkLst>
          <pc:docMk/>
          <pc:sldMk cId="0" sldId="261"/>
        </pc:sldMkLst>
        <pc:spChg chg="add mod">
          <ac:chgData name="陳廷軒老師" userId="92f27ff2-3ef8-4c81-b917-88a005033790" providerId="ADAL" clId="{2156AF79-9913-48CE-92F0-664B235D48CC}" dt="2023-02-23T00:40:03.080" v="8" actId="14100"/>
          <ac:spMkLst>
            <pc:docMk/>
            <pc:sldMk cId="0" sldId="261"/>
            <ac:spMk id="3" creationId="{8253D421-E5D5-7C32-FEAD-AD656F2B33EB}"/>
          </ac:spMkLst>
        </pc:spChg>
        <pc:spChg chg="add mod">
          <ac:chgData name="陳廷軒老師" userId="92f27ff2-3ef8-4c81-b917-88a005033790" providerId="ADAL" clId="{2156AF79-9913-48CE-92F0-664B235D48CC}" dt="2023-02-23T00:40:19.925" v="15" actId="208"/>
          <ac:spMkLst>
            <pc:docMk/>
            <pc:sldMk cId="0" sldId="261"/>
            <ac:spMk id="4" creationId="{4BDAA688-5E4D-B247-E896-DBEBFC25BB5B}"/>
          </ac:spMkLst>
        </pc:spChg>
        <pc:spChg chg="add mod">
          <ac:chgData name="陳廷軒老師" userId="92f27ff2-3ef8-4c81-b917-88a005033790" providerId="ADAL" clId="{2156AF79-9913-48CE-92F0-664B235D48CC}" dt="2023-02-23T00:40:09.602" v="12" actId="571"/>
          <ac:spMkLst>
            <pc:docMk/>
            <pc:sldMk cId="0" sldId="261"/>
            <ac:spMk id="5" creationId="{4494E3B0-EC57-39BF-6FFD-12956FC18D54}"/>
          </ac:spMkLst>
        </pc:spChg>
        <pc:spChg chg="add mod">
          <ac:chgData name="陳廷軒老師" userId="92f27ff2-3ef8-4c81-b917-88a005033790" providerId="ADAL" clId="{2156AF79-9913-48CE-92F0-664B235D48CC}" dt="2023-02-23T00:40:37.506" v="18" actId="207"/>
          <ac:spMkLst>
            <pc:docMk/>
            <pc:sldMk cId="0" sldId="261"/>
            <ac:spMk id="6" creationId="{165C932D-E5B5-7FB1-6195-05AB78C9D63E}"/>
          </ac:spMkLst>
        </pc:spChg>
      </pc:sldChg>
      <pc:sldChg chg="modSp mod">
        <pc:chgData name="陳廷軒老師" userId="92f27ff2-3ef8-4c81-b917-88a005033790" providerId="ADAL" clId="{2156AF79-9913-48CE-92F0-664B235D48CC}" dt="2023-02-23T00:39:03.899" v="0" actId="732"/>
        <pc:sldMkLst>
          <pc:docMk/>
          <pc:sldMk cId="2463528013" sldId="308"/>
        </pc:sldMkLst>
        <pc:picChg chg="mod modCrop">
          <ac:chgData name="陳廷軒老師" userId="92f27ff2-3ef8-4c81-b917-88a005033790" providerId="ADAL" clId="{2156AF79-9913-48CE-92F0-664B235D48CC}" dt="2023-02-23T00:39:03.899" v="0" actId="732"/>
          <ac:picMkLst>
            <pc:docMk/>
            <pc:sldMk cId="2463528013" sldId="308"/>
            <ac:picMk id="3" creationId="{C8C65D66-BAB9-488B-A243-B440F0A7E4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10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53034354b_0_2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53034354b_0_2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31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53034354b_0_2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53034354b_0_2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851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53034354b_0_2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53034354b_0_2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09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013614" y="838400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013614" y="1199352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6013603" y="2104924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6013601" y="2465876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6013618" y="3371448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013615" y="3732400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166050" y="118321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6166050" y="1620375"/>
            <a:ext cx="2140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6166040" y="2678335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6166050" y="3115508"/>
            <a:ext cx="21402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0" r:id="rId3"/>
    <p:sldLayoutId id="2147483661" r:id="rId4"/>
    <p:sldLayoutId id="2147483664" r:id="rId5"/>
    <p:sldLayoutId id="2147483669" r:id="rId6"/>
    <p:sldLayoutId id="2147483670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532100" y="1290040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chemeClr val="accent2"/>
                </a:solidFill>
              </a:rPr>
              <a:t>單元四 角和三角形</a:t>
            </a:r>
            <a:endParaRPr sz="3200"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1672763" y="3938966"/>
            <a:ext cx="1427100" cy="525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10</a:t>
            </a:r>
            <a:r>
              <a:rPr lang="en-US" altLang="zh-TW" b="0" dirty="0"/>
              <a:t>/5/2021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78" name="Google Shape;178;p29"/>
          <p:cNvSpPr/>
          <p:nvPr/>
        </p:nvSpPr>
        <p:spPr>
          <a:xfrm>
            <a:off x="2640700" y="292926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288656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448811" y="1982208"/>
            <a:ext cx="2140289" cy="2169401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rgbClr val="595959">
                <a:alpha val="267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37"/>
          <p:cNvSpPr txBox="1">
            <a:spLocks noGrp="1"/>
          </p:cNvSpPr>
          <p:nvPr>
            <p:ph type="body" idx="4294967295"/>
          </p:nvPr>
        </p:nvSpPr>
        <p:spPr>
          <a:xfrm rot="390862">
            <a:off x="1956222" y="2586690"/>
            <a:ext cx="1660768" cy="1131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HK" altLang="en-US" sz="3600" dirty="0">
                <a:solidFill>
                  <a:schemeClr val="dk2"/>
                </a:solidFill>
              </a:rPr>
              <a:t>角和</a:t>
            </a:r>
            <a:endParaRPr lang="en-US" altLang="zh-HK" sz="3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HK" altLang="en-US" sz="3600" dirty="0">
                <a:solidFill>
                  <a:schemeClr val="dk2"/>
                </a:solidFill>
              </a:rPr>
              <a:t>三角形</a:t>
            </a:r>
            <a:endParaRPr sz="3600" dirty="0">
              <a:solidFill>
                <a:schemeClr val="dk2"/>
              </a:solidFill>
            </a:endParaRPr>
          </a:p>
        </p:txBody>
      </p:sp>
      <p:sp>
        <p:nvSpPr>
          <p:cNvPr id="294" name="Google Shape;294;p37"/>
          <p:cNvSpPr txBox="1">
            <a:spLocks noGrp="1"/>
          </p:cNvSpPr>
          <p:nvPr>
            <p:ph type="title"/>
          </p:nvPr>
        </p:nvSpPr>
        <p:spPr>
          <a:xfrm>
            <a:off x="6013614" y="838400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1.</a:t>
            </a:r>
            <a:r>
              <a:rPr lang="zh-TW" altLang="en-US" dirty="0"/>
              <a:t> 角和三角形分類</a:t>
            </a:r>
            <a:endParaRPr dirty="0"/>
          </a:p>
        </p:txBody>
      </p:sp>
      <p:sp>
        <p:nvSpPr>
          <p:cNvPr id="295" name="Google Shape;295;p37"/>
          <p:cNvSpPr txBox="1">
            <a:spLocks noGrp="1"/>
          </p:cNvSpPr>
          <p:nvPr>
            <p:ph type="subTitle" idx="1"/>
          </p:nvPr>
        </p:nvSpPr>
        <p:spPr>
          <a:xfrm>
            <a:off x="6013614" y="1199352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dirty="0"/>
              <a:t>分辨不同類型的三角形</a:t>
            </a:r>
            <a:endParaRPr dirty="0"/>
          </a:p>
        </p:txBody>
      </p:sp>
      <p:sp>
        <p:nvSpPr>
          <p:cNvPr id="296" name="Google Shape;296;p37"/>
          <p:cNvSpPr txBox="1">
            <a:spLocks noGrp="1"/>
          </p:cNvSpPr>
          <p:nvPr>
            <p:ph type="title" idx="2"/>
          </p:nvPr>
        </p:nvSpPr>
        <p:spPr>
          <a:xfrm>
            <a:off x="6013603" y="2104924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2.</a:t>
            </a:r>
            <a:r>
              <a:rPr lang="zh-TW" altLang="en-US" dirty="0"/>
              <a:t> 製作三角形</a:t>
            </a:r>
            <a:endParaRPr dirty="0"/>
          </a:p>
        </p:txBody>
      </p:sp>
      <p:sp>
        <p:nvSpPr>
          <p:cNvPr id="297" name="Google Shape;297;p37"/>
          <p:cNvSpPr txBox="1">
            <a:spLocks noGrp="1"/>
          </p:cNvSpPr>
          <p:nvPr>
            <p:ph type="subTitle" idx="3"/>
          </p:nvPr>
        </p:nvSpPr>
        <p:spPr>
          <a:xfrm>
            <a:off x="6013601" y="2465876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dirty="0"/>
              <a:t>利用</a:t>
            </a:r>
            <a:r>
              <a:rPr lang="en-US" altLang="zh-HK" dirty="0"/>
              <a:t>3D</a:t>
            </a:r>
            <a:r>
              <a:rPr lang="zh-TW" altLang="en-US" dirty="0"/>
              <a:t> </a:t>
            </a:r>
            <a:r>
              <a:rPr lang="en-US" altLang="zh-TW" dirty="0"/>
              <a:t>Pen</a:t>
            </a:r>
            <a:r>
              <a:rPr lang="zh-TW" altLang="en-US" dirty="0"/>
              <a:t>繪製三角形</a:t>
            </a:r>
            <a:endParaRPr dirty="0"/>
          </a:p>
        </p:txBody>
      </p:sp>
      <p:sp>
        <p:nvSpPr>
          <p:cNvPr id="298" name="Google Shape;298;p37"/>
          <p:cNvSpPr txBox="1">
            <a:spLocks noGrp="1"/>
          </p:cNvSpPr>
          <p:nvPr>
            <p:ph type="title" idx="4"/>
          </p:nvPr>
        </p:nvSpPr>
        <p:spPr>
          <a:xfrm>
            <a:off x="6013618" y="3371448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3.</a:t>
            </a:r>
            <a:r>
              <a:rPr lang="zh-TW" altLang="en-US" dirty="0"/>
              <a:t> 拼砌圖案</a:t>
            </a:r>
            <a:endParaRPr dirty="0"/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5"/>
          </p:nvPr>
        </p:nvSpPr>
        <p:spPr>
          <a:xfrm>
            <a:off x="6013615" y="3732400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/>
              <a:t>利用</a:t>
            </a:r>
            <a:r>
              <a:rPr lang="zh-TW" altLang="en-US" dirty="0"/>
              <a:t>三角形拼砌出指定圖案並分享</a:t>
            </a:r>
            <a:endParaRPr dirty="0"/>
          </a:p>
        </p:txBody>
      </p:sp>
      <p:grpSp>
        <p:nvGrpSpPr>
          <p:cNvPr id="300" name="Google Shape;300;p37"/>
          <p:cNvGrpSpPr/>
          <p:nvPr/>
        </p:nvGrpSpPr>
        <p:grpSpPr>
          <a:xfrm>
            <a:off x="5172077" y="1048595"/>
            <a:ext cx="611754" cy="6432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5138035" y="2385451"/>
            <a:ext cx="679839" cy="489887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37"/>
          <p:cNvSpPr/>
          <p:nvPr/>
        </p:nvSpPr>
        <p:spPr>
          <a:xfrm>
            <a:off x="5188898" y="3568998"/>
            <a:ext cx="578112" cy="572717"/>
          </a:xfrm>
          <a:custGeom>
            <a:avLst/>
            <a:gdLst/>
            <a:ahLst/>
            <a:cxnLst/>
            <a:rect l="l" t="t" r="r" b="b"/>
            <a:pathLst>
              <a:path w="29253" h="28980" extrusionOk="0">
                <a:moveTo>
                  <a:pt x="14143" y="2700"/>
                </a:moveTo>
                <a:lnTo>
                  <a:pt x="14143" y="2701"/>
                </a:lnTo>
                <a:cubicBezTo>
                  <a:pt x="14382" y="2879"/>
                  <a:pt x="14610" y="3071"/>
                  <a:pt x="14826" y="3275"/>
                </a:cubicBezTo>
                <a:cubicBezTo>
                  <a:pt x="16631" y="4989"/>
                  <a:pt x="17613" y="7527"/>
                  <a:pt x="17512" y="9952"/>
                </a:cubicBezTo>
                <a:cubicBezTo>
                  <a:pt x="16350" y="9553"/>
                  <a:pt x="15139" y="9334"/>
                  <a:pt x="13946" y="9334"/>
                </a:cubicBezTo>
                <a:cubicBezTo>
                  <a:pt x="13767" y="9334"/>
                  <a:pt x="13588" y="9339"/>
                  <a:pt x="13409" y="9349"/>
                </a:cubicBezTo>
                <a:cubicBezTo>
                  <a:pt x="12636" y="9391"/>
                  <a:pt x="11849" y="9550"/>
                  <a:pt x="11078" y="9803"/>
                </a:cubicBezTo>
                <a:cubicBezTo>
                  <a:pt x="11026" y="7418"/>
                  <a:pt x="12076" y="4911"/>
                  <a:pt x="13651" y="3031"/>
                </a:cubicBezTo>
                <a:cubicBezTo>
                  <a:pt x="13812" y="2912"/>
                  <a:pt x="13976" y="2804"/>
                  <a:pt x="14143" y="2700"/>
                </a:cubicBezTo>
                <a:close/>
                <a:moveTo>
                  <a:pt x="13886" y="10716"/>
                </a:moveTo>
                <a:cubicBezTo>
                  <a:pt x="14821" y="10716"/>
                  <a:pt x="15765" y="10856"/>
                  <a:pt x="16686" y="11136"/>
                </a:cubicBezTo>
                <a:cubicBezTo>
                  <a:pt x="16903" y="11202"/>
                  <a:pt x="17115" y="11275"/>
                  <a:pt x="17324" y="11354"/>
                </a:cubicBezTo>
                <a:cubicBezTo>
                  <a:pt x="16955" y="12973"/>
                  <a:pt x="16048" y="14448"/>
                  <a:pt x="14512" y="15473"/>
                </a:cubicBezTo>
                <a:cubicBezTo>
                  <a:pt x="14486" y="15490"/>
                  <a:pt x="14459" y="15506"/>
                  <a:pt x="14432" y="15523"/>
                </a:cubicBezTo>
                <a:cubicBezTo>
                  <a:pt x="13538" y="14957"/>
                  <a:pt x="12753" y="14234"/>
                  <a:pt x="12162" y="13355"/>
                </a:cubicBezTo>
                <a:cubicBezTo>
                  <a:pt x="11692" y="12657"/>
                  <a:pt x="11390" y="11899"/>
                  <a:pt x="11225" y="11110"/>
                </a:cubicBezTo>
                <a:cubicBezTo>
                  <a:pt x="12088" y="10847"/>
                  <a:pt x="12983" y="10716"/>
                  <a:pt x="13886" y="10716"/>
                </a:cubicBezTo>
                <a:close/>
                <a:moveTo>
                  <a:pt x="18312" y="1537"/>
                </a:moveTo>
                <a:cubicBezTo>
                  <a:pt x="20093" y="1537"/>
                  <a:pt x="21942" y="2089"/>
                  <a:pt x="23631" y="3166"/>
                </a:cubicBezTo>
                <a:cubicBezTo>
                  <a:pt x="27706" y="5766"/>
                  <a:pt x="28613" y="11589"/>
                  <a:pt x="24959" y="14979"/>
                </a:cubicBezTo>
                <a:cubicBezTo>
                  <a:pt x="24699" y="15219"/>
                  <a:pt x="24420" y="15438"/>
                  <a:pt x="24127" y="15635"/>
                </a:cubicBezTo>
                <a:cubicBezTo>
                  <a:pt x="23065" y="13370"/>
                  <a:pt x="21068" y="11550"/>
                  <a:pt x="18752" y="10457"/>
                </a:cubicBezTo>
                <a:cubicBezTo>
                  <a:pt x="19023" y="7350"/>
                  <a:pt x="17700" y="4138"/>
                  <a:pt x="15330" y="2098"/>
                </a:cubicBezTo>
                <a:cubicBezTo>
                  <a:pt x="16271" y="1722"/>
                  <a:pt x="17280" y="1537"/>
                  <a:pt x="18312" y="1537"/>
                </a:cubicBezTo>
                <a:close/>
                <a:moveTo>
                  <a:pt x="9622" y="1191"/>
                </a:moveTo>
                <a:cubicBezTo>
                  <a:pt x="10716" y="1191"/>
                  <a:pt x="11799" y="1430"/>
                  <a:pt x="12794" y="1893"/>
                </a:cubicBezTo>
                <a:cubicBezTo>
                  <a:pt x="11658" y="2800"/>
                  <a:pt x="10851" y="4091"/>
                  <a:pt x="10636" y="5807"/>
                </a:cubicBezTo>
                <a:cubicBezTo>
                  <a:pt x="10620" y="5931"/>
                  <a:pt x="10693" y="6020"/>
                  <a:pt x="10792" y="6065"/>
                </a:cubicBezTo>
                <a:cubicBezTo>
                  <a:pt x="10315" y="7423"/>
                  <a:pt x="10088" y="8858"/>
                  <a:pt x="10132" y="10167"/>
                </a:cubicBezTo>
                <a:cubicBezTo>
                  <a:pt x="7489" y="11328"/>
                  <a:pt x="5198" y="13597"/>
                  <a:pt x="4538" y="16234"/>
                </a:cubicBezTo>
                <a:lnTo>
                  <a:pt x="4538" y="16235"/>
                </a:lnTo>
                <a:cubicBezTo>
                  <a:pt x="3803" y="15782"/>
                  <a:pt x="3172" y="15179"/>
                  <a:pt x="2686" y="14467"/>
                </a:cubicBezTo>
                <a:cubicBezTo>
                  <a:pt x="535" y="11329"/>
                  <a:pt x="1003" y="6440"/>
                  <a:pt x="3533" y="3553"/>
                </a:cubicBezTo>
                <a:cubicBezTo>
                  <a:pt x="3546" y="3555"/>
                  <a:pt x="3559" y="3556"/>
                  <a:pt x="3573" y="3556"/>
                </a:cubicBezTo>
                <a:cubicBezTo>
                  <a:pt x="3623" y="3556"/>
                  <a:pt x="3673" y="3543"/>
                  <a:pt x="3717" y="3516"/>
                </a:cubicBezTo>
                <a:cubicBezTo>
                  <a:pt x="5532" y="2476"/>
                  <a:pt x="6944" y="1344"/>
                  <a:pt x="9136" y="1207"/>
                </a:cubicBezTo>
                <a:cubicBezTo>
                  <a:pt x="9298" y="1196"/>
                  <a:pt x="9460" y="1191"/>
                  <a:pt x="9622" y="1191"/>
                </a:cubicBezTo>
                <a:close/>
                <a:moveTo>
                  <a:pt x="18507" y="11885"/>
                </a:moveTo>
                <a:cubicBezTo>
                  <a:pt x="20445" y="12900"/>
                  <a:pt x="21976" y="14481"/>
                  <a:pt x="22813" y="16335"/>
                </a:cubicBezTo>
                <a:cubicBezTo>
                  <a:pt x="21780" y="16759"/>
                  <a:pt x="20647" y="16964"/>
                  <a:pt x="19504" y="16964"/>
                </a:cubicBezTo>
                <a:cubicBezTo>
                  <a:pt x="18187" y="16964"/>
                  <a:pt x="16856" y="16692"/>
                  <a:pt x="15649" y="16169"/>
                </a:cubicBezTo>
                <a:cubicBezTo>
                  <a:pt x="16800" y="15293"/>
                  <a:pt x="17727" y="14157"/>
                  <a:pt x="18254" y="12714"/>
                </a:cubicBezTo>
                <a:lnTo>
                  <a:pt x="18254" y="12715"/>
                </a:lnTo>
                <a:cubicBezTo>
                  <a:pt x="18352" y="12443"/>
                  <a:pt x="18438" y="12166"/>
                  <a:pt x="18507" y="11885"/>
                </a:cubicBezTo>
                <a:close/>
                <a:moveTo>
                  <a:pt x="10357" y="11801"/>
                </a:moveTo>
                <a:cubicBezTo>
                  <a:pt x="10814" y="13567"/>
                  <a:pt x="11948" y="15027"/>
                  <a:pt x="13414" y="16108"/>
                </a:cubicBezTo>
                <a:lnTo>
                  <a:pt x="13414" y="16109"/>
                </a:lnTo>
                <a:cubicBezTo>
                  <a:pt x="11937" y="16849"/>
                  <a:pt x="10221" y="17287"/>
                  <a:pt x="8552" y="17287"/>
                </a:cubicBezTo>
                <a:cubicBezTo>
                  <a:pt x="7559" y="17287"/>
                  <a:pt x="6583" y="17132"/>
                  <a:pt x="5684" y="16794"/>
                </a:cubicBezTo>
                <a:cubicBezTo>
                  <a:pt x="6276" y="14376"/>
                  <a:pt x="8033" y="12813"/>
                  <a:pt x="10357" y="11801"/>
                </a:cubicBezTo>
                <a:close/>
                <a:moveTo>
                  <a:pt x="14597" y="16860"/>
                </a:moveTo>
                <a:cubicBezTo>
                  <a:pt x="16211" y="17742"/>
                  <a:pt x="18071" y="18226"/>
                  <a:pt x="19836" y="18239"/>
                </a:cubicBezTo>
                <a:cubicBezTo>
                  <a:pt x="19855" y="18239"/>
                  <a:pt x="19875" y="18239"/>
                  <a:pt x="19894" y="18239"/>
                </a:cubicBezTo>
                <a:cubicBezTo>
                  <a:pt x="21057" y="18239"/>
                  <a:pt x="22193" y="17983"/>
                  <a:pt x="23243" y="17533"/>
                </a:cubicBezTo>
                <a:lnTo>
                  <a:pt x="23243" y="17533"/>
                </a:lnTo>
                <a:cubicBezTo>
                  <a:pt x="23754" y="19405"/>
                  <a:pt x="23580" y="21466"/>
                  <a:pt x="22464" y="23460"/>
                </a:cubicBezTo>
                <a:cubicBezTo>
                  <a:pt x="20882" y="26284"/>
                  <a:pt x="18005" y="27654"/>
                  <a:pt x="15044" y="27654"/>
                </a:cubicBezTo>
                <a:cubicBezTo>
                  <a:pt x="13094" y="27654"/>
                  <a:pt x="11108" y="27060"/>
                  <a:pt x="9432" y="25894"/>
                </a:cubicBezTo>
                <a:cubicBezTo>
                  <a:pt x="7730" y="24710"/>
                  <a:pt x="6408" y="22914"/>
                  <a:pt x="5813" y="20917"/>
                </a:cubicBezTo>
                <a:cubicBezTo>
                  <a:pt x="5908" y="20794"/>
                  <a:pt x="5926" y="20630"/>
                  <a:pt x="5860" y="20490"/>
                </a:cubicBezTo>
                <a:lnTo>
                  <a:pt x="5860" y="20490"/>
                </a:lnTo>
                <a:lnTo>
                  <a:pt x="5861" y="20491"/>
                </a:lnTo>
                <a:cubicBezTo>
                  <a:pt x="5707" y="20141"/>
                  <a:pt x="5589" y="19777"/>
                  <a:pt x="5511" y="19402"/>
                </a:cubicBezTo>
                <a:cubicBezTo>
                  <a:pt x="5467" y="18994"/>
                  <a:pt x="5455" y="18582"/>
                  <a:pt x="5478" y="18171"/>
                </a:cubicBezTo>
                <a:cubicBezTo>
                  <a:pt x="5480" y="18134"/>
                  <a:pt x="5485" y="18100"/>
                  <a:pt x="5488" y="18063"/>
                </a:cubicBezTo>
                <a:cubicBezTo>
                  <a:pt x="6301" y="18358"/>
                  <a:pt x="7183" y="18520"/>
                  <a:pt x="8115" y="18520"/>
                </a:cubicBezTo>
                <a:cubicBezTo>
                  <a:pt x="8208" y="18520"/>
                  <a:pt x="8302" y="18518"/>
                  <a:pt x="8396" y="18515"/>
                </a:cubicBezTo>
                <a:cubicBezTo>
                  <a:pt x="10491" y="18442"/>
                  <a:pt x="12735" y="17924"/>
                  <a:pt x="14597" y="16860"/>
                </a:cubicBezTo>
                <a:close/>
                <a:moveTo>
                  <a:pt x="9193" y="1"/>
                </a:moveTo>
                <a:cubicBezTo>
                  <a:pt x="6999" y="1"/>
                  <a:pt x="4863" y="714"/>
                  <a:pt x="3713" y="2437"/>
                </a:cubicBezTo>
                <a:cubicBezTo>
                  <a:pt x="1187" y="4294"/>
                  <a:pt x="0" y="7949"/>
                  <a:pt x="275" y="10991"/>
                </a:cubicBezTo>
                <a:cubicBezTo>
                  <a:pt x="530" y="13822"/>
                  <a:pt x="2073" y="16256"/>
                  <a:pt x="4353" y="17543"/>
                </a:cubicBezTo>
                <a:cubicBezTo>
                  <a:pt x="4334" y="18048"/>
                  <a:pt x="4379" y="18553"/>
                  <a:pt x="4485" y="19048"/>
                </a:cubicBezTo>
                <a:cubicBezTo>
                  <a:pt x="4501" y="20156"/>
                  <a:pt x="4704" y="21244"/>
                  <a:pt x="5099" y="22206"/>
                </a:cubicBezTo>
                <a:cubicBezTo>
                  <a:pt x="6782" y="26306"/>
                  <a:pt x="10993" y="28980"/>
                  <a:pt x="15346" y="28980"/>
                </a:cubicBezTo>
                <a:cubicBezTo>
                  <a:pt x="16130" y="28980"/>
                  <a:pt x="16918" y="28893"/>
                  <a:pt x="17698" y="28712"/>
                </a:cubicBezTo>
                <a:cubicBezTo>
                  <a:pt x="22311" y="27642"/>
                  <a:pt x="25477" y="22829"/>
                  <a:pt x="24876" y="18171"/>
                </a:cubicBezTo>
                <a:cubicBezTo>
                  <a:pt x="24815" y="17713"/>
                  <a:pt x="24717" y="17260"/>
                  <a:pt x="24582" y="16818"/>
                </a:cubicBezTo>
                <a:cubicBezTo>
                  <a:pt x="26550" y="15547"/>
                  <a:pt x="28024" y="13524"/>
                  <a:pt x="28441" y="11154"/>
                </a:cubicBezTo>
                <a:cubicBezTo>
                  <a:pt x="29253" y="6545"/>
                  <a:pt x="26353" y="2608"/>
                  <a:pt x="22191" y="938"/>
                </a:cubicBezTo>
                <a:cubicBezTo>
                  <a:pt x="20987" y="455"/>
                  <a:pt x="19607" y="199"/>
                  <a:pt x="18228" y="199"/>
                </a:cubicBezTo>
                <a:cubicBezTo>
                  <a:pt x="16729" y="199"/>
                  <a:pt x="15231" y="502"/>
                  <a:pt x="13964" y="1145"/>
                </a:cubicBezTo>
                <a:cubicBezTo>
                  <a:pt x="12626" y="428"/>
                  <a:pt x="10892" y="1"/>
                  <a:pt x="91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06177" y="1027478"/>
            <a:ext cx="7931646" cy="3348105"/>
            <a:chOff x="606177" y="1027478"/>
            <a:chExt cx="7931646" cy="3348105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C550A2D0-443F-D140-AF61-6678CD95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177" y="1027478"/>
              <a:ext cx="7931646" cy="3348105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2409" y="1232452"/>
              <a:ext cx="1401417" cy="308113"/>
            </a:xfrm>
            <a:prstGeom prst="rect">
              <a:avLst/>
            </a:prstGeom>
            <a:solidFill>
              <a:srgbClr val="FEE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6742044" y="1262269"/>
              <a:ext cx="1401417" cy="308113"/>
            </a:xfrm>
            <a:prstGeom prst="rect">
              <a:avLst/>
            </a:prstGeom>
            <a:solidFill>
              <a:srgbClr val="FEE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011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/>
              <a:t>活動</a:t>
            </a:r>
            <a:r>
              <a:rPr lang="zh-TW" altLang="en-US" dirty="0"/>
              <a:t>一</a:t>
            </a:r>
            <a:r>
              <a:rPr lang="zh-TW" altLang="zh-HK" dirty="0"/>
              <a:t>：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1"/>
          </p:nvPr>
        </p:nvSpPr>
        <p:spPr>
          <a:xfrm>
            <a:off x="887064" y="1411552"/>
            <a:ext cx="3353365" cy="2479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2000" dirty="0"/>
              <a:t>設計</a:t>
            </a:r>
            <a:r>
              <a:rPr lang="zh-TW" altLang="zh-HK" sz="2000" dirty="0"/>
              <a:t>三角形</a:t>
            </a:r>
          </a:p>
          <a:p>
            <a:r>
              <a:rPr lang="en-US" altLang="zh-HK" sz="2000" dirty="0"/>
              <a:t>1.</a:t>
            </a:r>
            <a:r>
              <a:rPr lang="zh-TW" altLang="zh-HK" sz="2000" dirty="0"/>
              <a:t>利用</a:t>
            </a:r>
            <a:r>
              <a:rPr lang="zh-TW" altLang="en-US" sz="2000" dirty="0"/>
              <a:t>水筆設計最少</a:t>
            </a:r>
            <a:r>
              <a:rPr lang="en-US" altLang="zh-TW" sz="3200" dirty="0">
                <a:solidFill>
                  <a:srgbClr val="FF0000"/>
                </a:solidFill>
              </a:rPr>
              <a:t>4</a:t>
            </a:r>
            <a:r>
              <a:rPr lang="zh-TW" altLang="en-US" sz="3200" dirty="0">
                <a:solidFill>
                  <a:srgbClr val="FF0000"/>
                </a:solidFill>
              </a:rPr>
              <a:t>個</a:t>
            </a:r>
            <a:r>
              <a:rPr lang="zh-TW" altLang="en-US" sz="2000" dirty="0"/>
              <a:t>三角形</a:t>
            </a:r>
            <a:endParaRPr lang="en-US" altLang="zh-TW" sz="2000" dirty="0"/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三角形大小適中</a:t>
            </a:r>
            <a:endParaRPr lang="en-US" altLang="zh-TW" sz="2000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4C34A9E-C393-4781-B558-CD124EA9C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2" t="5813" r="27371" b="52022"/>
          <a:stretch/>
        </p:blipFill>
        <p:spPr>
          <a:xfrm rot="5400000">
            <a:off x="4969402" y="443377"/>
            <a:ext cx="1632457" cy="21680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DCD9A9E-DFE4-46AE-85A3-82BCCDB59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40698" r="50000" b="15891"/>
          <a:stretch/>
        </p:blipFill>
        <p:spPr>
          <a:xfrm rot="5400000">
            <a:off x="6690107" y="1152844"/>
            <a:ext cx="1577061" cy="2094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6E10833-C24B-480D-B1FA-5C1238CEA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" r="30218" b="12444"/>
          <a:stretch/>
        </p:blipFill>
        <p:spPr>
          <a:xfrm rot="5400000">
            <a:off x="5754469" y="2355576"/>
            <a:ext cx="1828061" cy="24799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954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/>
              <a:t>活動二：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1"/>
          </p:nvPr>
        </p:nvSpPr>
        <p:spPr>
          <a:xfrm>
            <a:off x="1002324" y="1757334"/>
            <a:ext cx="3353365" cy="2479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HK" dirty="0"/>
              <a:t>製作三角形</a:t>
            </a:r>
          </a:p>
          <a:p>
            <a:r>
              <a:rPr lang="en-US" altLang="zh-HK" dirty="0"/>
              <a:t>1.</a:t>
            </a:r>
            <a:r>
              <a:rPr lang="zh-TW" altLang="zh-HK" dirty="0"/>
              <a:t>利用</a:t>
            </a:r>
            <a:r>
              <a:rPr lang="en-US" altLang="zh-HK" dirty="0"/>
              <a:t>3D Pen</a:t>
            </a:r>
            <a:r>
              <a:rPr lang="zh-TW" altLang="zh-HK" dirty="0"/>
              <a:t>勾畫三角形外邊及塗滿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HK" altLang="en-US" dirty="0"/>
              <a:t>利用</a:t>
            </a:r>
            <a:r>
              <a:rPr lang="en-US" altLang="zh-HK" dirty="0" err="1"/>
              <a:t>blu</a:t>
            </a:r>
            <a:r>
              <a:rPr lang="zh-TW" altLang="en-US" dirty="0"/>
              <a:t> </a:t>
            </a:r>
            <a:r>
              <a:rPr lang="en-US" altLang="zh-TW" dirty="0"/>
              <a:t>tack</a:t>
            </a:r>
            <a:r>
              <a:rPr lang="zh-TW" altLang="en-US" dirty="0"/>
              <a:t>把三角形</a:t>
            </a:r>
            <a:r>
              <a:rPr lang="zh-HK" altLang="en-US" dirty="0"/>
              <a:t>拼成一個樹狀圖案</a:t>
            </a:r>
            <a:endParaRPr lang="en-US" altLang="zh-HK" dirty="0"/>
          </a:p>
          <a:p>
            <a:r>
              <a:rPr lang="en-US" altLang="zh-TW" dirty="0"/>
              <a:t>3</a:t>
            </a:r>
            <a:r>
              <a:rPr lang="en-US" altLang="zh-HK" dirty="0"/>
              <a:t>.</a:t>
            </a:r>
            <a:r>
              <a:rPr lang="zh-TW" altLang="zh-HK" dirty="0"/>
              <a:t>學生把設計的三角形分類並紀錄在工作紙上</a:t>
            </a:r>
            <a:endParaRPr lang="en-US" altLang="zh-TW" dirty="0"/>
          </a:p>
          <a:p>
            <a:r>
              <a:rPr lang="en-US" altLang="zh-TW" dirty="0"/>
              <a:t>4.</a:t>
            </a:r>
            <a:r>
              <a:rPr lang="zh-TW" altLang="en-US" dirty="0"/>
              <a:t>分享成果</a:t>
            </a:r>
            <a:endParaRPr lang="zh-TW" altLang="zh-HK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2E58DAB-A257-4F7D-83ED-C6D1CA9092AC}"/>
              </a:ext>
            </a:extLst>
          </p:cNvPr>
          <p:cNvGrpSpPr/>
          <p:nvPr/>
        </p:nvGrpSpPr>
        <p:grpSpPr>
          <a:xfrm>
            <a:off x="4670302" y="1592516"/>
            <a:ext cx="1475335" cy="2588171"/>
            <a:chOff x="5780527" y="1070903"/>
            <a:chExt cx="1475335" cy="2588171"/>
          </a:xfrm>
        </p:grpSpPr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AB6836D1-0C9B-44BB-8F84-9A8BD6A1D3DC}"/>
                </a:ext>
              </a:extLst>
            </p:cNvPr>
            <p:cNvSpPr/>
            <p:nvPr/>
          </p:nvSpPr>
          <p:spPr>
            <a:xfrm rot="8102344">
              <a:off x="5780528" y="1070903"/>
              <a:ext cx="1475334" cy="1475334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7" name="直角三角形 26">
              <a:extLst>
                <a:ext uri="{FF2B5EF4-FFF2-40B4-BE49-F238E27FC236}">
                  <a16:creationId xmlns:a16="http://schemas.microsoft.com/office/drawing/2014/main" id="{1588AF65-7824-401D-A91A-4874187309C4}"/>
                </a:ext>
              </a:extLst>
            </p:cNvPr>
            <p:cNvSpPr/>
            <p:nvPr/>
          </p:nvSpPr>
          <p:spPr>
            <a:xfrm rot="8102344">
              <a:off x="5780527" y="2114119"/>
              <a:ext cx="1475334" cy="1475334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A3EDA174-E95B-4790-850C-AE1B3949EAAD}"/>
                </a:ext>
              </a:extLst>
            </p:cNvPr>
            <p:cNvGrpSpPr/>
            <p:nvPr/>
          </p:nvGrpSpPr>
          <p:grpSpPr>
            <a:xfrm>
              <a:off x="6124399" y="2851789"/>
              <a:ext cx="787590" cy="807285"/>
              <a:chOff x="5503168" y="3485343"/>
              <a:chExt cx="787590" cy="807285"/>
            </a:xfrm>
          </p:grpSpPr>
          <p:sp>
            <p:nvSpPr>
              <p:cNvPr id="29" name="直角三角形 28">
                <a:extLst>
                  <a:ext uri="{FF2B5EF4-FFF2-40B4-BE49-F238E27FC236}">
                    <a16:creationId xmlns:a16="http://schemas.microsoft.com/office/drawing/2014/main" id="{E5EF8CA8-57B6-4B98-BED5-BBF39001A93A}"/>
                  </a:ext>
                </a:extLst>
              </p:cNvPr>
              <p:cNvSpPr/>
              <p:nvPr/>
            </p:nvSpPr>
            <p:spPr>
              <a:xfrm rot="5400000">
                <a:off x="5508688" y="3485343"/>
                <a:ext cx="782070" cy="782070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id="{672F1002-3611-44CE-92B7-AFCA7015D4F4}"/>
                  </a:ext>
                </a:extLst>
              </p:cNvPr>
              <p:cNvSpPr/>
              <p:nvPr/>
            </p:nvSpPr>
            <p:spPr>
              <a:xfrm rot="16200000">
                <a:off x="5503168" y="3510558"/>
                <a:ext cx="782070" cy="782070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2FCE38F-7AA5-4298-ADE7-AFE401C47636}"/>
              </a:ext>
            </a:extLst>
          </p:cNvPr>
          <p:cNvGrpSpPr/>
          <p:nvPr/>
        </p:nvGrpSpPr>
        <p:grpSpPr>
          <a:xfrm>
            <a:off x="7087132" y="1096879"/>
            <a:ext cx="1436069" cy="3235226"/>
            <a:chOff x="7087132" y="1096879"/>
            <a:chExt cx="1436069" cy="3235226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373BC982-AF04-47FF-9D77-85DDDA31993D}"/>
                </a:ext>
              </a:extLst>
            </p:cNvPr>
            <p:cNvSpPr/>
            <p:nvPr/>
          </p:nvSpPr>
          <p:spPr>
            <a:xfrm>
              <a:off x="7492426" y="2245667"/>
              <a:ext cx="614722" cy="208643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78DFA76B-3243-4549-8E1B-775F32B07714}"/>
                </a:ext>
              </a:extLst>
            </p:cNvPr>
            <p:cNvSpPr/>
            <p:nvPr/>
          </p:nvSpPr>
          <p:spPr>
            <a:xfrm rot="2663764">
              <a:off x="7251687" y="2126309"/>
              <a:ext cx="356200" cy="1039449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4" name="等腰三角形 33">
              <a:extLst>
                <a:ext uri="{FF2B5EF4-FFF2-40B4-BE49-F238E27FC236}">
                  <a16:creationId xmlns:a16="http://schemas.microsoft.com/office/drawing/2014/main" id="{29AC6556-FFA6-48E2-A560-A977F54F3F5D}"/>
                </a:ext>
              </a:extLst>
            </p:cNvPr>
            <p:cNvSpPr/>
            <p:nvPr/>
          </p:nvSpPr>
          <p:spPr>
            <a:xfrm rot="11933632">
              <a:off x="7748436" y="1140997"/>
              <a:ext cx="491778" cy="1166401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EB06E2AA-9A05-4FBF-AE8C-D66DE7F038D7}"/>
                </a:ext>
              </a:extLst>
            </p:cNvPr>
            <p:cNvSpPr/>
            <p:nvPr/>
          </p:nvSpPr>
          <p:spPr>
            <a:xfrm rot="14904491">
              <a:off x="7813573" y="1925257"/>
              <a:ext cx="491778" cy="496025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7C792EA7-51E0-4438-B925-651F1B83736F}"/>
                </a:ext>
              </a:extLst>
            </p:cNvPr>
            <p:cNvSpPr/>
            <p:nvPr/>
          </p:nvSpPr>
          <p:spPr>
            <a:xfrm rot="7444657">
              <a:off x="7216865" y="1688497"/>
              <a:ext cx="491778" cy="751244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7" name="等腰三角形 36">
              <a:extLst>
                <a:ext uri="{FF2B5EF4-FFF2-40B4-BE49-F238E27FC236}">
                  <a16:creationId xmlns:a16="http://schemas.microsoft.com/office/drawing/2014/main" id="{95D533FB-DAE8-4CA5-A34C-8C54F02613A8}"/>
                </a:ext>
              </a:extLst>
            </p:cNvPr>
            <p:cNvSpPr/>
            <p:nvPr/>
          </p:nvSpPr>
          <p:spPr>
            <a:xfrm rot="18188422">
              <a:off x="7901690" y="2099739"/>
              <a:ext cx="491778" cy="751244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92BA99DA-88B6-4BBC-91CA-A43B250710F8}"/>
                </a:ext>
              </a:extLst>
            </p:cNvPr>
            <p:cNvSpPr/>
            <p:nvPr/>
          </p:nvSpPr>
          <p:spPr>
            <a:xfrm rot="10003833">
              <a:off x="7439024" y="1096879"/>
              <a:ext cx="491778" cy="1166401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39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>
            <a:extLst>
              <a:ext uri="{FF2B5EF4-FFF2-40B4-BE49-F238E27FC236}">
                <a16:creationId xmlns:a16="http://schemas.microsoft.com/office/drawing/2014/main" id="{FE75646C-9BE8-41CC-BE5D-6305DB7151F2}"/>
              </a:ext>
            </a:extLst>
          </p:cNvPr>
          <p:cNvSpPr/>
          <p:nvPr/>
        </p:nvSpPr>
        <p:spPr>
          <a:xfrm>
            <a:off x="5734373" y="1884473"/>
            <a:ext cx="2635624" cy="2650992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701AE18A-6B0C-44DC-AF21-9A5447574DEB}"/>
              </a:ext>
            </a:extLst>
          </p:cNvPr>
          <p:cNvSpPr/>
          <p:nvPr/>
        </p:nvSpPr>
        <p:spPr>
          <a:xfrm>
            <a:off x="5151038" y="2903160"/>
            <a:ext cx="1589314" cy="1459965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D75F35E-9A42-4018-B65F-F143C1EF4D51}"/>
              </a:ext>
            </a:extLst>
          </p:cNvPr>
          <p:cNvGrpSpPr/>
          <p:nvPr/>
        </p:nvGrpSpPr>
        <p:grpSpPr>
          <a:xfrm>
            <a:off x="2482667" y="611401"/>
            <a:ext cx="1893433" cy="1774409"/>
            <a:chOff x="6748428" y="293317"/>
            <a:chExt cx="2013380" cy="1886815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030A130-5F66-4794-8D02-2BBE5F4A5286}"/>
                </a:ext>
              </a:extLst>
            </p:cNvPr>
            <p:cNvGrpSpPr/>
            <p:nvPr/>
          </p:nvGrpSpPr>
          <p:grpSpPr>
            <a:xfrm>
              <a:off x="7380514" y="852905"/>
              <a:ext cx="714615" cy="714616"/>
              <a:chOff x="5909022" y="1083448"/>
              <a:chExt cx="714615" cy="714616"/>
            </a:xfrm>
          </p:grpSpPr>
          <p:sp>
            <p:nvSpPr>
              <p:cNvPr id="9" name="直角三角形 8">
                <a:extLst>
                  <a:ext uri="{FF2B5EF4-FFF2-40B4-BE49-F238E27FC236}">
                    <a16:creationId xmlns:a16="http://schemas.microsoft.com/office/drawing/2014/main" id="{A40B8147-422D-4500-A174-E23055281B6A}"/>
                  </a:ext>
                </a:extLst>
              </p:cNvPr>
              <p:cNvSpPr/>
              <p:nvPr/>
            </p:nvSpPr>
            <p:spPr>
              <a:xfrm>
                <a:off x="5909022" y="1083449"/>
                <a:ext cx="714615" cy="714615"/>
              </a:xfrm>
              <a:prstGeom prst="rtTriangl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0" name="直角三角形 9">
                <a:extLst>
                  <a:ext uri="{FF2B5EF4-FFF2-40B4-BE49-F238E27FC236}">
                    <a16:creationId xmlns:a16="http://schemas.microsoft.com/office/drawing/2014/main" id="{3249AA15-EB1C-41A5-B482-9D051E3F3F20}"/>
                  </a:ext>
                </a:extLst>
              </p:cNvPr>
              <p:cNvSpPr/>
              <p:nvPr/>
            </p:nvSpPr>
            <p:spPr>
              <a:xfrm rot="10800000">
                <a:off x="5909022" y="1083448"/>
                <a:ext cx="714615" cy="714615"/>
              </a:xfrm>
              <a:prstGeom prst="rtTriangl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1C81F9BC-4731-436E-8758-E7AED332178E}"/>
                </a:ext>
              </a:extLst>
            </p:cNvPr>
            <p:cNvSpPr/>
            <p:nvPr/>
          </p:nvSpPr>
          <p:spPr>
            <a:xfrm rot="5587826">
              <a:off x="6891869" y="967209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7DFD1671-922D-4155-87D9-8D1CBC9BE167}"/>
                </a:ext>
              </a:extLst>
            </p:cNvPr>
            <p:cNvSpPr/>
            <p:nvPr/>
          </p:nvSpPr>
          <p:spPr>
            <a:xfrm rot="3471219">
              <a:off x="6891869" y="1428250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9F0B0A76-72F3-420B-924E-33DFCB36015D}"/>
                </a:ext>
              </a:extLst>
            </p:cNvPr>
            <p:cNvSpPr/>
            <p:nvPr/>
          </p:nvSpPr>
          <p:spPr>
            <a:xfrm rot="777373">
              <a:off x="7361046" y="1694129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BCE1F9CE-CE7A-446A-99D4-31D5C132D42F}"/>
                </a:ext>
              </a:extLst>
            </p:cNvPr>
            <p:cNvSpPr/>
            <p:nvPr/>
          </p:nvSpPr>
          <p:spPr>
            <a:xfrm rot="20955032">
              <a:off x="7930053" y="1691911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B14B0D9D-250E-4051-9FF0-28B6E449C3FF}"/>
                </a:ext>
              </a:extLst>
            </p:cNvPr>
            <p:cNvSpPr/>
            <p:nvPr/>
          </p:nvSpPr>
          <p:spPr>
            <a:xfrm rot="17508680">
              <a:off x="8385378" y="1391100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6576B015-761E-4B3A-9475-587E81FBD42D}"/>
                </a:ext>
              </a:extLst>
            </p:cNvPr>
            <p:cNvSpPr/>
            <p:nvPr/>
          </p:nvSpPr>
          <p:spPr>
            <a:xfrm rot="15426551">
              <a:off x="8408958" y="967209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5333C08D-EA6E-4975-B426-21A55F42568F}"/>
                </a:ext>
              </a:extLst>
            </p:cNvPr>
            <p:cNvSpPr/>
            <p:nvPr/>
          </p:nvSpPr>
          <p:spPr>
            <a:xfrm rot="12868527">
              <a:off x="8118957" y="347399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31369131-7DAE-49E8-9118-C9429B9697CA}"/>
                </a:ext>
              </a:extLst>
            </p:cNvPr>
            <p:cNvSpPr/>
            <p:nvPr/>
          </p:nvSpPr>
          <p:spPr>
            <a:xfrm rot="10800000">
              <a:off x="7600603" y="293317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50661E75-7BB1-4046-BCE7-222ECA5E1EA9}"/>
                </a:ext>
              </a:extLst>
            </p:cNvPr>
            <p:cNvSpPr/>
            <p:nvPr/>
          </p:nvSpPr>
          <p:spPr>
            <a:xfrm rot="9276073">
              <a:off x="7140507" y="300361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0EED4168-8275-4355-8EFB-24DE7F8981A7}"/>
                </a:ext>
              </a:extLst>
            </p:cNvPr>
            <p:cNvSpPr/>
            <p:nvPr/>
          </p:nvSpPr>
          <p:spPr>
            <a:xfrm rot="7345776">
              <a:off x="6881581" y="596714"/>
              <a:ext cx="219698" cy="486003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7A2792A-8B8D-41BE-8FF6-FE0E47A5E7F1}"/>
              </a:ext>
            </a:extLst>
          </p:cNvPr>
          <p:cNvGrpSpPr/>
          <p:nvPr/>
        </p:nvGrpSpPr>
        <p:grpSpPr>
          <a:xfrm>
            <a:off x="1064815" y="2034905"/>
            <a:ext cx="1109962" cy="2500560"/>
            <a:chOff x="7087132" y="1096879"/>
            <a:chExt cx="1436069" cy="3235226"/>
          </a:xfrm>
        </p:grpSpPr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5AF93D54-7E63-4617-A102-11A99B58A498}"/>
                </a:ext>
              </a:extLst>
            </p:cNvPr>
            <p:cNvSpPr/>
            <p:nvPr/>
          </p:nvSpPr>
          <p:spPr>
            <a:xfrm>
              <a:off x="7492426" y="2245667"/>
              <a:ext cx="614722" cy="208643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5A88B70B-DDDF-4B0D-9418-6C053A8271E0}"/>
                </a:ext>
              </a:extLst>
            </p:cNvPr>
            <p:cNvSpPr/>
            <p:nvPr/>
          </p:nvSpPr>
          <p:spPr>
            <a:xfrm rot="2663764">
              <a:off x="7251687" y="2126309"/>
              <a:ext cx="356200" cy="1039449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4DD138B0-55DD-42E9-8CED-C25855FCFECA}"/>
                </a:ext>
              </a:extLst>
            </p:cNvPr>
            <p:cNvSpPr/>
            <p:nvPr/>
          </p:nvSpPr>
          <p:spPr>
            <a:xfrm rot="11933632">
              <a:off x="7748436" y="1140997"/>
              <a:ext cx="491778" cy="1166401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DB22F690-CF96-4C4B-BEDF-A32C65702F81}"/>
                </a:ext>
              </a:extLst>
            </p:cNvPr>
            <p:cNvSpPr/>
            <p:nvPr/>
          </p:nvSpPr>
          <p:spPr>
            <a:xfrm rot="14904491">
              <a:off x="7813573" y="1925257"/>
              <a:ext cx="491778" cy="496025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2B06FDAE-BC73-44B4-BE23-0CAFDC4665A7}"/>
                </a:ext>
              </a:extLst>
            </p:cNvPr>
            <p:cNvSpPr/>
            <p:nvPr/>
          </p:nvSpPr>
          <p:spPr>
            <a:xfrm rot="7444657">
              <a:off x="7216865" y="1688497"/>
              <a:ext cx="491778" cy="751244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A9A5B557-39AA-4290-BA9A-80899AA02C4C}"/>
                </a:ext>
              </a:extLst>
            </p:cNvPr>
            <p:cNvSpPr/>
            <p:nvPr/>
          </p:nvSpPr>
          <p:spPr>
            <a:xfrm rot="18188422">
              <a:off x="7901690" y="2099739"/>
              <a:ext cx="491778" cy="751244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592F3769-77B9-4121-9759-D544989E80F8}"/>
                </a:ext>
              </a:extLst>
            </p:cNvPr>
            <p:cNvSpPr/>
            <p:nvPr/>
          </p:nvSpPr>
          <p:spPr>
            <a:xfrm rot="10003833">
              <a:off x="7439024" y="1096879"/>
              <a:ext cx="491778" cy="1166401"/>
            </a:xfrm>
            <a:prstGeom prst="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57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;p37"/>
          <p:cNvSpPr txBox="1">
            <a:spLocks/>
          </p:cNvSpPr>
          <p:nvPr/>
        </p:nvSpPr>
        <p:spPr>
          <a:xfrm>
            <a:off x="1578795" y="391243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重溫工作紙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8C65D66-BAB9-488B-A243-B440F0A7E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88" b="56975"/>
          <a:stretch/>
        </p:blipFill>
        <p:spPr>
          <a:xfrm>
            <a:off x="1709851" y="1252330"/>
            <a:ext cx="5855354" cy="32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2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;p37"/>
          <p:cNvSpPr txBox="1">
            <a:spLocks/>
          </p:cNvSpPr>
          <p:nvPr/>
        </p:nvSpPr>
        <p:spPr>
          <a:xfrm>
            <a:off x="1578795" y="391243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重溫三角形</a:t>
            </a:r>
          </a:p>
        </p:txBody>
      </p:sp>
      <p:sp>
        <p:nvSpPr>
          <p:cNvPr id="2" name="等腰三角形 1"/>
          <p:cNvSpPr/>
          <p:nvPr/>
        </p:nvSpPr>
        <p:spPr>
          <a:xfrm>
            <a:off x="1753319" y="1403332"/>
            <a:ext cx="2848500" cy="24556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Google Shape;288;p37"/>
          <p:cNvSpPr txBox="1">
            <a:spLocks/>
          </p:cNvSpPr>
          <p:nvPr/>
        </p:nvSpPr>
        <p:spPr>
          <a:xfrm>
            <a:off x="5560804" y="2067977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等邊三角形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Google Shape;288;p37"/>
          <p:cNvSpPr txBox="1">
            <a:spLocks/>
          </p:cNvSpPr>
          <p:nvPr/>
        </p:nvSpPr>
        <p:spPr>
          <a:xfrm>
            <a:off x="5560804" y="2759672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-3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邊相等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5F62EA-4D53-48B7-B754-6215B1669BDC}"/>
              </a:ext>
            </a:extLst>
          </p:cNvPr>
          <p:cNvSpPr txBox="1"/>
          <p:nvPr/>
        </p:nvSpPr>
        <p:spPr>
          <a:xfrm>
            <a:off x="2750885" y="3926271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10cm</a:t>
            </a:r>
            <a:endParaRPr lang="zh-HK" altLang="en-US" sz="20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C36D0E1-DD35-4633-B654-B1C575010C6E}"/>
              </a:ext>
            </a:extLst>
          </p:cNvPr>
          <p:cNvSpPr txBox="1"/>
          <p:nvPr/>
        </p:nvSpPr>
        <p:spPr>
          <a:xfrm>
            <a:off x="3963682" y="237169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10cm</a:t>
            </a:r>
            <a:endParaRPr lang="zh-HK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F68D6E8-3E96-4130-9085-8E78AE87B769}"/>
              </a:ext>
            </a:extLst>
          </p:cNvPr>
          <p:cNvSpPr txBox="1"/>
          <p:nvPr/>
        </p:nvSpPr>
        <p:spPr>
          <a:xfrm>
            <a:off x="1474055" y="235956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10cm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806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;p37"/>
          <p:cNvSpPr txBox="1">
            <a:spLocks/>
          </p:cNvSpPr>
          <p:nvPr/>
        </p:nvSpPr>
        <p:spPr>
          <a:xfrm>
            <a:off x="1578795" y="391243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重溫三角形</a:t>
            </a:r>
          </a:p>
        </p:txBody>
      </p:sp>
      <p:sp>
        <p:nvSpPr>
          <p:cNvPr id="5" name="Google Shape;288;p37"/>
          <p:cNvSpPr txBox="1">
            <a:spLocks/>
          </p:cNvSpPr>
          <p:nvPr/>
        </p:nvSpPr>
        <p:spPr>
          <a:xfrm>
            <a:off x="4692508" y="1898585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不等邊三角形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Google Shape;288;p37"/>
          <p:cNvSpPr txBox="1">
            <a:spLocks/>
          </p:cNvSpPr>
          <p:nvPr/>
        </p:nvSpPr>
        <p:spPr>
          <a:xfrm>
            <a:off x="4692508" y="2590280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-3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邊</a:t>
            </a:r>
            <a:r>
              <a:rPr lang="zh-TW" altLang="en-US" sz="3600" dirty="0">
                <a:solidFill>
                  <a:srgbClr val="FF0000"/>
                </a:solidFill>
              </a:rPr>
              <a:t>不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相等</a:t>
            </a:r>
          </a:p>
        </p:txBody>
      </p:sp>
      <p:sp>
        <p:nvSpPr>
          <p:cNvPr id="9" name="AutoShape 2" descr="辨認三角形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78" y="1399461"/>
            <a:ext cx="2929141" cy="292914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6C5550A-CB15-4120-988E-6C0B2DE105FE}"/>
              </a:ext>
            </a:extLst>
          </p:cNvPr>
          <p:cNvSpPr txBox="1"/>
          <p:nvPr/>
        </p:nvSpPr>
        <p:spPr>
          <a:xfrm>
            <a:off x="1822013" y="237169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11cm</a:t>
            </a:r>
            <a:endParaRPr lang="zh-HK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F52151-2AE7-4A55-934F-4C5D3964235E}"/>
              </a:ext>
            </a:extLst>
          </p:cNvPr>
          <p:cNvSpPr txBox="1"/>
          <p:nvPr/>
        </p:nvSpPr>
        <p:spPr>
          <a:xfrm>
            <a:off x="3327131" y="2820768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13cm</a:t>
            </a:r>
            <a:endParaRPr lang="zh-HK" altLang="en-US" sz="2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CAA8C5-E371-4693-889D-7A3DB1219BBE}"/>
              </a:ext>
            </a:extLst>
          </p:cNvPr>
          <p:cNvSpPr txBox="1"/>
          <p:nvPr/>
        </p:nvSpPr>
        <p:spPr>
          <a:xfrm>
            <a:off x="3137248" y="1509950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6cm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297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;p37"/>
          <p:cNvSpPr txBox="1">
            <a:spLocks/>
          </p:cNvSpPr>
          <p:nvPr/>
        </p:nvSpPr>
        <p:spPr>
          <a:xfrm>
            <a:off x="1578795" y="391243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重溫三角形</a:t>
            </a:r>
          </a:p>
        </p:txBody>
      </p:sp>
      <p:sp>
        <p:nvSpPr>
          <p:cNvPr id="5" name="Google Shape;288;p37"/>
          <p:cNvSpPr txBox="1">
            <a:spLocks/>
          </p:cNvSpPr>
          <p:nvPr/>
        </p:nvSpPr>
        <p:spPr>
          <a:xfrm>
            <a:off x="4692508" y="1898585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直角三角形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Google Shape;288;p37"/>
          <p:cNvSpPr txBox="1">
            <a:spLocks/>
          </p:cNvSpPr>
          <p:nvPr/>
        </p:nvSpPr>
        <p:spPr>
          <a:xfrm>
            <a:off x="4692508" y="2590280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有直角</a:t>
            </a:r>
          </a:p>
        </p:txBody>
      </p:sp>
      <p:sp>
        <p:nvSpPr>
          <p:cNvPr id="9" name="AutoShape 2" descr="辨認三角形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95" y="1452512"/>
            <a:ext cx="2808632" cy="280863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34AC695-0FA8-403F-9D38-F22A3CFE59BE}"/>
              </a:ext>
            </a:extLst>
          </p:cNvPr>
          <p:cNvSpPr txBox="1"/>
          <p:nvPr/>
        </p:nvSpPr>
        <p:spPr>
          <a:xfrm>
            <a:off x="2285496" y="1949982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8cm</a:t>
            </a:r>
            <a:endParaRPr lang="zh-HK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8F1B9FA-F2D5-47D7-87DE-505C16265D96}"/>
              </a:ext>
            </a:extLst>
          </p:cNvPr>
          <p:cNvSpPr txBox="1"/>
          <p:nvPr/>
        </p:nvSpPr>
        <p:spPr>
          <a:xfrm>
            <a:off x="1546191" y="310556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6 cm</a:t>
            </a:r>
            <a:endParaRPr lang="zh-HK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D33014E-4CF9-4F89-90EA-5460EB5B35E9}"/>
              </a:ext>
            </a:extLst>
          </p:cNvPr>
          <p:cNvSpPr txBox="1"/>
          <p:nvPr/>
        </p:nvSpPr>
        <p:spPr>
          <a:xfrm>
            <a:off x="2983111" y="302082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10cm</a:t>
            </a:r>
            <a:endParaRPr lang="zh-HK" altLang="en-US" sz="20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DC03ED-9E31-4E1A-A034-4BB21E834831}"/>
              </a:ext>
            </a:extLst>
          </p:cNvPr>
          <p:cNvSpPr/>
          <p:nvPr/>
        </p:nvSpPr>
        <p:spPr>
          <a:xfrm rot="4029291">
            <a:off x="2048557" y="2654067"/>
            <a:ext cx="194208" cy="22165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798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;p37"/>
          <p:cNvSpPr txBox="1">
            <a:spLocks/>
          </p:cNvSpPr>
          <p:nvPr/>
        </p:nvSpPr>
        <p:spPr>
          <a:xfrm>
            <a:off x="1578795" y="391243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重溫三角形</a:t>
            </a:r>
          </a:p>
        </p:txBody>
      </p:sp>
      <p:sp>
        <p:nvSpPr>
          <p:cNvPr id="5" name="Google Shape;288;p37"/>
          <p:cNvSpPr txBox="1">
            <a:spLocks/>
          </p:cNvSpPr>
          <p:nvPr/>
        </p:nvSpPr>
        <p:spPr>
          <a:xfrm>
            <a:off x="4692508" y="1898585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等腰三角形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Google Shape;288;p37"/>
          <p:cNvSpPr txBox="1">
            <a:spLocks/>
          </p:cNvSpPr>
          <p:nvPr/>
        </p:nvSpPr>
        <p:spPr>
          <a:xfrm>
            <a:off x="4692508" y="2590280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其中</a:t>
            </a:r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邊相等</a:t>
            </a:r>
          </a:p>
        </p:txBody>
      </p:sp>
      <p:sp>
        <p:nvSpPr>
          <p:cNvPr id="9" name="AutoShape 2" descr="辨認三角形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3" y="1329357"/>
            <a:ext cx="3037233" cy="303723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B4429C4-EE81-45CD-A951-3F47AB9E33CC}"/>
              </a:ext>
            </a:extLst>
          </p:cNvPr>
          <p:cNvSpPr txBox="1"/>
          <p:nvPr/>
        </p:nvSpPr>
        <p:spPr>
          <a:xfrm>
            <a:off x="2164116" y="2374170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8cm</a:t>
            </a:r>
            <a:endParaRPr lang="zh-HK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1618B0-8CD3-451D-AD66-F765C6F790A6}"/>
              </a:ext>
            </a:extLst>
          </p:cNvPr>
          <p:cNvSpPr txBox="1"/>
          <p:nvPr/>
        </p:nvSpPr>
        <p:spPr>
          <a:xfrm>
            <a:off x="3475026" y="2753208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8cm</a:t>
            </a:r>
            <a:endParaRPr lang="zh-HK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68C6D3E-E2AC-4A06-8A89-CB1E4B716E8F}"/>
              </a:ext>
            </a:extLst>
          </p:cNvPr>
          <p:cNvSpPr txBox="1"/>
          <p:nvPr/>
        </p:nvSpPr>
        <p:spPr>
          <a:xfrm>
            <a:off x="2294543" y="318760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12cm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812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8;p37"/>
          <p:cNvSpPr txBox="1">
            <a:spLocks/>
          </p:cNvSpPr>
          <p:nvPr/>
        </p:nvSpPr>
        <p:spPr>
          <a:xfrm>
            <a:off x="1578795" y="391243"/>
            <a:ext cx="3023024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重溫三角形</a:t>
            </a:r>
          </a:p>
        </p:txBody>
      </p:sp>
      <p:sp>
        <p:nvSpPr>
          <p:cNvPr id="5" name="Google Shape;288;p37"/>
          <p:cNvSpPr txBox="1">
            <a:spLocks/>
          </p:cNvSpPr>
          <p:nvPr/>
        </p:nvSpPr>
        <p:spPr>
          <a:xfrm>
            <a:off x="4692507" y="1898585"/>
            <a:ext cx="3775631" cy="861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等腰直角三角形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Google Shape;288;p37"/>
          <p:cNvSpPr txBox="1">
            <a:spLocks/>
          </p:cNvSpPr>
          <p:nvPr/>
        </p:nvSpPr>
        <p:spPr>
          <a:xfrm>
            <a:off x="4692508" y="2590280"/>
            <a:ext cx="3023024" cy="1484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其中</a:t>
            </a:r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邊相等</a:t>
            </a:r>
            <a:endParaRPr lang="en-US" altLang="zh-TW" sz="3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36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accent2">
                    <a:lumMod val="75000"/>
                  </a:schemeClr>
                </a:solidFill>
              </a:rPr>
              <a:t>有直角</a:t>
            </a:r>
          </a:p>
        </p:txBody>
      </p:sp>
      <p:sp>
        <p:nvSpPr>
          <p:cNvPr id="9" name="AutoShape 2" descr="辨認三角形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94" y="1444808"/>
            <a:ext cx="2629728" cy="262972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773ECBF-AA26-4873-B987-05074301A7A2}"/>
              </a:ext>
            </a:extLst>
          </p:cNvPr>
          <p:cNvSpPr txBox="1"/>
          <p:nvPr/>
        </p:nvSpPr>
        <p:spPr>
          <a:xfrm>
            <a:off x="1462975" y="247596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10cm</a:t>
            </a:r>
            <a:endParaRPr lang="zh-HK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D6E4CE-DC9D-458A-A24F-6C7D80E717DE}"/>
              </a:ext>
            </a:extLst>
          </p:cNvPr>
          <p:cNvSpPr txBox="1"/>
          <p:nvPr/>
        </p:nvSpPr>
        <p:spPr>
          <a:xfrm>
            <a:off x="2602937" y="3592666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/>
              <a:t>10cm</a:t>
            </a:r>
            <a:endParaRPr lang="zh-HK" altLang="en-US" sz="2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326EEE-60BA-4156-936C-C541848B72A2}"/>
              </a:ext>
            </a:extLst>
          </p:cNvPr>
          <p:cNvSpPr/>
          <p:nvPr/>
        </p:nvSpPr>
        <p:spPr>
          <a:xfrm>
            <a:off x="2200560" y="3371008"/>
            <a:ext cx="194208" cy="22165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28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subTitle" idx="1"/>
          </p:nvPr>
        </p:nvSpPr>
        <p:spPr>
          <a:xfrm>
            <a:off x="1343479" y="382650"/>
            <a:ext cx="1914071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用具</a:t>
            </a:r>
            <a:r>
              <a:rPr lang="zh-HK" altLang="en-US" dirty="0"/>
              <a:t>：</a:t>
            </a:r>
            <a:endParaRPr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9A8EF1-5557-5447-A2A8-81CCFAA2E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56" y="938893"/>
            <a:ext cx="1934936" cy="19349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E8F47E9-AD7A-3F44-952C-9A53FDAAAD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057"/>
          <a:stretch/>
        </p:blipFill>
        <p:spPr>
          <a:xfrm>
            <a:off x="3460750" y="938893"/>
            <a:ext cx="2451100" cy="193493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393EB0-B852-8D43-BD7F-2AA1F6D4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408" y="938893"/>
            <a:ext cx="1934936" cy="19349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E8BACF4-083B-694B-B499-EBEDED658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480" y="3019057"/>
            <a:ext cx="909640" cy="1567543"/>
          </a:xfrm>
          <a:prstGeom prst="rect">
            <a:avLst/>
          </a:prstGeom>
        </p:spPr>
      </p:pic>
      <p:sp>
        <p:nvSpPr>
          <p:cNvPr id="25" name="Google Shape;234;p34">
            <a:extLst>
              <a:ext uri="{FF2B5EF4-FFF2-40B4-BE49-F238E27FC236}">
                <a16:creationId xmlns:a16="http://schemas.microsoft.com/office/drawing/2014/main" id="{C2D48164-54D2-7A40-868E-B0711ADBA438}"/>
              </a:ext>
            </a:extLst>
          </p:cNvPr>
          <p:cNvSpPr txBox="1">
            <a:spLocks/>
          </p:cNvSpPr>
          <p:nvPr/>
        </p:nvSpPr>
        <p:spPr>
          <a:xfrm>
            <a:off x="6165850" y="3314428"/>
            <a:ext cx="1914071" cy="109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/>
            <a:r>
              <a:rPr lang="en-US" altLang="zh-HK" dirty="0"/>
              <a:t>-</a:t>
            </a:r>
            <a:r>
              <a:rPr lang="zh-HK" altLang="en-US" dirty="0"/>
              <a:t>活動工作紙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49" y="2941672"/>
            <a:ext cx="1607301" cy="17074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53D421-E5D5-7C32-FEAD-AD656F2B33EB}"/>
              </a:ext>
            </a:extLst>
          </p:cNvPr>
          <p:cNvSpPr/>
          <p:nvPr/>
        </p:nvSpPr>
        <p:spPr>
          <a:xfrm>
            <a:off x="4255294" y="3348038"/>
            <a:ext cx="866775" cy="240506"/>
          </a:xfrm>
          <a:prstGeom prst="rect">
            <a:avLst/>
          </a:prstGeom>
          <a:solidFill>
            <a:srgbClr val="02C4FF"/>
          </a:solidFill>
          <a:ln>
            <a:solidFill>
              <a:srgbClr val="02C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DAA688-5E4D-B247-E896-DBEBFC25BB5B}"/>
              </a:ext>
            </a:extLst>
          </p:cNvPr>
          <p:cNvSpPr/>
          <p:nvPr/>
        </p:nvSpPr>
        <p:spPr>
          <a:xfrm>
            <a:off x="4252912" y="3194175"/>
            <a:ext cx="866775" cy="120253"/>
          </a:xfrm>
          <a:prstGeom prst="rect">
            <a:avLst/>
          </a:prstGeom>
          <a:solidFill>
            <a:srgbClr val="06213C"/>
          </a:solidFill>
          <a:ln>
            <a:solidFill>
              <a:srgbClr val="06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65C932D-E5B5-7FB1-6195-05AB78C9D63E}"/>
              </a:ext>
            </a:extLst>
          </p:cNvPr>
          <p:cNvSpPr/>
          <p:nvPr/>
        </p:nvSpPr>
        <p:spPr>
          <a:xfrm>
            <a:off x="6457950" y="2009775"/>
            <a:ext cx="1076325" cy="452438"/>
          </a:xfrm>
          <a:prstGeom prst="roundRect">
            <a:avLst/>
          </a:prstGeom>
          <a:solidFill>
            <a:srgbClr val="FEEDBE"/>
          </a:solidFill>
          <a:ln>
            <a:solidFill>
              <a:srgbClr val="FEE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subTitle" idx="1"/>
          </p:nvPr>
        </p:nvSpPr>
        <p:spPr>
          <a:xfrm>
            <a:off x="1532322" y="631128"/>
            <a:ext cx="3536634" cy="1307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5400" dirty="0"/>
              <a:t>3D Pen</a:t>
            </a:r>
            <a:r>
              <a:rPr lang="zh-HK" altLang="en-US" sz="5400" dirty="0"/>
              <a:t>：</a:t>
            </a:r>
            <a:endParaRPr sz="5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62" y="1769850"/>
            <a:ext cx="2525484" cy="2682880"/>
          </a:xfrm>
          <a:prstGeom prst="rect">
            <a:avLst/>
          </a:prstGeom>
        </p:spPr>
      </p:pic>
      <p:sp>
        <p:nvSpPr>
          <p:cNvPr id="12" name="Google Shape;234;p34">
            <a:extLst>
              <a:ext uri="{FF2B5EF4-FFF2-40B4-BE49-F238E27FC236}">
                <a16:creationId xmlns:a16="http://schemas.microsoft.com/office/drawing/2014/main" id="{C2D48164-54D2-7A40-868E-B0711ADBA438}"/>
              </a:ext>
            </a:extLst>
          </p:cNvPr>
          <p:cNvSpPr txBox="1">
            <a:spLocks/>
          </p:cNvSpPr>
          <p:nvPr/>
        </p:nvSpPr>
        <p:spPr>
          <a:xfrm>
            <a:off x="4804190" y="2150568"/>
            <a:ext cx="3137175" cy="175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/>
            <a:r>
              <a:rPr lang="zh-TW" altLang="en-US" sz="3600" dirty="0"/>
              <a:t>*</a:t>
            </a:r>
            <a:r>
              <a:rPr lang="en-US" altLang="zh-TW" sz="3600" dirty="0"/>
              <a:t>2</a:t>
            </a:r>
            <a:r>
              <a:rPr lang="zh-TW" altLang="en-US" sz="3600" dirty="0"/>
              <a:t>人一組</a:t>
            </a:r>
            <a:endParaRPr lang="en-US" altLang="zh-TW" sz="3600" dirty="0"/>
          </a:p>
          <a:p>
            <a:pPr marL="0" indent="0"/>
            <a:r>
              <a:rPr lang="zh-TW" altLang="en-US" sz="3600" dirty="0"/>
              <a:t>*請小心使用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87779036"/>
      </p:ext>
    </p:extLst>
  </p:cSld>
  <p:clrMapOvr>
    <a:masterClrMapping/>
  </p:clrMapOvr>
</p:sld>
</file>

<file path=ppt/theme/theme1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193</Words>
  <Application>Microsoft Office PowerPoint</Application>
  <PresentationFormat>如螢幕大小 (16:9)</PresentationFormat>
  <Paragraphs>56</Paragraphs>
  <Slides>14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0" baseType="lpstr">
      <vt:lpstr>Anonymous Pro</vt:lpstr>
      <vt:lpstr>Concert One</vt:lpstr>
      <vt:lpstr>Roboto Mono Regular</vt:lpstr>
      <vt:lpstr>Arial</vt:lpstr>
      <vt:lpstr>Coming Soon</vt:lpstr>
      <vt:lpstr>Notebook Lesson</vt:lpstr>
      <vt:lpstr>單元四 角和三角形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1. 角和三角形分類</vt:lpstr>
      <vt:lpstr>PowerPoint 簡報</vt:lpstr>
      <vt:lpstr>活動一：</vt:lpstr>
      <vt:lpstr>活動二：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QTN計劃 第二次共備</dc:title>
  <cp:lastModifiedBy>陳廷軒老師</cp:lastModifiedBy>
  <cp:revision>41</cp:revision>
  <dcterms:modified xsi:type="dcterms:W3CDTF">2023-02-23T00:40:42Z</dcterms:modified>
</cp:coreProperties>
</file>