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" y="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3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556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72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812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06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0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44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320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6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296A2B-BD11-448D-8685-3DF00DCD80B7}" type="datetimeFigureOut">
              <a:rPr lang="zh-HK" altLang="en-US" smtClean="0"/>
              <a:t>11/11/2020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780D4E-A485-4FC1-9EA4-D8A66855406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0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Micro:bit</a:t>
            </a:r>
            <a:r>
              <a:rPr lang="en-US" altLang="zh-CN" dirty="0"/>
              <a:t> </a:t>
            </a:r>
            <a:r>
              <a:rPr lang="zh-TW" altLang="en-US" dirty="0" smtClean="0"/>
              <a:t>遙控機械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400" dirty="0" smtClean="0"/>
              <a:t>編程部份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1587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遙控</a:t>
            </a:r>
            <a:r>
              <a:rPr lang="zh-TW" altLang="en-US" dirty="0" smtClean="0"/>
              <a:t>車</a:t>
            </a:r>
            <a:r>
              <a:rPr lang="zh-HK" altLang="en-US" dirty="0" smtClean="0"/>
              <a:t>編</a:t>
            </a:r>
            <a:r>
              <a:rPr lang="zh-HK" altLang="en-US" dirty="0"/>
              <a:t>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3319503" y="1791775"/>
            <a:ext cx="8752113" cy="49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9" y="2286000"/>
            <a:ext cx="6321808" cy="4023360"/>
          </a:xfrm>
        </p:spPr>
        <p:txBody>
          <a:bodyPr/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必須與</a:t>
            </a:r>
            <a:r>
              <a:rPr lang="zh-HK" altLang="en-US" dirty="0" smtClean="0"/>
              <a:t>遙控器</a:t>
            </a:r>
            <a:r>
              <a:rPr lang="zh-TW" altLang="en-US" dirty="0" smtClean="0"/>
              <a:t>頻道相同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7559231" y="4203166"/>
            <a:ext cx="4512385" cy="2566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858" t="23797" r="70198" b="61749"/>
          <a:stretch/>
        </p:blipFill>
        <p:spPr>
          <a:xfrm>
            <a:off x="1024128" y="2285999"/>
            <a:ext cx="3494084" cy="21945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59231" y="4141693"/>
            <a:ext cx="985414" cy="68741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/>
          <p:cNvCxnSpPr>
            <a:stCxn id="6" idx="1"/>
          </p:cNvCxnSpPr>
          <p:nvPr/>
        </p:nvCxnSpPr>
        <p:spPr>
          <a:xfrm flipH="1" flipV="1">
            <a:off x="4687261" y="3711388"/>
            <a:ext cx="2871970" cy="7740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65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9" y="2286000"/>
            <a:ext cx="5707084" cy="4023360"/>
          </a:xfrm>
        </p:spPr>
        <p:txBody>
          <a:bodyPr/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“if … then …” </a:t>
            </a:r>
            <a:r>
              <a:rPr lang="zh-TW" altLang="en-US" dirty="0" smtClean="0"/>
              <a:t>指令把遙控器發出的數值分配於不同變數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“x”</a:t>
            </a:r>
            <a:r>
              <a:rPr lang="en-US" altLang="zh-TW" dirty="0" smtClean="0"/>
              <a:t> 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“y”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“angle” </a:t>
            </a:r>
            <a:r>
              <a:rPr lang="zh-TW" altLang="en-US" dirty="0" smtClean="0"/>
              <a:t>當中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accent3"/>
                </a:solidFill>
              </a:rPr>
              <a:t>“compare name to “turn” = 0”  </a:t>
            </a:r>
            <a:r>
              <a:rPr lang="zh-TW" altLang="en-US" dirty="0" smtClean="0"/>
              <a:t>這個條件相等於</a:t>
            </a:r>
            <a:r>
              <a:rPr lang="en-US" altLang="zh-TW" dirty="0"/>
              <a:t> </a:t>
            </a:r>
            <a:r>
              <a:rPr lang="en-US" altLang="zh-TW" dirty="0" smtClean="0"/>
              <a:t>“name = turn”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7559231" y="4203166"/>
            <a:ext cx="4512385" cy="25664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92433" y="4779468"/>
            <a:ext cx="2089450" cy="1990166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/>
          <p:cNvCxnSpPr>
            <a:stCxn id="6" idx="1"/>
            <a:endCxn id="8" idx="3"/>
          </p:cNvCxnSpPr>
          <p:nvPr/>
        </p:nvCxnSpPr>
        <p:spPr>
          <a:xfrm flipH="1" flipV="1">
            <a:off x="5667458" y="2362841"/>
            <a:ext cx="1924975" cy="341171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16858" t="37540" r="53810" b="13644"/>
          <a:stretch/>
        </p:blipFill>
        <p:spPr>
          <a:xfrm>
            <a:off x="898498" y="130628"/>
            <a:ext cx="4768960" cy="446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8869" y="2286766"/>
            <a:ext cx="5707084" cy="4409099"/>
          </a:xfrm>
        </p:spPr>
        <p:txBody>
          <a:bodyPr>
            <a:normAutofit fontScale="92500" lnSpcReduction="10000"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“if … then …” </a:t>
            </a:r>
            <a:r>
              <a:rPr lang="zh-TW" altLang="en-US" dirty="0" smtClean="0"/>
              <a:t>指令使小車於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“y”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的數值在</a:t>
            </a:r>
            <a:r>
              <a:rPr lang="en-US" altLang="zh-TW" dirty="0" smtClean="0">
                <a:solidFill>
                  <a:schemeClr val="accent3"/>
                </a:solidFill>
              </a:rPr>
              <a:t>85&lt;y&lt;95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的情況下</a:t>
            </a:r>
            <a:r>
              <a:rPr lang="zh-TW" altLang="en-US" dirty="0" smtClean="0">
                <a:solidFill>
                  <a:schemeClr val="accent3"/>
                </a:solidFill>
              </a:rPr>
              <a:t>停止行駛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360</a:t>
            </a:r>
            <a:r>
              <a:rPr lang="zh-TW" altLang="en-US" dirty="0" smtClean="0"/>
              <a:t>伺服馬達輸入數值為</a:t>
            </a:r>
            <a:r>
              <a:rPr lang="en-US" altLang="zh-TW" dirty="0" smtClean="0"/>
              <a:t>90</a:t>
            </a:r>
            <a:r>
              <a:rPr lang="zh-TW" altLang="en-US" dirty="0" smtClean="0"/>
              <a:t>時會停止不動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HK" altLang="en-US" dirty="0"/>
              <a:t>輸入</a:t>
            </a:r>
            <a:r>
              <a:rPr lang="zh-HK" altLang="en-US" dirty="0" smtClean="0"/>
              <a:t>數值</a:t>
            </a:r>
            <a:r>
              <a:rPr lang="zh-TW" altLang="en-US" dirty="0" smtClean="0">
                <a:solidFill>
                  <a:schemeClr val="accent3"/>
                </a:solidFill>
              </a:rPr>
              <a:t>少於</a:t>
            </a:r>
            <a:r>
              <a:rPr lang="en-US" altLang="zh-TW" dirty="0" smtClean="0">
                <a:solidFill>
                  <a:schemeClr val="accent3"/>
                </a:solidFill>
              </a:rPr>
              <a:t>90</a:t>
            </a:r>
            <a:r>
              <a:rPr lang="zh-TW" altLang="en-US" dirty="0" smtClean="0">
                <a:solidFill>
                  <a:schemeClr val="accent3"/>
                </a:solidFill>
              </a:rPr>
              <a:t>以順時針</a:t>
            </a:r>
            <a:r>
              <a:rPr lang="zh-TW" altLang="en-US" dirty="0" smtClean="0"/>
              <a:t>轉動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HK" altLang="en-US" dirty="0"/>
              <a:t>輸入</a:t>
            </a:r>
            <a:r>
              <a:rPr lang="zh-HK" altLang="en-US" dirty="0" smtClean="0"/>
              <a:t>數值</a:t>
            </a:r>
            <a:r>
              <a:rPr lang="zh-TW" altLang="en-US" dirty="0" smtClean="0">
                <a:solidFill>
                  <a:schemeClr val="accent3"/>
                </a:solidFill>
              </a:rPr>
              <a:t>大於</a:t>
            </a:r>
            <a:r>
              <a:rPr lang="en-US" altLang="zh-TW" dirty="0">
                <a:solidFill>
                  <a:schemeClr val="accent3"/>
                </a:solidFill>
              </a:rPr>
              <a:t>90</a:t>
            </a:r>
            <a:r>
              <a:rPr lang="zh-TW" altLang="en-US" dirty="0" smtClean="0">
                <a:solidFill>
                  <a:schemeClr val="accent3"/>
                </a:solidFill>
              </a:rPr>
              <a:t>以逆時針</a:t>
            </a:r>
            <a:r>
              <a:rPr lang="zh-TW" altLang="en-US" dirty="0" smtClean="0"/>
              <a:t>轉動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當輸入</a:t>
            </a:r>
            <a:r>
              <a:rPr lang="zh-TW" altLang="en-US" dirty="0" smtClean="0"/>
              <a:t>數值與</a:t>
            </a:r>
            <a:r>
              <a:rPr lang="en-US" altLang="zh-TW" dirty="0" smtClean="0"/>
              <a:t>90</a:t>
            </a:r>
            <a:r>
              <a:rPr lang="zh-TW" altLang="en-US" dirty="0" smtClean="0"/>
              <a:t>的差愈大，轉速會愈快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7559231" y="4203166"/>
            <a:ext cx="4512385" cy="25664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51754" y="4491316"/>
            <a:ext cx="2419862" cy="2278317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036292" y="2074691"/>
            <a:ext cx="3615462" cy="27431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45918" t="35804" r="21273" b="13643"/>
          <a:stretch/>
        </p:blipFill>
        <p:spPr>
          <a:xfrm>
            <a:off x="998356" y="73767"/>
            <a:ext cx="4933082" cy="42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45918" t="62643" r="21273" b="24455"/>
          <a:stretch/>
        </p:blipFill>
        <p:spPr>
          <a:xfrm>
            <a:off x="844674" y="476408"/>
            <a:ext cx="6565863" cy="14522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8869" y="2211465"/>
            <a:ext cx="5707084" cy="4646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accent3"/>
                </a:solidFill>
              </a:rPr>
              <a:t>“</a:t>
            </a:r>
            <a:r>
              <a:rPr lang="en-US" altLang="zh-TW" dirty="0">
                <a:solidFill>
                  <a:schemeClr val="accent3"/>
                </a:solidFill>
              </a:rPr>
              <a:t>y” </a:t>
            </a:r>
            <a:r>
              <a:rPr lang="zh-TW" altLang="en-US" dirty="0"/>
              <a:t>的數值控制車子前後活動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當兩個伺服馬達以</a:t>
            </a:r>
            <a:r>
              <a:rPr lang="zh-TW" altLang="en-US" dirty="0">
                <a:solidFill>
                  <a:schemeClr val="accent3"/>
                </a:solidFill>
              </a:rPr>
              <a:t>相同速度向相反方向轉動</a:t>
            </a:r>
            <a:r>
              <a:rPr lang="zh-TW" altLang="en-US" dirty="0"/>
              <a:t>，車子會垂直前進或後退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先假設</a:t>
            </a:r>
            <a:r>
              <a:rPr lang="en-US" altLang="zh-TW" dirty="0"/>
              <a:t> “x” </a:t>
            </a:r>
            <a:r>
              <a:rPr lang="zh-TW" altLang="en-US" dirty="0"/>
              <a:t>的值為</a:t>
            </a:r>
            <a:r>
              <a:rPr lang="en-US" altLang="zh-TW" dirty="0"/>
              <a:t>0(</a:t>
            </a:r>
            <a:r>
              <a:rPr lang="zh-TW" altLang="en-US" dirty="0"/>
              <a:t>即沒有控制轉向</a:t>
            </a:r>
            <a:r>
              <a:rPr lang="en-US" altLang="zh-TW" dirty="0" smtClean="0"/>
              <a:t>)</a:t>
            </a: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控制兩個伺服馬達的參數分別是 </a:t>
            </a:r>
            <a:r>
              <a:rPr lang="en-US" altLang="zh-TW" dirty="0" smtClean="0">
                <a:solidFill>
                  <a:schemeClr val="accent3"/>
                </a:solidFill>
              </a:rPr>
              <a:t>“180 - y</a:t>
            </a:r>
            <a:r>
              <a:rPr lang="en-US" altLang="zh-TW" dirty="0">
                <a:solidFill>
                  <a:schemeClr val="accent3"/>
                </a:solidFill>
              </a:rPr>
              <a:t>” </a:t>
            </a:r>
            <a:r>
              <a:rPr lang="zh-TW" altLang="en-US" dirty="0" smtClean="0">
                <a:solidFill>
                  <a:schemeClr val="accent3"/>
                </a:solidFill>
              </a:rPr>
              <a:t>及 </a:t>
            </a:r>
            <a:r>
              <a:rPr lang="en-US" altLang="zh-TW" dirty="0" smtClean="0">
                <a:solidFill>
                  <a:schemeClr val="accent3"/>
                </a:solidFill>
              </a:rPr>
              <a:t>“y</a:t>
            </a:r>
            <a:r>
              <a:rPr lang="en-US" altLang="zh-TW" dirty="0">
                <a:solidFill>
                  <a:schemeClr val="accent3"/>
                </a:solidFill>
              </a:rPr>
              <a:t>” 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例：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y = 50 </a:t>
            </a:r>
            <a:r>
              <a:rPr lang="en-US" altLang="zh-TW" dirty="0" smtClean="0">
                <a:sym typeface="Wingdings" panose="05000000000000000000" pitchFamily="2" charset="2"/>
              </a:rPr>
              <a:t> P1 = 180 – 50 =</a:t>
            </a:r>
            <a:r>
              <a:rPr lang="en-US" altLang="zh-TW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130</a:t>
            </a:r>
            <a:r>
              <a:rPr lang="en-US" altLang="zh-TW" dirty="0" smtClean="0">
                <a:sym typeface="Wingdings" panose="05000000000000000000" pitchFamily="2" charset="2"/>
              </a:rPr>
              <a:t>, P2 = </a:t>
            </a:r>
            <a:r>
              <a:rPr lang="en-US" altLang="zh-TW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50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與</a:t>
            </a:r>
            <a:r>
              <a:rPr lang="en-US" altLang="zh-TW" dirty="0" smtClean="0"/>
              <a:t>90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chemeClr val="accent3"/>
                </a:solidFill>
              </a:rPr>
              <a:t>差的絕對值都是</a:t>
            </a:r>
            <a:r>
              <a:rPr lang="en-US" altLang="zh-TW" dirty="0" smtClean="0">
                <a:solidFill>
                  <a:schemeClr val="accent3"/>
                </a:solidFill>
              </a:rPr>
              <a:t>40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兩個</a:t>
            </a:r>
            <a:r>
              <a:rPr lang="zh-TW" altLang="en-US" dirty="0"/>
              <a:t>伺服馬達</a:t>
            </a:r>
            <a:r>
              <a:rPr lang="zh-TW" altLang="en-US" dirty="0">
                <a:solidFill>
                  <a:schemeClr val="accent3"/>
                </a:solidFill>
              </a:rPr>
              <a:t>相同速度向相反方向</a:t>
            </a:r>
            <a:r>
              <a:rPr lang="zh-TW" altLang="en-US" dirty="0" smtClean="0">
                <a:solidFill>
                  <a:schemeClr val="accent3"/>
                </a:solidFill>
              </a:rPr>
              <a:t>轉動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車子垂直前進</a:t>
            </a:r>
            <a:r>
              <a:rPr lang="zh-TW" altLang="en-US" dirty="0"/>
              <a:t>／</a:t>
            </a:r>
            <a:r>
              <a:rPr lang="zh-TW" altLang="en-US" dirty="0" smtClean="0"/>
              <a:t>後退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7559231" y="4203166"/>
            <a:ext cx="4512385" cy="25664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46767" y="5816812"/>
            <a:ext cx="2419862" cy="5148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454588" y="1728908"/>
            <a:ext cx="3192179" cy="44029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2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45918" t="62643" r="21273" b="24455"/>
          <a:stretch/>
        </p:blipFill>
        <p:spPr>
          <a:xfrm>
            <a:off x="844674" y="476408"/>
            <a:ext cx="6565863" cy="14522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8869" y="2123099"/>
            <a:ext cx="5707084" cy="4646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加入 </a:t>
            </a:r>
            <a:r>
              <a:rPr lang="en-US" altLang="zh-TW" dirty="0" smtClean="0">
                <a:solidFill>
                  <a:schemeClr val="accent3"/>
                </a:solidFill>
              </a:rPr>
              <a:t>“x” </a:t>
            </a:r>
            <a:r>
              <a:rPr lang="zh-TW" altLang="en-US" dirty="0" smtClean="0"/>
              <a:t>這個參數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Micro:bit </a:t>
            </a:r>
            <a:r>
              <a:rPr lang="zh-TW" altLang="en-US" dirty="0" smtClean="0"/>
              <a:t>編程中，有關計算的積木需注意層級關係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上述程序中，</a:t>
            </a:r>
            <a:r>
              <a:rPr lang="zh-TW" altLang="en-US" dirty="0" smtClean="0">
                <a:solidFill>
                  <a:schemeClr val="accent3"/>
                </a:solidFill>
              </a:rPr>
              <a:t>會先計算</a:t>
            </a:r>
            <a:r>
              <a:rPr lang="en-US" altLang="zh-TW" dirty="0">
                <a:solidFill>
                  <a:schemeClr val="accent3"/>
                </a:solidFill>
              </a:rPr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“y” </a:t>
            </a:r>
            <a:r>
              <a:rPr lang="zh-TW" altLang="en-US" dirty="0" smtClean="0">
                <a:solidFill>
                  <a:schemeClr val="accent3"/>
                </a:solidFill>
              </a:rPr>
              <a:t>與 </a:t>
            </a:r>
            <a:r>
              <a:rPr lang="en-US" altLang="zh-TW" dirty="0" smtClean="0">
                <a:solidFill>
                  <a:schemeClr val="accent3"/>
                </a:solidFill>
              </a:rPr>
              <a:t>“x” </a:t>
            </a:r>
            <a:r>
              <a:rPr lang="zh-TW" altLang="en-US" dirty="0" smtClean="0">
                <a:solidFill>
                  <a:schemeClr val="accent3"/>
                </a:solidFill>
              </a:rPr>
              <a:t>的差，然後再把</a:t>
            </a:r>
            <a:r>
              <a:rPr lang="en-US" altLang="zh-TW" dirty="0" smtClean="0">
                <a:solidFill>
                  <a:schemeClr val="accent3"/>
                </a:solidFill>
              </a:rPr>
              <a:t>180</a:t>
            </a:r>
            <a:r>
              <a:rPr lang="zh-TW" altLang="en-US" dirty="0" smtClean="0">
                <a:solidFill>
                  <a:schemeClr val="accent3"/>
                </a:solidFill>
              </a:rPr>
              <a:t>減去計算所得的差</a:t>
            </a:r>
            <a:endParaRPr lang="en-US" altLang="zh-TW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加入</a:t>
            </a:r>
            <a:r>
              <a:rPr lang="en-US" altLang="zh-TW" dirty="0">
                <a:solidFill>
                  <a:schemeClr val="accent3"/>
                </a:solidFill>
              </a:rPr>
              <a:t>“x” </a:t>
            </a:r>
            <a:r>
              <a:rPr lang="zh-TW" altLang="en-US" dirty="0"/>
              <a:t>這個參數會導致</a:t>
            </a:r>
            <a:r>
              <a:rPr lang="en-US" altLang="zh-TW" dirty="0" smtClean="0"/>
              <a:t>P1 </a:t>
            </a:r>
            <a:r>
              <a:rPr lang="zh-TW" altLang="en-US" dirty="0" smtClean="0"/>
              <a:t>及</a:t>
            </a:r>
            <a:r>
              <a:rPr lang="en-US" altLang="zh-TW" dirty="0"/>
              <a:t> </a:t>
            </a:r>
            <a:r>
              <a:rPr lang="en-US" altLang="zh-TW" dirty="0" smtClean="0"/>
              <a:t>P2 </a:t>
            </a:r>
            <a:r>
              <a:rPr lang="zh-TW" altLang="en-US" dirty="0" smtClean="0"/>
              <a:t>之間</a:t>
            </a:r>
            <a:r>
              <a:rPr lang="zh-TW" altLang="en-US" dirty="0" smtClean="0">
                <a:solidFill>
                  <a:schemeClr val="accent3"/>
                </a:solidFill>
              </a:rPr>
              <a:t>與</a:t>
            </a:r>
            <a:r>
              <a:rPr lang="en-US" altLang="zh-TW" dirty="0" smtClean="0">
                <a:solidFill>
                  <a:schemeClr val="accent3"/>
                </a:solidFill>
              </a:rPr>
              <a:t>90</a:t>
            </a:r>
            <a:r>
              <a:rPr lang="zh-TW" altLang="en-US" dirty="0" smtClean="0">
                <a:solidFill>
                  <a:schemeClr val="accent3"/>
                </a:solidFill>
              </a:rPr>
              <a:t>的差距出現不一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兩個伺服馬達會</a:t>
            </a:r>
            <a:r>
              <a:rPr lang="zh-TW" altLang="en-US" dirty="0" smtClean="0">
                <a:solidFill>
                  <a:schemeClr val="accent3"/>
                </a:solidFill>
              </a:rPr>
              <a:t>以不同速度轉動</a:t>
            </a:r>
            <a:endParaRPr lang="en-US" altLang="zh-TW" dirty="0" smtClean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因而出現轉向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7559231" y="4203166"/>
            <a:ext cx="4512385" cy="25664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46767" y="5816812"/>
            <a:ext cx="2419862" cy="5148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454588" y="1728908"/>
            <a:ext cx="3192179" cy="44029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60255" t="64502" r="25097" b="30631"/>
          <a:stretch/>
        </p:blipFill>
        <p:spPr>
          <a:xfrm>
            <a:off x="1232751" y="3039036"/>
            <a:ext cx="2796988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1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45918" t="62643" r="21273" b="24455"/>
          <a:stretch/>
        </p:blipFill>
        <p:spPr>
          <a:xfrm>
            <a:off x="844674" y="476408"/>
            <a:ext cx="6565863" cy="14522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8869" y="2123099"/>
            <a:ext cx="5707084" cy="4646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例：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altLang="zh-TW" dirty="0"/>
              <a:t>y = </a:t>
            </a:r>
            <a:r>
              <a:rPr lang="es-ES" altLang="zh-TW" dirty="0" smtClean="0"/>
              <a:t>50</a:t>
            </a:r>
            <a:r>
              <a:rPr lang="en-US" altLang="zh-TW" dirty="0" smtClean="0"/>
              <a:t>, </a:t>
            </a:r>
            <a:r>
              <a:rPr lang="zh-TW" altLang="en-US" dirty="0" smtClean="0"/>
              <a:t>ｘ＝</a:t>
            </a:r>
            <a:r>
              <a:rPr lang="en-US" altLang="zh-TW" dirty="0"/>
              <a:t> </a:t>
            </a:r>
            <a:r>
              <a:rPr lang="en-US" altLang="zh-TW" dirty="0" smtClean="0"/>
              <a:t>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altLang="zh-TW" dirty="0" smtClean="0"/>
              <a:t>P1 </a:t>
            </a:r>
            <a:r>
              <a:rPr lang="es-ES" altLang="zh-TW" dirty="0"/>
              <a:t>= 180 – </a:t>
            </a:r>
            <a:r>
              <a:rPr lang="es-ES" altLang="zh-TW" dirty="0" smtClean="0">
                <a:solidFill>
                  <a:schemeClr val="accent3"/>
                </a:solidFill>
              </a:rPr>
              <a:t>(50-20) </a:t>
            </a:r>
            <a:r>
              <a:rPr lang="es-ES" altLang="zh-TW" dirty="0" smtClean="0"/>
              <a:t>=150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altLang="zh-TW" dirty="0" smtClean="0"/>
              <a:t>P2 </a:t>
            </a:r>
            <a:r>
              <a:rPr lang="es-ES" altLang="zh-TW" dirty="0"/>
              <a:t>= </a:t>
            </a:r>
            <a:r>
              <a:rPr lang="es-ES" altLang="zh-TW" dirty="0" smtClean="0"/>
              <a:t>50 + 20 = 70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altLang="zh-TW" dirty="0" smtClean="0"/>
              <a:t>P1 – 90 = </a:t>
            </a:r>
            <a:r>
              <a:rPr lang="es-ES" altLang="zh-TW" dirty="0" smtClean="0">
                <a:solidFill>
                  <a:schemeClr val="accent3"/>
                </a:solidFill>
              </a:rPr>
              <a:t>60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altLang="zh-TW" dirty="0" smtClean="0"/>
              <a:t>90 – P2 = </a:t>
            </a:r>
            <a:r>
              <a:rPr lang="es-ES" altLang="zh-TW" dirty="0" smtClean="0">
                <a:solidFill>
                  <a:schemeClr val="accent3"/>
                </a:solidFill>
              </a:rPr>
              <a:t>20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兩個伺服馬達會</a:t>
            </a:r>
            <a:r>
              <a:rPr lang="zh-TW" altLang="en-US" dirty="0">
                <a:solidFill>
                  <a:schemeClr val="accent3"/>
                </a:solidFill>
              </a:rPr>
              <a:t>以不同速度</a:t>
            </a:r>
            <a:r>
              <a:rPr lang="zh-TW" altLang="en-US" dirty="0" smtClean="0">
                <a:solidFill>
                  <a:schemeClr val="accent3"/>
                </a:solidFill>
              </a:rPr>
              <a:t>轉動</a:t>
            </a:r>
            <a:endParaRPr lang="es-ES" altLang="zh-TW" dirty="0" smtClean="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s-ES" altLang="zh-TW" dirty="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858" t="23797" r="21273" b="13644"/>
          <a:stretch/>
        </p:blipFill>
        <p:spPr>
          <a:xfrm>
            <a:off x="7559231" y="4203166"/>
            <a:ext cx="4512385" cy="256646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46767" y="5816812"/>
            <a:ext cx="2419862" cy="514831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6454588" y="1728908"/>
            <a:ext cx="3192179" cy="44029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2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遙控器編程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175925" cy="4023360"/>
          </a:xfrm>
        </p:spPr>
        <p:txBody>
          <a:bodyPr/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HK" dirty="0" smtClean="0">
                <a:solidFill>
                  <a:schemeClr val="accent3"/>
                </a:solidFill>
              </a:rPr>
              <a:t>“radio set group </a:t>
            </a:r>
            <a:r>
              <a:rPr lang="en-US" altLang="zh-TW" dirty="0" smtClean="0">
                <a:solidFill>
                  <a:schemeClr val="accent3"/>
                </a:solidFill>
              </a:rPr>
              <a:t>{</a:t>
            </a:r>
            <a:r>
              <a:rPr lang="zh-TW" altLang="en-US" dirty="0" smtClean="0">
                <a:solidFill>
                  <a:schemeClr val="accent3"/>
                </a:solidFill>
              </a:rPr>
              <a:t>  </a:t>
            </a:r>
            <a:r>
              <a:rPr lang="en-US" altLang="zh-TW" dirty="0" smtClean="0">
                <a:solidFill>
                  <a:schemeClr val="accent3"/>
                </a:solidFill>
              </a:rPr>
              <a:t>}</a:t>
            </a:r>
            <a:r>
              <a:rPr lang="en-US" altLang="zh-HK" dirty="0" smtClean="0">
                <a:solidFill>
                  <a:schemeClr val="accent3"/>
                </a:solidFill>
              </a:rPr>
              <a:t>”</a:t>
            </a:r>
            <a:r>
              <a:rPr lang="zh-TW" altLang="en-US" dirty="0" smtClean="0"/>
              <a:t>指令以配對適當的遙控機械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必須於學生編程前分配好各組用的頻道</a:t>
            </a:r>
            <a:endParaRPr lang="en-US" altLang="zh-HK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528" t="24402" r="74583" b="61562"/>
          <a:stretch/>
        </p:blipFill>
        <p:spPr>
          <a:xfrm>
            <a:off x="1024128" y="1854157"/>
            <a:ext cx="2750885" cy="24435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99019" y="1083450"/>
            <a:ext cx="1554063" cy="132165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3775013" y="1744277"/>
            <a:ext cx="2524006" cy="134470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5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175925" cy="4023360"/>
          </a:xfrm>
        </p:spPr>
        <p:txBody>
          <a:bodyPr/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建立一個變數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“a” </a:t>
            </a:r>
            <a:r>
              <a:rPr lang="zh-TW" altLang="en-US" dirty="0" smtClean="0"/>
              <a:t>然後先設定為</a:t>
            </a:r>
            <a:r>
              <a:rPr lang="en-US" altLang="zh-TW" dirty="0" smtClean="0"/>
              <a:t>90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設定開機時機械臂的位置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6528" t="24402" r="74583" b="61562"/>
          <a:stretch/>
        </p:blipFill>
        <p:spPr>
          <a:xfrm>
            <a:off x="1024128" y="1854157"/>
            <a:ext cx="2750885" cy="24435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99019" y="1083450"/>
            <a:ext cx="1554063" cy="1321654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3775013" y="1744277"/>
            <a:ext cx="2524006" cy="134470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3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25933" t="24323" r="47549" b="42518"/>
          <a:stretch/>
        </p:blipFill>
        <p:spPr>
          <a:xfrm>
            <a:off x="1024128" y="1150612"/>
            <a:ext cx="4577533" cy="32197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175925" cy="4023360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設定</a:t>
            </a:r>
            <a:r>
              <a:rPr lang="en-US" altLang="zh-TW" dirty="0" smtClean="0">
                <a:solidFill>
                  <a:schemeClr val="accent3"/>
                </a:solidFill>
              </a:rPr>
              <a:t>“radio send value { name } = { value }”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，把遙控器的控制指令的參數</a:t>
            </a:r>
            <a:r>
              <a:rPr lang="en-US" altLang="zh-TW" dirty="0" smtClean="0"/>
              <a:t>(value)</a:t>
            </a:r>
            <a:r>
              <a:rPr lang="zh-TW" altLang="en-US" dirty="0" smtClean="0"/>
              <a:t>定義為一個名稱</a:t>
            </a:r>
            <a:r>
              <a:rPr lang="en-US" altLang="zh-TW" dirty="0" smtClean="0"/>
              <a:t>(name)</a:t>
            </a:r>
            <a:r>
              <a:rPr lang="zh-TW" altLang="en-US" dirty="0" smtClean="0"/>
              <a:t>送出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名稱不能多於</a:t>
            </a:r>
            <a:r>
              <a:rPr lang="en-US" altLang="zh-TW" dirty="0" smtClean="0"/>
              <a:t>8</a:t>
            </a:r>
            <a:r>
              <a:rPr lang="zh-TW" altLang="en-US" dirty="0" smtClean="0"/>
              <a:t>個字母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930" y="1144921"/>
            <a:ext cx="3989902" cy="282004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5601661" y="2554941"/>
            <a:ext cx="2280269" cy="411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5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25933" t="24323" r="47549" b="42518"/>
          <a:stretch/>
        </p:blipFill>
        <p:spPr>
          <a:xfrm>
            <a:off x="1024128" y="1150612"/>
            <a:ext cx="4577533" cy="32197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175925" cy="4023360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利用 </a:t>
            </a:r>
            <a:r>
              <a:rPr lang="en-US" altLang="zh-TW" dirty="0" smtClean="0">
                <a:solidFill>
                  <a:schemeClr val="accent3"/>
                </a:solidFill>
              </a:rPr>
              <a:t>“rotation(</a:t>
            </a:r>
            <a:r>
              <a:rPr lang="en-US" altLang="zh-TW" baseline="30000" dirty="0" smtClean="0">
                <a:solidFill>
                  <a:schemeClr val="accent3"/>
                </a:solidFill>
              </a:rPr>
              <a:t>o</a:t>
            </a:r>
            <a:r>
              <a:rPr lang="en-US" altLang="zh-TW" dirty="0" smtClean="0">
                <a:solidFill>
                  <a:schemeClr val="accent3"/>
                </a:solidFill>
              </a:rPr>
              <a:t>) roll” </a:t>
            </a:r>
            <a:r>
              <a:rPr lang="zh-TW" altLang="en-US" dirty="0" smtClean="0"/>
              <a:t>控掣轉向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利用於</a:t>
            </a:r>
            <a:r>
              <a:rPr lang="en-US" altLang="zh-TW" dirty="0" smtClean="0"/>
              <a:t>P1(</a:t>
            </a:r>
            <a:r>
              <a:rPr lang="zh-TW" altLang="en-US" dirty="0" smtClean="0"/>
              <a:t>引腳</a:t>
            </a:r>
            <a:r>
              <a:rPr lang="en-US" altLang="zh-TW" dirty="0" smtClean="0"/>
              <a:t>1) </a:t>
            </a:r>
            <a:r>
              <a:rPr lang="zh-TW" altLang="en-US" dirty="0" smtClean="0"/>
              <a:t>的</a:t>
            </a:r>
            <a:r>
              <a:rPr lang="zh-TW" altLang="en-US" dirty="0"/>
              <a:t>操控</a:t>
            </a:r>
            <a:r>
              <a:rPr lang="zh-TW" altLang="en-US" dirty="0" smtClean="0"/>
              <a:t>桿</a:t>
            </a:r>
            <a:r>
              <a:rPr lang="en-US" altLang="zh-TW" dirty="0" smtClean="0"/>
              <a:t>(Y</a:t>
            </a:r>
            <a:r>
              <a:rPr lang="zh-TW" altLang="en-US" dirty="0" smtClean="0"/>
              <a:t>軸</a:t>
            </a:r>
            <a:r>
              <a:rPr lang="en-US" altLang="zh-TW" dirty="0" smtClean="0"/>
              <a:t>)</a:t>
            </a:r>
            <a:r>
              <a:rPr lang="zh-TW" altLang="en-US" dirty="0" smtClean="0"/>
              <a:t>讀數</a:t>
            </a:r>
            <a:r>
              <a:rPr lang="zh-TW" altLang="en-US" dirty="0" smtClean="0">
                <a:solidFill>
                  <a:schemeClr val="accent3"/>
                </a:solidFill>
              </a:rPr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“analog read pin P1”</a:t>
            </a:r>
            <a:r>
              <a:rPr lang="en-US" altLang="zh-TW" dirty="0" smtClean="0"/>
              <a:t> </a:t>
            </a:r>
            <a:r>
              <a:rPr lang="zh-HK" altLang="en-US" dirty="0" smtClean="0"/>
              <a:t>控掣</a:t>
            </a:r>
            <a:r>
              <a:rPr lang="zh-TW" altLang="en-US" dirty="0" smtClean="0"/>
              <a:t>前後運動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930" y="1144921"/>
            <a:ext cx="3989902" cy="282004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5601661" y="2554941"/>
            <a:ext cx="2280269" cy="411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9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25933" t="24323" r="47549" b="42518"/>
          <a:stretch/>
        </p:blipFill>
        <p:spPr>
          <a:xfrm>
            <a:off x="1024128" y="1150612"/>
            <a:ext cx="4577533" cy="32197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175925" cy="4023360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/>
              <a:t>遙控器的控制</a:t>
            </a:r>
            <a:r>
              <a:rPr lang="zh-TW" altLang="en-US" dirty="0" smtClean="0"/>
              <a:t>指令需要先用</a:t>
            </a:r>
            <a:r>
              <a:rPr lang="en-US" altLang="zh-TW" dirty="0" smtClean="0">
                <a:solidFill>
                  <a:schemeClr val="accent3"/>
                </a:solidFill>
              </a:rPr>
              <a:t>“map {  }” </a:t>
            </a:r>
            <a:r>
              <a:rPr lang="zh-TW" altLang="en-US" dirty="0" smtClean="0"/>
              <a:t>指令處理</a:t>
            </a:r>
            <a:r>
              <a:rPr lang="zh-TW" altLang="en-US" dirty="0"/>
              <a:t>，把</a:t>
            </a:r>
            <a:r>
              <a:rPr lang="zh-TW" altLang="en-US" dirty="0" smtClean="0"/>
              <a:t>遙控器中所輸入的數值週</a:t>
            </a:r>
            <a:r>
              <a:rPr lang="zh-TW" altLang="en-US" dirty="0"/>
              <a:t>配</a:t>
            </a:r>
            <a:r>
              <a:rPr lang="zh-TW" altLang="en-US" dirty="0" smtClean="0"/>
              <a:t>至適合遙控車輸出的合適範圍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930" y="1144921"/>
            <a:ext cx="3989902" cy="282004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5601661" y="2554941"/>
            <a:ext cx="2280269" cy="411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8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25933" t="24323" r="47549" b="42518"/>
          <a:stretch/>
        </p:blipFill>
        <p:spPr>
          <a:xfrm>
            <a:off x="1024128" y="1150612"/>
            <a:ext cx="4577533" cy="32197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175925" cy="4514370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是次使用的</a:t>
            </a:r>
            <a:r>
              <a:rPr lang="en-US" altLang="zh-TW" dirty="0" smtClean="0"/>
              <a:t>360</a:t>
            </a:r>
            <a:r>
              <a:rPr lang="zh-TW" altLang="en-US" dirty="0" smtClean="0"/>
              <a:t>伺服馬達的控制指令參數範圍在</a:t>
            </a:r>
            <a:r>
              <a:rPr lang="en-US" altLang="zh-TW" dirty="0" smtClean="0">
                <a:solidFill>
                  <a:schemeClr val="accent3"/>
                </a:solidFill>
              </a:rPr>
              <a:t>0-180</a:t>
            </a:r>
            <a:r>
              <a:rPr lang="zh-TW" altLang="en-US" dirty="0" smtClean="0"/>
              <a:t>之間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於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chemeClr val="accent3"/>
                </a:solidFill>
              </a:rPr>
              <a:t>“move” </a:t>
            </a:r>
            <a:r>
              <a:rPr lang="zh-TW" altLang="en-US" dirty="0" smtClean="0"/>
              <a:t>的參數送出之前我們把原本</a:t>
            </a:r>
            <a:r>
              <a:rPr lang="en-US" altLang="zh-TW" dirty="0" smtClean="0">
                <a:solidFill>
                  <a:schemeClr val="accent3"/>
                </a:solidFill>
              </a:rPr>
              <a:t>0-1023</a:t>
            </a:r>
            <a:r>
              <a:rPr lang="zh-TW" altLang="en-US" dirty="0" smtClean="0"/>
              <a:t>的數值調配至</a:t>
            </a:r>
            <a:r>
              <a:rPr lang="en-US" altLang="zh-TW" dirty="0" smtClean="0">
                <a:solidFill>
                  <a:schemeClr val="accent3"/>
                </a:solidFill>
              </a:rPr>
              <a:t>50-130</a:t>
            </a:r>
            <a:r>
              <a:rPr lang="zh-TW" altLang="en-US" dirty="0" smtClean="0"/>
              <a:t>這個範圍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930" y="1144921"/>
            <a:ext cx="3989902" cy="282004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>
            <a:off x="5601661" y="2554941"/>
            <a:ext cx="2280269" cy="411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36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4128" y="2286000"/>
            <a:ext cx="5284464" cy="5837926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accent3"/>
                </a:solidFill>
              </a:rPr>
              <a:t>“change a by {  }” </a:t>
            </a:r>
            <a:r>
              <a:rPr lang="zh-TW" altLang="en-US" dirty="0" smtClean="0"/>
              <a:t>指令可以設定每次執行時變數</a:t>
            </a:r>
            <a:r>
              <a:rPr lang="en-US" altLang="zh-TW" dirty="0" smtClean="0">
                <a:solidFill>
                  <a:schemeClr val="accent3"/>
                </a:solidFill>
              </a:rPr>
              <a:t> “a” </a:t>
            </a:r>
            <a:r>
              <a:rPr lang="zh-TW" altLang="en-US" dirty="0" smtClean="0"/>
              <a:t>改變的數值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chemeClr val="accent3"/>
                </a:solidFill>
              </a:rPr>
              <a:t>“set a to {  }” </a:t>
            </a:r>
            <a:r>
              <a:rPr lang="zh-HK" altLang="en-US" dirty="0"/>
              <a:t>指令可以</a:t>
            </a:r>
            <a:r>
              <a:rPr lang="zh-HK" altLang="en-US" dirty="0" smtClean="0"/>
              <a:t>設定</a:t>
            </a:r>
            <a:r>
              <a:rPr lang="zh-TW" altLang="en-US" dirty="0" smtClean="0"/>
              <a:t>特定數值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930" y="3811281"/>
            <a:ext cx="2330151" cy="2727832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 flipV="1">
            <a:off x="4733365" y="3204242"/>
            <a:ext cx="3148565" cy="197095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25829" t="56313" r="59123" b="12299"/>
          <a:stretch/>
        </p:blipFill>
        <p:spPr>
          <a:xfrm>
            <a:off x="953164" y="1083449"/>
            <a:ext cx="3626520" cy="42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3183" y="2009375"/>
            <a:ext cx="5284464" cy="5837926"/>
          </a:xfrm>
        </p:spPr>
        <p:txBody>
          <a:bodyPr>
            <a:normAutofit/>
          </a:bodyPr>
          <a:lstStyle/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按</a:t>
            </a:r>
            <a:r>
              <a:rPr lang="en-US" altLang="zh-TW" dirty="0"/>
              <a:t> </a:t>
            </a:r>
            <a:r>
              <a:rPr lang="en-US" altLang="zh-TW" dirty="0" smtClean="0"/>
              <a:t>A </a:t>
            </a:r>
            <a:r>
              <a:rPr lang="zh-TW" altLang="en-US" dirty="0" smtClean="0"/>
              <a:t>或 </a:t>
            </a:r>
            <a:r>
              <a:rPr lang="en-US" altLang="zh-TW" dirty="0" smtClean="0"/>
              <a:t>B </a:t>
            </a:r>
            <a:r>
              <a:rPr lang="zh-TW" altLang="en-US" dirty="0" smtClean="0"/>
              <a:t>鍵 </a:t>
            </a:r>
            <a:r>
              <a:rPr lang="en-US" altLang="zh-TW" dirty="0" smtClean="0">
                <a:solidFill>
                  <a:schemeClr val="accent3"/>
                </a:solidFill>
              </a:rPr>
              <a:t>“change a by {  }”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慢慢改變伺服馬達的角度</a:t>
            </a:r>
            <a:endParaRPr lang="en-US" altLang="zh-TW" dirty="0" smtClean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/>
              <a:t>同時按</a:t>
            </a:r>
            <a:r>
              <a:rPr lang="en-US" altLang="zh-TW" dirty="0" smtClean="0"/>
              <a:t> </a:t>
            </a:r>
            <a:r>
              <a:rPr lang="en-US" altLang="zh-TW" dirty="0"/>
              <a:t>A </a:t>
            </a:r>
            <a:r>
              <a:rPr lang="zh-TW" altLang="en-US" dirty="0" smtClean="0"/>
              <a:t>及</a:t>
            </a:r>
            <a:r>
              <a:rPr lang="en-US" altLang="zh-TW" dirty="0" smtClean="0"/>
              <a:t> </a:t>
            </a:r>
            <a:r>
              <a:rPr lang="en-US" altLang="zh-TW" dirty="0"/>
              <a:t>B </a:t>
            </a:r>
            <a:r>
              <a:rPr lang="zh-TW" altLang="en-US" dirty="0" smtClean="0"/>
              <a:t>鍵 </a:t>
            </a:r>
            <a:r>
              <a:rPr lang="en-US" altLang="zh-TW" dirty="0" smtClean="0">
                <a:solidFill>
                  <a:schemeClr val="accent3"/>
                </a:solidFill>
              </a:rPr>
              <a:t>“set a to {  }”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即時指令伺服馬達運轉到特定角度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06" t="24323" r="47549" b="11251"/>
          <a:stretch/>
        </p:blipFill>
        <p:spPr>
          <a:xfrm>
            <a:off x="6397985" y="1083449"/>
            <a:ext cx="5567862" cy="55517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81930" y="3811281"/>
            <a:ext cx="2330151" cy="2727832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/>
          <p:cNvCxnSpPr>
            <a:stCxn id="6" idx="1"/>
          </p:cNvCxnSpPr>
          <p:nvPr/>
        </p:nvCxnSpPr>
        <p:spPr>
          <a:xfrm flipH="1" flipV="1">
            <a:off x="4733365" y="3204242"/>
            <a:ext cx="3148565" cy="197095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25829" t="56313" r="59123" b="12299"/>
          <a:stretch/>
        </p:blipFill>
        <p:spPr>
          <a:xfrm>
            <a:off x="953164" y="1083449"/>
            <a:ext cx="3626520" cy="42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1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270</TotalTime>
  <Words>598</Words>
  <Application>Microsoft Office PowerPoint</Application>
  <PresentationFormat>寬螢幕</PresentationFormat>
  <Paragraphs>113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华文仿宋</vt:lpstr>
      <vt:lpstr>微軟正黑體</vt:lpstr>
      <vt:lpstr>Tw Cen MT</vt:lpstr>
      <vt:lpstr>Tw Cen MT Condensed</vt:lpstr>
      <vt:lpstr>Wingdings</vt:lpstr>
      <vt:lpstr>Wingdings 3</vt:lpstr>
      <vt:lpstr>積分</vt:lpstr>
      <vt:lpstr>Micro:bit 遙控機械</vt:lpstr>
      <vt:lpstr>遙控器編程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遙控車編程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遙控機械</dc:title>
  <dc:creator>陳瑋麟</dc:creator>
  <cp:lastModifiedBy>陳瑋麟</cp:lastModifiedBy>
  <cp:revision>25</cp:revision>
  <dcterms:created xsi:type="dcterms:W3CDTF">2020-11-11T01:35:29Z</dcterms:created>
  <dcterms:modified xsi:type="dcterms:W3CDTF">2020-11-11T06:06:24Z</dcterms:modified>
</cp:coreProperties>
</file>