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4" r:id="rId1"/>
  </p:sldMasterIdLst>
  <p:notesMasterIdLst>
    <p:notesMasterId r:id="rId28"/>
  </p:notesMasterIdLst>
  <p:handoutMasterIdLst>
    <p:handoutMasterId r:id="rId29"/>
  </p:handoutMasterIdLst>
  <p:sldIdLst>
    <p:sldId id="256" r:id="rId2"/>
    <p:sldId id="271" r:id="rId3"/>
    <p:sldId id="262" r:id="rId4"/>
    <p:sldId id="275" r:id="rId5"/>
    <p:sldId id="261" r:id="rId6"/>
    <p:sldId id="258" r:id="rId7"/>
    <p:sldId id="273" r:id="rId8"/>
    <p:sldId id="274" r:id="rId9"/>
    <p:sldId id="277" r:id="rId10"/>
    <p:sldId id="272" r:id="rId11"/>
    <p:sldId id="265" r:id="rId12"/>
    <p:sldId id="276" r:id="rId13"/>
    <p:sldId id="278" r:id="rId14"/>
    <p:sldId id="266" r:id="rId15"/>
    <p:sldId id="280" r:id="rId16"/>
    <p:sldId id="279" r:id="rId17"/>
    <p:sldId id="269" r:id="rId18"/>
    <p:sldId id="282" r:id="rId19"/>
    <p:sldId id="283" r:id="rId20"/>
    <p:sldId id="268" r:id="rId21"/>
    <p:sldId id="281" r:id="rId22"/>
    <p:sldId id="284" r:id="rId23"/>
    <p:sldId id="285" r:id="rId24"/>
    <p:sldId id="286" r:id="rId25"/>
    <p:sldId id="287" r:id="rId26"/>
    <p:sldId id="288" r:id="rId27"/>
  </p:sldIdLst>
  <p:sldSz cx="9144000" cy="6858000" type="screen4x3"/>
  <p:notesSz cx="6805613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  <p:clrMru>
    <a:srgbClr val="FFCCCC"/>
    <a:srgbClr val="3333FF"/>
    <a:srgbClr val="FF3399"/>
    <a:srgbClr val="ECD9FF"/>
    <a:srgbClr val="FF0066"/>
    <a:srgbClr val="996633"/>
    <a:srgbClr val="008000"/>
    <a:srgbClr val="93FFFF"/>
    <a:srgbClr val="00FFFF"/>
    <a:srgbClr val="CC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34" autoAdjust="0"/>
    <p:restoredTop sz="94604" autoAdjust="0"/>
  </p:normalViewPr>
  <p:slideViewPr>
    <p:cSldViewPr>
      <p:cViewPr varScale="1">
        <p:scale>
          <a:sx n="65" d="100"/>
          <a:sy n="65" d="100"/>
        </p:scale>
        <p:origin x="-79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F4722-7E70-465B-8452-8640625F7B4A}" type="datetimeFigureOut">
              <a:rPr lang="zh-TW" altLang="en-US" smtClean="0"/>
              <a:pPr/>
              <a:t>2009/12/3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D20C8-5CD3-447F-A8C5-300E0CD81EA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B79EB48E-8BDE-472B-9BC9-B6FC3812F701}" type="datetimeFigureOut">
              <a:rPr lang="zh-TW" altLang="en-US"/>
              <a:pPr>
                <a:defRPr/>
              </a:pPr>
              <a:t>2009/12/3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9F0278E-4ED2-41A3-920D-7DA23E98B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z="1800" smtClean="0">
              <a:latin typeface="Century Schoolbook" pitchFamily="18" charset="0"/>
            </a:endParaRPr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D566AE-A26B-4D8D-B3C3-3DC0FE42BA6A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z="1800" smtClean="0">
              <a:latin typeface="Century Schoolbook" pitchFamily="18" charset="0"/>
            </a:endParaRPr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A59423-C901-4FC4-A6D0-5CF84C2D31D6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z="1800" smtClean="0">
              <a:latin typeface="Century Schoolbook" pitchFamily="18" charset="0"/>
            </a:endParaRPr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A59423-C901-4FC4-A6D0-5CF84C2D31D6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z="1800" smtClean="0">
              <a:latin typeface="Century Schoolbook" pitchFamily="18" charset="0"/>
            </a:endParaRPr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A59423-C901-4FC4-A6D0-5CF84C2D31D6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矩形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矩形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矩形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17" name="橢圓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18" name="橢圓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21" name="橢圓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22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026E4-AD07-4C00-A61C-632D68AABEEE}" type="datetimeFigureOut">
              <a:rPr lang="zh-TW" altLang="en-US"/>
              <a:pPr>
                <a:defRPr/>
              </a:pPr>
              <a:t>2009/12/3</a:t>
            </a:fld>
            <a:endParaRPr lang="zh-TW" altLang="en-US"/>
          </a:p>
        </p:txBody>
      </p:sp>
      <p:sp>
        <p:nvSpPr>
          <p:cNvPr id="23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4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8FFD5-38FC-4C62-88BF-9C15B605D5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線接點 3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>
              <a:latin typeface="+mn-lt"/>
              <a:ea typeface="+mn-ea"/>
            </a:endParaRPr>
          </a:p>
        </p:txBody>
      </p:sp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6" name="直線接點 5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1B9A4-502D-47BC-A8FD-062480D1E083}" type="datetimeFigureOut">
              <a:rPr lang="zh-TW" altLang="en-US"/>
              <a:pPr>
                <a:defRPr/>
              </a:pPr>
              <a:t>2009/12/3</a:t>
            </a:fld>
            <a:endParaRPr lang="zh-TW" altLang="en-US"/>
          </a:p>
        </p:txBody>
      </p:sp>
      <p:sp>
        <p:nvSpPr>
          <p:cNvPr id="12" name="投影片編號版面配置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D0FC2-D5F7-4DFA-B77F-EF85E8BE30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3" name="頁尾版面配置區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051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15" name="日期版面配置區 6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rtlCol="0"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C35B140-4F76-4D58-9827-6CA598AB69AB}" type="datetimeFigureOut">
              <a:rPr lang="zh-TW" altLang="en-US"/>
              <a:pPr>
                <a:defRPr/>
              </a:pPr>
              <a:t>2009/12/3</a:t>
            </a:fld>
            <a:endParaRPr lang="zh-TW" altLang="en-US"/>
          </a:p>
        </p:txBody>
      </p:sp>
      <p:sp>
        <p:nvSpPr>
          <p:cNvPr id="17" name="投影片編號版面配置區 8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CD922A5-75EA-4AD6-960C-9BA4057CF06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8" name="頁尾版面配置區 9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ea typeface="新細明體" pitchFamily="18" charset="-12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4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bgca\&#26700;&#38754;\&#20840;&#26041;&#20301;&#20581;&#24247;&#24188;&#20818;&#25104;&#38263;&#35336;&#21123;\&#26032;&#36039;&#26009;&#22846;\&#35299;&#38627;&#24037;&#20316;&#22346;.avi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bgca\&#26700;&#38754;\&#20840;&#26041;&#20301;&#20581;&#24247;&#24188;&#20818;&#25104;&#38263;&#35336;&#21123;\&#26032;&#36039;&#26009;&#22846;\yg&#24037;&#20316;&#22346;.avi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oleObject" Target="../embeddings/Microsoft_Office_Excel_97-2003____1.xls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6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bgca\&#26700;&#38754;\&#20840;&#26041;&#20301;&#20581;&#24247;&#24188;&#20818;&#25104;&#38263;&#35336;&#21123;\&#26032;&#36039;&#26009;&#22846;\00285.avi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6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bgca\&#26700;&#38754;\&#20840;&#26041;&#20301;&#20581;&#24247;&#24188;&#20818;&#25104;&#38263;&#35336;&#21123;\&#26032;&#36039;&#26009;&#22846;\ping.avi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85938" y="2714625"/>
            <a:ext cx="7358062" cy="2000250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4800" dirty="0" smtClean="0">
                <a:solidFill>
                  <a:srgbClr val="3C3E42"/>
                </a:solidFill>
                <a:ea typeface="新細明體" pitchFamily="18" charset="-120"/>
              </a:rPr>
              <a:t>全方位健康幼兒成長計劃</a:t>
            </a:r>
            <a:endParaRPr lang="en-US" altLang="zh-TW" sz="4800" dirty="0" smtClean="0">
              <a:solidFill>
                <a:srgbClr val="3C3E42"/>
              </a:solidFill>
              <a:ea typeface="新細明體" pitchFamily="18" charset="-120"/>
            </a:endParaRPr>
          </a:p>
          <a:p>
            <a:pPr eaLnBrk="1" hangingPunct="1"/>
            <a:r>
              <a:rPr lang="en-US" altLang="zh-TW" sz="2400" dirty="0" smtClean="0">
                <a:solidFill>
                  <a:srgbClr val="3C3E42"/>
                </a:solidFill>
                <a:ea typeface="新細明體" pitchFamily="18" charset="-120"/>
              </a:rPr>
              <a:t>                                       (</a:t>
            </a:r>
            <a:r>
              <a:rPr lang="zh-TW" altLang="en-US" sz="2400" dirty="0" smtClean="0">
                <a:solidFill>
                  <a:srgbClr val="3C3E42"/>
                </a:solidFill>
                <a:ea typeface="新細明體" pitchFamily="18" charset="-120"/>
              </a:rPr>
              <a:t>計劃編號：</a:t>
            </a:r>
            <a:r>
              <a:rPr lang="en-US" altLang="zh-TW" sz="2400" dirty="0" smtClean="0">
                <a:solidFill>
                  <a:srgbClr val="3C3E42"/>
                </a:solidFill>
                <a:ea typeface="新細明體" pitchFamily="18" charset="-120"/>
              </a:rPr>
              <a:t>2006/0031)</a:t>
            </a:r>
            <a:endParaRPr lang="zh-TW" altLang="en-US" sz="2400" dirty="0" smtClean="0">
              <a:solidFill>
                <a:srgbClr val="3C3E42"/>
              </a:solidFill>
              <a:ea typeface="新細明體" pitchFamily="18" charset="-120"/>
            </a:endParaRPr>
          </a:p>
        </p:txBody>
      </p:sp>
      <p:pic>
        <p:nvPicPr>
          <p:cNvPr id="5123" name="圖片 3" descr="nursery_kidnergarten_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428625"/>
            <a:ext cx="378618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圖片 4" descr="qef_-_m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1428750"/>
            <a:ext cx="19621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圖片 5" descr="02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0" y="4429125"/>
            <a:ext cx="21717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5786446" y="4143380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實踐篇</a:t>
            </a:r>
            <a:endParaRPr lang="zh-TW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0063" y="214313"/>
            <a:ext cx="7467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400" cap="none" smtClean="0">
                <a:solidFill>
                  <a:schemeClr val="tx1"/>
                </a:solidFill>
                <a:ea typeface="新細明體" pitchFamily="18" charset="-120"/>
              </a:rPr>
              <a:t>               </a:t>
            </a:r>
            <a:r>
              <a:rPr lang="zh-TW" altLang="en-US" sz="4400" b="1" u="sng" cap="none" smtClean="0">
                <a:solidFill>
                  <a:schemeClr val="tx1"/>
                </a:solidFill>
                <a:ea typeface="新細明體" pitchFamily="18" charset="-120"/>
              </a:rPr>
              <a:t>體能遊戲齊鍛鍊</a:t>
            </a:r>
          </a:p>
        </p:txBody>
      </p:sp>
      <p:pic>
        <p:nvPicPr>
          <p:cNvPr id="10243" name="內容版面配置區 8" descr="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357188"/>
            <a:ext cx="1500187" cy="1174750"/>
          </a:xfrm>
        </p:spPr>
      </p:pic>
      <p:pic>
        <p:nvPicPr>
          <p:cNvPr id="10244" name="Picture 2" descr="C:\Program Files\Microsoft Office\MEDIA\OFFICE12\Bullets\BD21294_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928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文字方塊 8"/>
          <p:cNvSpPr txBox="1">
            <a:spLocks noChangeArrowheads="1"/>
          </p:cNvSpPr>
          <p:nvPr/>
        </p:nvSpPr>
        <p:spPr bwMode="auto">
          <a:xfrm>
            <a:off x="642938" y="1571625"/>
            <a:ext cx="800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zh-TW" sz="2800" dirty="0">
                <a:latin typeface="Century Schoolbook" pitchFamily="18" charset="0"/>
              </a:rPr>
              <a:t>安排各類型的</a:t>
            </a:r>
            <a:r>
              <a:rPr kumimoji="0" lang="zh-TW" altLang="zh-TW" sz="2800" dirty="0" smtClean="0">
                <a:latin typeface="Century Schoolbook" pitchFamily="18" charset="0"/>
              </a:rPr>
              <a:t>活動</a:t>
            </a:r>
            <a:r>
              <a:rPr kumimoji="0" lang="zh-TW" altLang="en-US" sz="2800" dirty="0" smtClean="0">
                <a:latin typeface="Century Schoolbook" pitchFamily="18" charset="0"/>
              </a:rPr>
              <a:t>，</a:t>
            </a:r>
            <a:r>
              <a:rPr kumimoji="0" lang="zh-TW" altLang="zh-TW" sz="2800" dirty="0" smtClean="0">
                <a:latin typeface="Century Schoolbook" pitchFamily="18" charset="0"/>
              </a:rPr>
              <a:t>發展</a:t>
            </a:r>
            <a:r>
              <a:rPr kumimoji="0" lang="zh-TW" altLang="zh-TW" sz="2800" dirty="0">
                <a:latin typeface="Century Schoolbook" pitchFamily="18" charset="0"/>
              </a:rPr>
              <a:t>幼兒各方面的基本</a:t>
            </a:r>
            <a:r>
              <a:rPr kumimoji="0" lang="zh-TW" altLang="zh-TW" sz="2800" dirty="0" smtClean="0">
                <a:latin typeface="Century Schoolbook" pitchFamily="18" charset="0"/>
              </a:rPr>
              <a:t>能力</a:t>
            </a:r>
            <a:r>
              <a:rPr kumimoji="0" lang="zh-TW" altLang="en-US" sz="2800" dirty="0" smtClean="0">
                <a:latin typeface="Century Schoolbook" pitchFamily="18" charset="0"/>
              </a:rPr>
              <a:t>。</a:t>
            </a:r>
            <a:endParaRPr kumimoji="0" lang="zh-TW" altLang="en-US" sz="2800" dirty="0">
              <a:latin typeface="Century Schoolbook" pitchFamily="18" charset="0"/>
            </a:endParaRPr>
          </a:p>
        </p:txBody>
      </p:sp>
      <p:pic>
        <p:nvPicPr>
          <p:cNvPr id="10246" name="Picture 13" descr="C:\Documents and Settings\bgca\桌面\File006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9A3"/>
              </a:clrFrom>
              <a:clrTo>
                <a:srgbClr val="FFF9A3">
                  <a:alpha val="0"/>
                </a:srgbClr>
              </a:clrTo>
            </a:clrChange>
          </a:blip>
          <a:srcRect l="39215" t="30286" r="34398" b="52977"/>
          <a:stretch>
            <a:fillRect/>
          </a:stretch>
        </p:blipFill>
        <p:spPr bwMode="auto">
          <a:xfrm>
            <a:off x="3048000" y="4572000"/>
            <a:ext cx="1905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4" descr="C:\Documents and Settings\bgca\桌面\File006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697"/>
              </a:clrFrom>
              <a:clrTo>
                <a:srgbClr val="FDF697">
                  <a:alpha val="0"/>
                </a:srgbClr>
              </a:clrTo>
            </a:clrChange>
          </a:blip>
          <a:srcRect l="50905" t="76727" r="11690" b="2390"/>
          <a:stretch>
            <a:fillRect/>
          </a:stretch>
        </p:blipFill>
        <p:spPr bwMode="auto">
          <a:xfrm>
            <a:off x="5943600" y="2209800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6" descr="C:\Documents and Settings\bgca\桌面\File006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8E"/>
              </a:clrFrom>
              <a:clrTo>
                <a:srgbClr val="FEFE8E">
                  <a:alpha val="0"/>
                </a:srgbClr>
              </a:clrTo>
            </a:clrChange>
          </a:blip>
          <a:srcRect l="56863" t="76776" r="9804" b="3815"/>
          <a:stretch>
            <a:fillRect/>
          </a:stretch>
        </p:blipFill>
        <p:spPr bwMode="auto">
          <a:xfrm>
            <a:off x="457200" y="4572000"/>
            <a:ext cx="20574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7" descr="C:\Documents and Settings\bgca\桌面\File006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C94"/>
              </a:clrFrom>
              <a:clrTo>
                <a:srgbClr val="FFFC94">
                  <a:alpha val="0"/>
                </a:srgbClr>
              </a:clrTo>
            </a:clrChange>
          </a:blip>
          <a:srcRect l="65602" t="30286" r="6863" b="52977"/>
          <a:stretch>
            <a:fillRect/>
          </a:stretch>
        </p:blipFill>
        <p:spPr bwMode="auto">
          <a:xfrm>
            <a:off x="6553200" y="4267200"/>
            <a:ext cx="182880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8" descr="C:\Documents and Settings\bgca\桌面\File006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C94"/>
              </a:clrFrom>
              <a:clrTo>
                <a:srgbClr val="FFFC94">
                  <a:alpha val="0"/>
                </a:srgbClr>
              </a:clrTo>
            </a:clrChange>
          </a:blip>
          <a:srcRect l="66797" t="31097" r="5882" b="52977"/>
          <a:stretch>
            <a:fillRect/>
          </a:stretch>
        </p:blipFill>
        <p:spPr bwMode="auto">
          <a:xfrm>
            <a:off x="4267200" y="2667000"/>
            <a:ext cx="19050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9" descr="C:\Documents and Settings\bgca\桌面\File006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8E"/>
              </a:clrFrom>
              <a:clrTo>
                <a:srgbClr val="FEFE8E">
                  <a:alpha val="0"/>
                </a:srgbClr>
              </a:clrTo>
            </a:clrChange>
          </a:blip>
          <a:srcRect l="56863" t="53322" r="9804" b="27527"/>
          <a:stretch>
            <a:fillRect/>
          </a:stretch>
        </p:blipFill>
        <p:spPr bwMode="auto">
          <a:xfrm>
            <a:off x="457200" y="2286000"/>
            <a:ext cx="213360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8" descr="C:\Documents and Settings\bgca\桌面\File006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C94"/>
              </a:clrFrom>
              <a:clrTo>
                <a:srgbClr val="FFFC94">
                  <a:alpha val="0"/>
                </a:srgbClr>
              </a:clrTo>
            </a:clrChange>
          </a:blip>
          <a:srcRect l="40196" t="31097" r="33203" b="52977"/>
          <a:stretch>
            <a:fillRect/>
          </a:stretch>
        </p:blipFill>
        <p:spPr bwMode="auto">
          <a:xfrm>
            <a:off x="1981200" y="3505200"/>
            <a:ext cx="19812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15" descr="C:\Documents and Settings\bgca\桌面\File006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596"/>
              </a:clrFrom>
              <a:clrTo>
                <a:srgbClr val="FCF596">
                  <a:alpha val="0"/>
                </a:srgbClr>
              </a:clrTo>
            </a:clrChange>
          </a:blip>
          <a:srcRect l="54507" t="53990" r="12717" b="27289"/>
          <a:stretch>
            <a:fillRect/>
          </a:stretch>
        </p:blipFill>
        <p:spPr bwMode="auto">
          <a:xfrm>
            <a:off x="5105400" y="5029200"/>
            <a:ext cx="1905000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4" name="Text Box 10"/>
          <p:cNvSpPr txBox="1">
            <a:spLocks noChangeArrowheads="1"/>
          </p:cNvSpPr>
          <p:nvPr/>
        </p:nvSpPr>
        <p:spPr bwMode="auto">
          <a:xfrm>
            <a:off x="381000" y="3657600"/>
            <a:ext cx="990600" cy="379413"/>
          </a:xfrm>
          <a:prstGeom prst="rect">
            <a:avLst/>
          </a:prstGeom>
          <a:solidFill>
            <a:srgbClr val="FFFF99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>
                <a:solidFill>
                  <a:srgbClr val="FE6F0E"/>
                </a:solidFill>
              </a:rPr>
              <a:t>溜滑梯</a:t>
            </a:r>
            <a:endParaRPr lang="zh-TW" altLang="en-US" dirty="0"/>
          </a:p>
        </p:txBody>
      </p:sp>
      <p:sp>
        <p:nvSpPr>
          <p:cNvPr id="10255" name="Text Box 19"/>
          <p:cNvSpPr txBox="1">
            <a:spLocks noChangeArrowheads="1"/>
          </p:cNvSpPr>
          <p:nvPr/>
        </p:nvSpPr>
        <p:spPr bwMode="auto">
          <a:xfrm>
            <a:off x="914400" y="6019800"/>
            <a:ext cx="1676400" cy="379413"/>
          </a:xfrm>
          <a:prstGeom prst="rect">
            <a:avLst/>
          </a:prstGeom>
          <a:solidFill>
            <a:srgbClr val="FFFF99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>
                <a:solidFill>
                  <a:srgbClr val="FE6F0E"/>
                </a:solidFill>
              </a:rPr>
              <a:t>踏腳模印行走</a:t>
            </a:r>
            <a:endParaRPr lang="zh-TW" altLang="en-US"/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3048000" y="3276600"/>
            <a:ext cx="990600" cy="379413"/>
          </a:xfrm>
          <a:prstGeom prst="rect">
            <a:avLst/>
          </a:prstGeom>
          <a:solidFill>
            <a:srgbClr val="FFFF99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>
                <a:solidFill>
                  <a:srgbClr val="FE6F0E"/>
                </a:solidFill>
              </a:rPr>
              <a:t>搖搖馬</a:t>
            </a:r>
            <a:endParaRPr lang="zh-TW" altLang="en-US" dirty="0"/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3962400" y="2438400"/>
            <a:ext cx="990600" cy="379413"/>
          </a:xfrm>
          <a:prstGeom prst="rect">
            <a:avLst/>
          </a:prstGeom>
          <a:solidFill>
            <a:srgbClr val="FFFF99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>
                <a:solidFill>
                  <a:srgbClr val="FE6F0E"/>
                </a:solidFill>
              </a:rPr>
              <a:t>踏單車</a:t>
            </a:r>
            <a:endParaRPr lang="zh-TW" altLang="en-US" dirty="0"/>
          </a:p>
        </p:txBody>
      </p:sp>
      <p:sp>
        <p:nvSpPr>
          <p:cNvPr id="10258" name="Text Box 22"/>
          <p:cNvSpPr txBox="1">
            <a:spLocks noChangeArrowheads="1"/>
          </p:cNvSpPr>
          <p:nvPr/>
        </p:nvSpPr>
        <p:spPr bwMode="auto">
          <a:xfrm>
            <a:off x="7391400" y="2133600"/>
            <a:ext cx="990600" cy="379413"/>
          </a:xfrm>
          <a:prstGeom prst="rect">
            <a:avLst/>
          </a:prstGeom>
          <a:solidFill>
            <a:srgbClr val="FFFF99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>
                <a:solidFill>
                  <a:srgbClr val="FE6F0E"/>
                </a:solidFill>
              </a:rPr>
              <a:t>彩球傘</a:t>
            </a:r>
            <a:endParaRPr lang="zh-TW" altLang="en-US"/>
          </a:p>
        </p:txBody>
      </p:sp>
      <p:sp>
        <p:nvSpPr>
          <p:cNvPr id="10259" name="Text Box 23"/>
          <p:cNvSpPr txBox="1">
            <a:spLocks noChangeArrowheads="1"/>
          </p:cNvSpPr>
          <p:nvPr/>
        </p:nvSpPr>
        <p:spPr bwMode="auto">
          <a:xfrm>
            <a:off x="4419600" y="6248400"/>
            <a:ext cx="1371600" cy="379413"/>
          </a:xfrm>
          <a:prstGeom prst="rect">
            <a:avLst/>
          </a:prstGeom>
          <a:solidFill>
            <a:srgbClr val="FFFF99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>
                <a:solidFill>
                  <a:srgbClr val="FE6F0E"/>
                </a:solidFill>
              </a:rPr>
              <a:t>轉動呼啦圈</a:t>
            </a:r>
            <a:endParaRPr lang="zh-TW" altLang="en-US"/>
          </a:p>
        </p:txBody>
      </p:sp>
      <p:sp>
        <p:nvSpPr>
          <p:cNvPr id="10260" name="Text Box 24"/>
          <p:cNvSpPr txBox="1">
            <a:spLocks noChangeArrowheads="1"/>
          </p:cNvSpPr>
          <p:nvPr/>
        </p:nvSpPr>
        <p:spPr bwMode="auto">
          <a:xfrm>
            <a:off x="7086600" y="4038600"/>
            <a:ext cx="1447800" cy="379413"/>
          </a:xfrm>
          <a:prstGeom prst="rect">
            <a:avLst/>
          </a:prstGeom>
          <a:solidFill>
            <a:srgbClr val="FFFF99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>
                <a:solidFill>
                  <a:srgbClr val="FE6F0E"/>
                </a:solidFill>
              </a:rPr>
              <a:t>手搖旋轉盤</a:t>
            </a:r>
            <a:endParaRPr lang="zh-TW" altLang="en-US"/>
          </a:p>
        </p:txBody>
      </p:sp>
      <p:sp>
        <p:nvSpPr>
          <p:cNvPr id="10261" name="Text Box 25"/>
          <p:cNvSpPr txBox="1">
            <a:spLocks noChangeArrowheads="1"/>
          </p:cNvSpPr>
          <p:nvPr/>
        </p:nvSpPr>
        <p:spPr bwMode="auto">
          <a:xfrm>
            <a:off x="4495800" y="4419600"/>
            <a:ext cx="1371600" cy="379413"/>
          </a:xfrm>
          <a:prstGeom prst="rect">
            <a:avLst/>
          </a:prstGeom>
          <a:solidFill>
            <a:srgbClr val="FFFF99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>
                <a:solidFill>
                  <a:srgbClr val="FE6F0E"/>
                </a:solidFill>
              </a:rPr>
              <a:t>拍球 / 踢球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圖說文字 7"/>
          <p:cNvSpPr/>
          <p:nvPr/>
        </p:nvSpPr>
        <p:spPr>
          <a:xfrm>
            <a:off x="1143000" y="285750"/>
            <a:ext cx="4357688" cy="1000125"/>
          </a:xfrm>
          <a:prstGeom prst="wedgeRoundRectCallout">
            <a:avLst>
              <a:gd name="adj1" fmla="val 37841"/>
              <a:gd name="adj2" fmla="val 72463"/>
              <a:gd name="adj3" fmla="val 16667"/>
            </a:avLst>
          </a:prstGeom>
          <a:solidFill>
            <a:srgbClr val="FE6F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928794" y="285728"/>
            <a:ext cx="342902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</a:rPr>
              <a:t>生 理 篇</a:t>
            </a:r>
          </a:p>
        </p:txBody>
      </p:sp>
      <p:sp>
        <p:nvSpPr>
          <p:cNvPr id="12292" name="文字方塊 10"/>
          <p:cNvSpPr txBox="1">
            <a:spLocks noChangeArrowheads="1"/>
          </p:cNvSpPr>
          <p:nvPr/>
        </p:nvSpPr>
        <p:spPr bwMode="auto">
          <a:xfrm>
            <a:off x="5072063" y="1500188"/>
            <a:ext cx="3714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5400" b="1">
                <a:latin typeface="Century Schoolbook" pitchFamily="18" charset="0"/>
              </a:rPr>
              <a:t>獨立小將士</a:t>
            </a:r>
          </a:p>
        </p:txBody>
      </p:sp>
      <p:pic>
        <p:nvPicPr>
          <p:cNvPr id="12293" name="內容版面配置區 6" descr="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14438" y="1357313"/>
            <a:ext cx="4643437" cy="53213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矩形 19"/>
          <p:cNvSpPr/>
          <p:nvPr/>
        </p:nvSpPr>
        <p:spPr>
          <a:xfrm rot="19779821">
            <a:off x="600634" y="3039844"/>
            <a:ext cx="2626219" cy="2850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0063" y="214313"/>
            <a:ext cx="7467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400" cap="none" dirty="0" smtClean="0">
                <a:solidFill>
                  <a:schemeClr val="tx1"/>
                </a:solidFill>
                <a:ea typeface="新細明體" pitchFamily="18" charset="-120"/>
              </a:rPr>
              <a:t>               </a:t>
            </a:r>
            <a:r>
              <a:rPr lang="zh-TW" altLang="en-US" sz="4400" b="1" u="sng" cap="none" dirty="0" smtClean="0">
                <a:solidFill>
                  <a:schemeClr val="tx1"/>
                </a:solidFill>
                <a:ea typeface="新細明體" pitchFamily="18" charset="-120"/>
              </a:rPr>
              <a:t>教學活動</a:t>
            </a:r>
          </a:p>
        </p:txBody>
      </p:sp>
      <p:pic>
        <p:nvPicPr>
          <p:cNvPr id="11268" name="Picture 2" descr="C:\Program Files\Microsoft Office\MEDIA\OFFICE12\Bullets\BD21294_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928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標題 3"/>
          <p:cNvSpPr txBox="1">
            <a:spLocks/>
          </p:cNvSpPr>
          <p:nvPr/>
        </p:nvSpPr>
        <p:spPr>
          <a:xfrm>
            <a:off x="500034" y="1571612"/>
            <a:ext cx="8358217" cy="1428747"/>
          </a:xfrm>
          <a:prstGeom prst="rect">
            <a:avLst/>
          </a:prstGeom>
        </p:spPr>
        <p:txBody>
          <a:bodyPr anchor="b">
            <a:normAutofit lnSpcReduction="10000"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 smtClean="0">
                <a:latin typeface="+mn-lt"/>
                <a:ea typeface="+mn-ea"/>
              </a:rPr>
              <a:t>透過不同遊戲活動，讓幼兒學習解決問題及建立成功的經驗</a:t>
            </a:r>
            <a:r>
              <a:rPr kumimoji="0" lang="zh-TW" altLang="zh-TW" sz="2800" dirty="0" smtClean="0">
                <a:latin typeface="+mn-lt"/>
                <a:ea typeface="+mn-ea"/>
              </a:rPr>
              <a:t>。</a:t>
            </a:r>
            <a:endParaRPr kumimoji="0" lang="zh-TW" altLang="zh-TW" sz="2800" dirty="0">
              <a:latin typeface="+mn-lt"/>
              <a:ea typeface="+mn-ea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dirty="0">
                <a:latin typeface="+mn-lt"/>
                <a:ea typeface="+mn-ea"/>
              </a:rPr>
              <a:t> </a:t>
            </a:r>
            <a:endParaRPr kumimoji="0" lang="zh-TW" altLang="en-US" sz="2800" b="1" cap="small" dirty="0">
              <a:latin typeface="+mj-ea"/>
              <a:ea typeface="+mj-ea"/>
            </a:endParaRPr>
          </a:p>
        </p:txBody>
      </p:sp>
      <p:pic>
        <p:nvPicPr>
          <p:cNvPr id="8" name="內容版面配置區 6" descr="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214290"/>
            <a:ext cx="1090198" cy="124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857224" y="2786058"/>
            <a:ext cx="990600" cy="379413"/>
          </a:xfrm>
          <a:prstGeom prst="rect">
            <a:avLst/>
          </a:prstGeom>
          <a:solidFill>
            <a:srgbClr val="CCCCFF"/>
          </a:solid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FF3399"/>
                </a:solidFill>
              </a:rPr>
              <a:t>程序咭</a:t>
            </a:r>
            <a:endParaRPr lang="zh-TW" altLang="en-US" b="1" dirty="0">
              <a:solidFill>
                <a:srgbClr val="FF3399"/>
              </a:solidFill>
            </a:endParaRPr>
          </a:p>
        </p:txBody>
      </p:sp>
      <p:sp>
        <p:nvSpPr>
          <p:cNvPr id="21" name="圓角矩形 20"/>
          <p:cNvSpPr/>
          <p:nvPr/>
        </p:nvSpPr>
        <p:spPr>
          <a:xfrm rot="795776">
            <a:off x="5335473" y="2499536"/>
            <a:ext cx="2841681" cy="3073374"/>
          </a:xfrm>
          <a:prstGeom prst="round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21"/>
          <p:cNvSpPr/>
          <p:nvPr/>
        </p:nvSpPr>
        <p:spPr>
          <a:xfrm rot="21267027">
            <a:off x="2989287" y="2986140"/>
            <a:ext cx="2824044" cy="3373977"/>
          </a:xfrm>
          <a:prstGeom prst="roundRect">
            <a:avLst/>
          </a:prstGeom>
          <a:solidFill>
            <a:srgbClr val="FFCCFF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 descr="File0074.jpg"/>
          <p:cNvPicPr>
            <a:picLocks noChangeAspect="1"/>
          </p:cNvPicPr>
          <p:nvPr/>
        </p:nvPicPr>
        <p:blipFill>
          <a:blip r:embed="rId4" cstate="print"/>
          <a:srcRect l="14164" t="34375" r="14164" b="26042"/>
          <a:stretch>
            <a:fillRect/>
          </a:stretch>
        </p:blipFill>
        <p:spPr>
          <a:xfrm rot="10091969">
            <a:off x="428596" y="3214686"/>
            <a:ext cx="2842470" cy="20002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圖片 12" descr="File0074.jpg"/>
          <p:cNvPicPr>
            <a:picLocks noChangeAspect="1"/>
          </p:cNvPicPr>
          <p:nvPr/>
        </p:nvPicPr>
        <p:blipFill>
          <a:blip r:embed="rId5" cstate="print"/>
          <a:srcRect l="9864" r="11297" b="65625"/>
          <a:stretch>
            <a:fillRect/>
          </a:stretch>
        </p:blipFill>
        <p:spPr>
          <a:xfrm rot="9498780">
            <a:off x="5628118" y="2529581"/>
            <a:ext cx="2214578" cy="26603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圖片 18" descr="File0068.jpg"/>
          <p:cNvPicPr>
            <a:picLocks noChangeAspect="1"/>
          </p:cNvPicPr>
          <p:nvPr/>
        </p:nvPicPr>
        <p:blipFill>
          <a:blip r:embed="rId6" cstate="print"/>
          <a:srcRect l="14165" t="3125" r="14164" b="31970"/>
          <a:stretch>
            <a:fillRect/>
          </a:stretch>
        </p:blipFill>
        <p:spPr>
          <a:xfrm rot="11149443">
            <a:off x="3221296" y="3331827"/>
            <a:ext cx="2465050" cy="30718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7572396" y="3286124"/>
            <a:ext cx="990600" cy="379413"/>
          </a:xfrm>
          <a:prstGeom prst="rect">
            <a:avLst/>
          </a:prstGeom>
          <a:solidFill>
            <a:schemeClr val="bg2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FE6F0E"/>
                </a:solidFill>
              </a:rPr>
              <a:t>兒歌</a:t>
            </a:r>
            <a:endParaRPr lang="zh-TW" altLang="en-US" b="1" dirty="0">
              <a:solidFill>
                <a:srgbClr val="FE6F0E"/>
              </a:solidFill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5500694" y="6000768"/>
            <a:ext cx="1571636" cy="369332"/>
          </a:xfrm>
          <a:prstGeom prst="rect">
            <a:avLst/>
          </a:prstGeom>
          <a:solidFill>
            <a:srgbClr val="FFCC99"/>
          </a:solidFill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A50021"/>
                </a:solidFill>
              </a:rPr>
              <a:t>親子工作紙</a:t>
            </a:r>
            <a:endParaRPr lang="zh-TW" altLang="en-US" b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矩形 19"/>
          <p:cNvSpPr/>
          <p:nvPr/>
        </p:nvSpPr>
        <p:spPr>
          <a:xfrm rot="15268348">
            <a:off x="643503" y="2666373"/>
            <a:ext cx="2713458" cy="2805005"/>
          </a:xfrm>
          <a:prstGeom prst="roundRect">
            <a:avLst/>
          </a:prstGeom>
          <a:solidFill>
            <a:srgbClr val="FFCC99"/>
          </a:solidFill>
          <a:ln>
            <a:solidFill>
              <a:srgbClr val="FE6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0063" y="214313"/>
            <a:ext cx="7467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400" b="1" cap="none" dirty="0" smtClean="0">
                <a:solidFill>
                  <a:schemeClr val="tx1"/>
                </a:solidFill>
                <a:ea typeface="新細明體" pitchFamily="18" charset="-120"/>
              </a:rPr>
              <a:t>               </a:t>
            </a:r>
            <a:r>
              <a:rPr lang="zh-TW" altLang="en-US" sz="4400" b="1" u="sng" cap="none" dirty="0" smtClean="0">
                <a:solidFill>
                  <a:schemeClr val="tx1"/>
                </a:solidFill>
                <a:ea typeface="新細明體" pitchFamily="18" charset="-120"/>
              </a:rPr>
              <a:t>教學活動 </a:t>
            </a:r>
            <a:r>
              <a:rPr lang="en-US" altLang="zh-TW" sz="4400" b="1" u="sng" cap="none" dirty="0" smtClean="0">
                <a:solidFill>
                  <a:schemeClr val="tx1"/>
                </a:solidFill>
                <a:ea typeface="新細明體" pitchFamily="18" charset="-120"/>
              </a:rPr>
              <a:t>/ </a:t>
            </a:r>
            <a:r>
              <a:rPr lang="zh-TW" altLang="en-US" sz="4400" b="1" u="sng" cap="none" dirty="0" smtClean="0">
                <a:solidFill>
                  <a:schemeClr val="tx1"/>
                </a:solidFill>
                <a:ea typeface="新細明體" pitchFamily="18" charset="-120"/>
              </a:rPr>
              <a:t>計劃</a:t>
            </a:r>
          </a:p>
        </p:txBody>
      </p:sp>
      <p:pic>
        <p:nvPicPr>
          <p:cNvPr id="11268" name="Picture 2" descr="C:\Program Files\Microsoft Office\MEDIA\OFFICE12\Bullets\BD21294_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928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內容版面配置區 6" descr="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214290"/>
            <a:ext cx="1090198" cy="124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圖片 24" descr="pyramid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34" y="2143116"/>
            <a:ext cx="2857507" cy="3429008"/>
          </a:xfrm>
          <a:prstGeom prst="rect">
            <a:avLst/>
          </a:prstGeom>
        </p:spPr>
      </p:pic>
      <p:pic>
        <p:nvPicPr>
          <p:cNvPr id="27" name="圖片 26" descr="DSC07578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4143372" y="4714884"/>
            <a:ext cx="2309797" cy="1732348"/>
          </a:xfrm>
          <a:prstGeom prst="round2DiagRect">
            <a:avLst/>
          </a:prstGeom>
          <a:ln w="190500" cap="sq">
            <a:solidFill>
              <a:srgbClr val="CC99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圖片 23" descr="DSC005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7884" y="2928934"/>
            <a:ext cx="2714612" cy="2035959"/>
          </a:xfrm>
          <a:prstGeom prst="round2DiagRect">
            <a:avLst/>
          </a:prstGeom>
          <a:ln w="190500" cap="sq">
            <a:solidFill>
              <a:srgbClr val="FF3399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714348" y="1714488"/>
            <a:ext cx="2500330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FE6F0E"/>
                </a:solidFill>
              </a:rPr>
              <a:t>做個</a:t>
            </a:r>
            <a:r>
              <a:rPr lang="zh-TW" altLang="en-US" b="1" smtClean="0">
                <a:solidFill>
                  <a:srgbClr val="FE6F0E"/>
                </a:solidFill>
              </a:rPr>
              <a:t>健康有「營」人</a:t>
            </a:r>
            <a:endParaRPr lang="zh-TW" altLang="en-US" b="1" dirty="0">
              <a:solidFill>
                <a:srgbClr val="FE6F0E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000100" y="6000768"/>
            <a:ext cx="3786214" cy="369332"/>
          </a:xfrm>
          <a:prstGeom prst="rect">
            <a:avLst/>
          </a:prstGeom>
          <a:solidFill>
            <a:srgbClr val="99FF99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kumimoji="0" lang="zh-TW" altLang="en-US" b="1" dirty="0" smtClean="0">
                <a:solidFill>
                  <a:srgbClr val="3333FF"/>
                </a:solidFill>
              </a:rPr>
              <a:t>參加衛生署</a:t>
            </a:r>
            <a:r>
              <a:rPr kumimoji="0" lang="zh-TW" altLang="en-US" b="1" dirty="0">
                <a:solidFill>
                  <a:srgbClr val="3333FF"/>
                </a:solidFill>
              </a:rPr>
              <a:t>舉辦的「親子愛牙計劃」</a:t>
            </a:r>
            <a:endParaRPr lang="zh-TW" altLang="en-US" b="1" dirty="0">
              <a:solidFill>
                <a:srgbClr val="3333FF"/>
              </a:solidFill>
            </a:endParaRPr>
          </a:p>
        </p:txBody>
      </p:sp>
      <p:pic>
        <p:nvPicPr>
          <p:cNvPr id="15" name="圖片 14" descr="DSC030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7620" y="1500174"/>
            <a:ext cx="2666987" cy="2000240"/>
          </a:xfrm>
          <a:prstGeom prst="round2DiagRect">
            <a:avLst/>
          </a:prstGeom>
          <a:ln w="190500" cap="sq">
            <a:solidFill>
              <a:srgbClr val="990099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圖說文字 7"/>
          <p:cNvSpPr/>
          <p:nvPr/>
        </p:nvSpPr>
        <p:spPr>
          <a:xfrm>
            <a:off x="3643313" y="500063"/>
            <a:ext cx="4357687" cy="1000125"/>
          </a:xfrm>
          <a:prstGeom prst="wedgeRoundRectCallout">
            <a:avLst>
              <a:gd name="adj1" fmla="val 4617"/>
              <a:gd name="adj2" fmla="val 73987"/>
              <a:gd name="adj3" fmla="val 16667"/>
            </a:avLst>
          </a:prstGeom>
          <a:solidFill>
            <a:srgbClr val="FE6F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500562" y="500042"/>
            <a:ext cx="342902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</a:rPr>
              <a:t>心 理 篇</a:t>
            </a:r>
          </a:p>
        </p:txBody>
      </p:sp>
      <p:pic>
        <p:nvPicPr>
          <p:cNvPr id="14340" name="圖片 5" descr="02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25" y="1428750"/>
            <a:ext cx="5786438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圖片 11" descr="02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535" b="68260"/>
          <a:stretch>
            <a:fillRect/>
          </a:stretch>
        </p:blipFill>
        <p:spPr bwMode="auto">
          <a:xfrm rot="950263">
            <a:off x="190500" y="2844800"/>
            <a:ext cx="1704975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橢圓 12"/>
          <p:cNvSpPr/>
          <p:nvPr/>
        </p:nvSpPr>
        <p:spPr>
          <a:xfrm>
            <a:off x="2357438" y="1285875"/>
            <a:ext cx="1571625" cy="1928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343" name="文字方塊 10"/>
          <p:cNvSpPr txBox="1">
            <a:spLocks noChangeArrowheads="1"/>
          </p:cNvSpPr>
          <p:nvPr/>
        </p:nvSpPr>
        <p:spPr bwMode="auto">
          <a:xfrm>
            <a:off x="428625" y="1571625"/>
            <a:ext cx="3714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5400" b="1">
                <a:latin typeface="Century Schoolbook" pitchFamily="18" charset="0"/>
              </a:rPr>
              <a:t>解難小博士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七角星形 25"/>
          <p:cNvSpPr/>
          <p:nvPr/>
        </p:nvSpPr>
        <p:spPr>
          <a:xfrm rot="673760">
            <a:off x="5006924" y="2822912"/>
            <a:ext cx="3643338" cy="3357586"/>
          </a:xfrm>
          <a:prstGeom prst="star7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七角星形 24"/>
          <p:cNvSpPr/>
          <p:nvPr/>
        </p:nvSpPr>
        <p:spPr>
          <a:xfrm rot="673760">
            <a:off x="2649469" y="2179969"/>
            <a:ext cx="3643338" cy="3357586"/>
          </a:xfrm>
          <a:prstGeom prst="star7">
            <a:avLst/>
          </a:prstGeom>
          <a:solidFill>
            <a:srgbClr val="ECD9FF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七角星形 23"/>
          <p:cNvSpPr/>
          <p:nvPr/>
        </p:nvSpPr>
        <p:spPr>
          <a:xfrm rot="20899122">
            <a:off x="87827" y="2620052"/>
            <a:ext cx="3643338" cy="3357586"/>
          </a:xfrm>
          <a:prstGeom prst="star7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0063" y="214313"/>
            <a:ext cx="7467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400" cap="none" dirty="0" smtClean="0">
                <a:solidFill>
                  <a:schemeClr val="tx1"/>
                </a:solidFill>
                <a:ea typeface="新細明體" pitchFamily="18" charset="-120"/>
              </a:rPr>
              <a:t>               </a:t>
            </a:r>
            <a:r>
              <a:rPr lang="zh-TW" altLang="en-US" sz="4400" b="1" u="sng" cap="none" dirty="0" smtClean="0">
                <a:solidFill>
                  <a:schemeClr val="tx1"/>
                </a:solidFill>
                <a:ea typeface="新細明體" pitchFamily="18" charset="-120"/>
              </a:rPr>
              <a:t>教學活動</a:t>
            </a:r>
          </a:p>
        </p:txBody>
      </p:sp>
      <p:pic>
        <p:nvPicPr>
          <p:cNvPr id="11268" name="Picture 2" descr="C:\Program Files\Microsoft Office\MEDIA\OFFICE12\Bullets\BD21294_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928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標題 3"/>
          <p:cNvSpPr txBox="1">
            <a:spLocks/>
          </p:cNvSpPr>
          <p:nvPr/>
        </p:nvSpPr>
        <p:spPr>
          <a:xfrm>
            <a:off x="500034" y="1500174"/>
            <a:ext cx="8358217" cy="1428747"/>
          </a:xfrm>
          <a:prstGeom prst="rect">
            <a:avLst/>
          </a:prstGeom>
        </p:spPr>
        <p:txBody>
          <a:bodyPr anchor="b">
            <a:normAutofit lnSpcReduction="10000"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 smtClean="0">
                <a:latin typeface="+mn-lt"/>
                <a:ea typeface="+mn-ea"/>
              </a:rPr>
              <a:t>透過不同遊戲活動，讓幼兒學習解決問題及建立成功的經驗</a:t>
            </a:r>
            <a:r>
              <a:rPr kumimoji="0" lang="zh-TW" altLang="zh-TW" sz="2800" dirty="0" smtClean="0">
                <a:latin typeface="+mn-lt"/>
                <a:ea typeface="+mn-ea"/>
              </a:rPr>
              <a:t>。</a:t>
            </a:r>
            <a:endParaRPr kumimoji="0" lang="zh-TW" altLang="zh-TW" sz="2800" dirty="0">
              <a:latin typeface="+mn-lt"/>
              <a:ea typeface="+mn-ea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dirty="0">
                <a:latin typeface="+mn-lt"/>
                <a:ea typeface="+mn-ea"/>
              </a:rPr>
              <a:t> </a:t>
            </a:r>
            <a:endParaRPr kumimoji="0" lang="zh-TW" altLang="en-US" sz="2800" b="1" cap="small" dirty="0">
              <a:latin typeface="+mj-ea"/>
              <a:ea typeface="+mj-ea"/>
            </a:endParaRPr>
          </a:p>
        </p:txBody>
      </p:sp>
      <p:pic>
        <p:nvPicPr>
          <p:cNvPr id="8" name="內容版面配置區 6" descr="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214290"/>
            <a:ext cx="1090198" cy="124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 descr="File007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DFD0FB"/>
              </a:clrFrom>
              <a:clrTo>
                <a:srgbClr val="DFD0FB">
                  <a:alpha val="0"/>
                </a:srgbClr>
              </a:clrTo>
            </a:clrChange>
          </a:blip>
          <a:srcRect l="21213" t="51538" r="23644" b="19152"/>
          <a:stretch>
            <a:fillRect/>
          </a:stretch>
        </p:blipFill>
        <p:spPr>
          <a:xfrm rot="1018928">
            <a:off x="540138" y="3984067"/>
            <a:ext cx="2849187" cy="20839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500034" y="3571876"/>
            <a:ext cx="1428760" cy="369332"/>
          </a:xfrm>
          <a:prstGeom prst="rect">
            <a:avLst/>
          </a:prstGeom>
          <a:solidFill>
            <a:srgbClr val="CCCCFF"/>
          </a:solid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FF3399"/>
                </a:solidFill>
              </a:rPr>
              <a:t>隔空取物</a:t>
            </a:r>
            <a:endParaRPr lang="zh-TW" altLang="en-US" b="1" dirty="0">
              <a:solidFill>
                <a:srgbClr val="FF3399"/>
              </a:solidFill>
            </a:endParaRPr>
          </a:p>
        </p:txBody>
      </p:sp>
      <p:pic>
        <p:nvPicPr>
          <p:cNvPr id="28" name="圖片 27" descr="File0085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D3C7F7"/>
              </a:clrFrom>
              <a:clrTo>
                <a:srgbClr val="D3C7F7">
                  <a:alpha val="0"/>
                </a:srgbClr>
              </a:clrTo>
            </a:clrChange>
          </a:blip>
          <a:srcRect l="8431" t="9375" r="50000" b="68750"/>
          <a:stretch>
            <a:fillRect/>
          </a:stretch>
        </p:blipFill>
        <p:spPr>
          <a:xfrm rot="10077456">
            <a:off x="3079654" y="2571159"/>
            <a:ext cx="3116135" cy="22565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圖片 18" descr="File0068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E5DDF2"/>
              </a:clrFrom>
              <a:clrTo>
                <a:srgbClr val="E5DDF2">
                  <a:alpha val="0"/>
                </a:srgbClr>
              </a:clrTo>
            </a:clrChange>
          </a:blip>
          <a:srcRect l="21455" t="8597" r="24747" b="61090"/>
          <a:stretch>
            <a:fillRect/>
          </a:stretch>
        </p:blipFill>
        <p:spPr>
          <a:xfrm rot="10012431">
            <a:off x="5368139" y="3738850"/>
            <a:ext cx="2996072" cy="23230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3643306" y="4714884"/>
            <a:ext cx="1285884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FE6F0E"/>
                </a:solidFill>
              </a:rPr>
              <a:t>奪寶奇兵</a:t>
            </a:r>
            <a:endParaRPr lang="zh-TW" altLang="en-US" b="1" dirty="0">
              <a:solidFill>
                <a:srgbClr val="FE6F0E"/>
              </a:solidFill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6858016" y="3214686"/>
            <a:ext cx="1571636" cy="369332"/>
          </a:xfrm>
          <a:prstGeom prst="rect">
            <a:avLst/>
          </a:prstGeom>
          <a:solidFill>
            <a:srgbClr val="FFCC99"/>
          </a:solidFill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A50021"/>
                </a:solidFill>
              </a:rPr>
              <a:t>護蛋行動</a:t>
            </a:r>
            <a:endParaRPr lang="zh-TW" altLang="en-US" b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0063" y="214313"/>
            <a:ext cx="7467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400" cap="none" dirty="0" smtClean="0">
                <a:solidFill>
                  <a:schemeClr val="tx1"/>
                </a:solidFill>
                <a:ea typeface="新細明體" pitchFamily="18" charset="-120"/>
              </a:rPr>
              <a:t>               </a:t>
            </a:r>
            <a:r>
              <a:rPr lang="zh-TW" altLang="en-US" sz="4400" b="1" u="sng" cap="none" dirty="0" smtClean="0">
                <a:solidFill>
                  <a:schemeClr val="tx1"/>
                </a:solidFill>
                <a:ea typeface="新細明體" pitchFamily="18" charset="-120"/>
              </a:rPr>
              <a:t>親子工作坊</a:t>
            </a:r>
          </a:p>
        </p:txBody>
      </p:sp>
      <p:pic>
        <p:nvPicPr>
          <p:cNvPr id="11268" name="Picture 2" descr="C:\Program Files\Microsoft Office\MEDIA\OFFICE12\Bullets\BD21294_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928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標題 3"/>
          <p:cNvSpPr txBox="1">
            <a:spLocks/>
          </p:cNvSpPr>
          <p:nvPr/>
        </p:nvSpPr>
        <p:spPr>
          <a:xfrm>
            <a:off x="500063" y="1643063"/>
            <a:ext cx="8643937" cy="1000119"/>
          </a:xfrm>
          <a:prstGeom prst="rect">
            <a:avLst/>
          </a:prstGeom>
        </p:spPr>
        <p:txBody>
          <a:bodyPr anchor="b">
            <a:normAutofit lnSpcReduction="10000"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 smtClean="0">
                <a:latin typeface="+mn-lt"/>
                <a:ea typeface="+mn-ea"/>
              </a:rPr>
              <a:t>透過親子工作坊</a:t>
            </a:r>
            <a:r>
              <a:rPr kumimoji="0" lang="zh-TW" altLang="zh-TW" sz="2800" dirty="0" smtClean="0">
                <a:latin typeface="+mn-lt"/>
                <a:ea typeface="+mn-ea"/>
              </a:rPr>
              <a:t>，</a:t>
            </a:r>
            <a:r>
              <a:rPr kumimoji="0" lang="zh-TW" altLang="en-US" sz="2800" dirty="0" smtClean="0">
                <a:latin typeface="+mn-lt"/>
                <a:ea typeface="+mn-ea"/>
              </a:rPr>
              <a:t>讓</a:t>
            </a:r>
            <a:r>
              <a:rPr kumimoji="0" lang="zh-TW" altLang="zh-TW" sz="2800" dirty="0" smtClean="0">
                <a:latin typeface="+mn-lt"/>
                <a:ea typeface="+mn-ea"/>
              </a:rPr>
              <a:t>幼兒與</a:t>
            </a:r>
            <a:r>
              <a:rPr kumimoji="0" lang="zh-TW" altLang="en-US" sz="2800" dirty="0" smtClean="0">
                <a:latin typeface="+mn-lt"/>
                <a:ea typeface="+mn-ea"/>
              </a:rPr>
              <a:t>家長共同學習解決問題</a:t>
            </a:r>
            <a:r>
              <a:rPr kumimoji="0" lang="zh-TW" altLang="zh-TW" sz="2800" dirty="0" smtClean="0">
                <a:latin typeface="+mn-lt"/>
                <a:ea typeface="+mn-ea"/>
              </a:rPr>
              <a:t>。</a:t>
            </a:r>
            <a:endParaRPr kumimoji="0" lang="zh-TW" altLang="zh-TW" sz="2800" dirty="0">
              <a:latin typeface="+mn-lt"/>
              <a:ea typeface="+mn-ea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dirty="0">
                <a:latin typeface="+mn-lt"/>
                <a:ea typeface="+mn-ea"/>
              </a:rPr>
              <a:t> </a:t>
            </a:r>
            <a:endParaRPr kumimoji="0" lang="zh-TW" altLang="en-US" sz="2800" b="1" cap="small" dirty="0">
              <a:latin typeface="+mj-ea"/>
              <a:ea typeface="+mj-ea"/>
            </a:endParaRPr>
          </a:p>
        </p:txBody>
      </p:sp>
      <p:pic>
        <p:nvPicPr>
          <p:cNvPr id="10" name="圖片 5" descr="02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357166"/>
            <a:ext cx="1276981" cy="113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解難工作坊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143108" y="2357430"/>
            <a:ext cx="5072050" cy="40576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571536" y="2357430"/>
            <a:ext cx="560365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zh-TW" altLang="en-US" sz="7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活動花絮</a:t>
            </a:r>
            <a:endParaRPr lang="zh-TW" altLang="en-US" sz="7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圖說文字 7"/>
          <p:cNvSpPr/>
          <p:nvPr/>
        </p:nvSpPr>
        <p:spPr>
          <a:xfrm>
            <a:off x="1143000" y="285750"/>
            <a:ext cx="4357688" cy="1000125"/>
          </a:xfrm>
          <a:prstGeom prst="wedgeRoundRectCallout">
            <a:avLst>
              <a:gd name="adj1" fmla="val 37841"/>
              <a:gd name="adj2" fmla="val 72463"/>
              <a:gd name="adj3" fmla="val 16667"/>
            </a:avLst>
          </a:prstGeom>
          <a:solidFill>
            <a:srgbClr val="FE6F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928794" y="285728"/>
            <a:ext cx="342902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</a:rPr>
              <a:t>社 會 篇</a:t>
            </a:r>
          </a:p>
        </p:txBody>
      </p:sp>
      <p:pic>
        <p:nvPicPr>
          <p:cNvPr id="16388" name="內容版面配置區 8" descr="02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5938" y="2357438"/>
            <a:ext cx="5286375" cy="4200525"/>
          </a:xfrm>
        </p:spPr>
      </p:pic>
      <p:sp>
        <p:nvSpPr>
          <p:cNvPr id="16389" name="文字方塊 10"/>
          <p:cNvSpPr txBox="1">
            <a:spLocks noChangeArrowheads="1"/>
          </p:cNvSpPr>
          <p:nvPr/>
        </p:nvSpPr>
        <p:spPr bwMode="auto">
          <a:xfrm>
            <a:off x="4429125" y="1500188"/>
            <a:ext cx="3714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5400" b="1">
                <a:latin typeface="Century Schoolbook" pitchFamily="18" charset="0"/>
              </a:rPr>
              <a:t>社交小跳豆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0063" y="214313"/>
            <a:ext cx="7467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400" cap="none" dirty="0" smtClean="0">
                <a:solidFill>
                  <a:schemeClr val="tx1"/>
                </a:solidFill>
                <a:ea typeface="新細明體" pitchFamily="18" charset="-120"/>
              </a:rPr>
              <a:t>               </a:t>
            </a:r>
            <a:r>
              <a:rPr lang="zh-TW" altLang="en-US" sz="4400" b="1" u="sng" cap="none" dirty="0" smtClean="0">
                <a:solidFill>
                  <a:schemeClr val="tx1"/>
                </a:solidFill>
                <a:ea typeface="新細明體" pitchFamily="18" charset="-120"/>
              </a:rPr>
              <a:t>親子工作坊</a:t>
            </a:r>
          </a:p>
        </p:txBody>
      </p:sp>
      <p:pic>
        <p:nvPicPr>
          <p:cNvPr id="11268" name="Picture 2" descr="C:\Program Files\Microsoft Office\MEDIA\OFFICE12\Bullets\BD21294_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928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標題 3"/>
          <p:cNvSpPr txBox="1">
            <a:spLocks/>
          </p:cNvSpPr>
          <p:nvPr/>
        </p:nvSpPr>
        <p:spPr>
          <a:xfrm>
            <a:off x="500063" y="1643063"/>
            <a:ext cx="8643937" cy="1000119"/>
          </a:xfrm>
          <a:prstGeom prst="rect">
            <a:avLst/>
          </a:prstGeom>
        </p:spPr>
        <p:txBody>
          <a:bodyPr anchor="b">
            <a:normAutofit lnSpcReduction="10000"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 smtClean="0">
                <a:latin typeface="+mn-lt"/>
                <a:ea typeface="+mn-ea"/>
              </a:rPr>
              <a:t>透過互動的遊戲</a:t>
            </a:r>
            <a:r>
              <a:rPr kumimoji="0" lang="zh-TW" altLang="zh-TW" sz="2800" dirty="0" smtClean="0">
                <a:latin typeface="+mn-lt"/>
                <a:ea typeface="+mn-ea"/>
              </a:rPr>
              <a:t>，</a:t>
            </a:r>
            <a:r>
              <a:rPr kumimoji="0" lang="zh-TW" altLang="en-US" sz="2800" dirty="0" smtClean="0">
                <a:latin typeface="+mn-lt"/>
                <a:ea typeface="+mn-ea"/>
              </a:rPr>
              <a:t>讓</a:t>
            </a:r>
            <a:r>
              <a:rPr kumimoji="0" lang="zh-TW" altLang="zh-TW" sz="2800" dirty="0" smtClean="0">
                <a:latin typeface="+mn-lt"/>
                <a:ea typeface="+mn-ea"/>
              </a:rPr>
              <a:t>幼兒</a:t>
            </a:r>
            <a:r>
              <a:rPr kumimoji="0" lang="zh-TW" altLang="en-US" sz="2800" dirty="0" smtClean="0">
                <a:latin typeface="+mn-lt"/>
                <a:ea typeface="+mn-ea"/>
              </a:rPr>
              <a:t>學習與別人交朋友</a:t>
            </a:r>
            <a:r>
              <a:rPr kumimoji="0" lang="zh-TW" altLang="zh-TW" sz="2800" dirty="0" smtClean="0">
                <a:latin typeface="+mn-lt"/>
                <a:ea typeface="+mn-ea"/>
              </a:rPr>
              <a:t>。</a:t>
            </a:r>
            <a:endParaRPr kumimoji="0" lang="zh-TW" altLang="zh-TW" sz="2800" dirty="0">
              <a:latin typeface="+mn-lt"/>
              <a:ea typeface="+mn-ea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dirty="0">
                <a:latin typeface="+mn-lt"/>
                <a:ea typeface="+mn-ea"/>
              </a:rPr>
              <a:t> </a:t>
            </a:r>
            <a:endParaRPr kumimoji="0" lang="zh-TW" altLang="en-US" sz="2800" b="1" cap="small" dirty="0">
              <a:latin typeface="+mj-ea"/>
              <a:ea typeface="+mj-ea"/>
            </a:endParaRPr>
          </a:p>
        </p:txBody>
      </p:sp>
      <p:pic>
        <p:nvPicPr>
          <p:cNvPr id="10" name="圖片 5" descr="02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357166"/>
            <a:ext cx="1276981" cy="113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yg工作坊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071670" y="2285992"/>
            <a:ext cx="5143512" cy="411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571536" y="2357430"/>
            <a:ext cx="560365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zh-TW" altLang="en-US" sz="7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活動花絮</a:t>
            </a:r>
            <a:endParaRPr lang="zh-TW" altLang="en-US" sz="7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七角星形 25"/>
          <p:cNvSpPr/>
          <p:nvPr/>
        </p:nvSpPr>
        <p:spPr>
          <a:xfrm rot="673760">
            <a:off x="4935485" y="3177808"/>
            <a:ext cx="3643338" cy="3357586"/>
          </a:xfrm>
          <a:prstGeom prst="star7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七角星形 24"/>
          <p:cNvSpPr/>
          <p:nvPr/>
        </p:nvSpPr>
        <p:spPr>
          <a:xfrm rot="673760">
            <a:off x="2506595" y="2179970"/>
            <a:ext cx="3643338" cy="3357586"/>
          </a:xfrm>
          <a:prstGeom prst="star7">
            <a:avLst/>
          </a:prstGeom>
          <a:solidFill>
            <a:srgbClr val="ECD9FF"/>
          </a:solidFill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七角星形 23"/>
          <p:cNvSpPr/>
          <p:nvPr/>
        </p:nvSpPr>
        <p:spPr>
          <a:xfrm rot="20899122">
            <a:off x="87827" y="2620052"/>
            <a:ext cx="3643338" cy="3357586"/>
          </a:xfrm>
          <a:prstGeom prst="star7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0063" y="214313"/>
            <a:ext cx="7467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400" cap="none" dirty="0" smtClean="0">
                <a:solidFill>
                  <a:schemeClr val="tx1"/>
                </a:solidFill>
                <a:ea typeface="新細明體" pitchFamily="18" charset="-120"/>
              </a:rPr>
              <a:t>               </a:t>
            </a:r>
            <a:r>
              <a:rPr lang="zh-TW" altLang="en-US" sz="4400" b="1" u="sng" cap="none" dirty="0" smtClean="0">
                <a:solidFill>
                  <a:schemeClr val="tx1"/>
                </a:solidFill>
                <a:ea typeface="新細明體" pitchFamily="18" charset="-120"/>
              </a:rPr>
              <a:t>教學活動</a:t>
            </a:r>
          </a:p>
        </p:txBody>
      </p:sp>
      <p:pic>
        <p:nvPicPr>
          <p:cNvPr id="11268" name="Picture 2" descr="C:\Program Files\Microsoft Office\MEDIA\OFFICE12\Bullets\BD21294_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928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標題 3"/>
          <p:cNvSpPr txBox="1">
            <a:spLocks/>
          </p:cNvSpPr>
          <p:nvPr/>
        </p:nvSpPr>
        <p:spPr>
          <a:xfrm>
            <a:off x="500034" y="1500175"/>
            <a:ext cx="8358217" cy="107157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 smtClean="0">
                <a:latin typeface="+mn-lt"/>
                <a:ea typeface="+mn-ea"/>
              </a:rPr>
              <a:t>幼兒從不</a:t>
            </a:r>
            <a:r>
              <a:rPr kumimoji="0" lang="zh-TW" altLang="en-US" sz="2800" dirty="0">
                <a:latin typeface="+mn-lt"/>
                <a:ea typeface="+mn-ea"/>
              </a:rPr>
              <a:t>同遊戲</a:t>
            </a:r>
            <a:r>
              <a:rPr kumimoji="0" lang="zh-TW" altLang="en-US" sz="2800" dirty="0" smtClean="0">
                <a:latin typeface="+mn-lt"/>
                <a:ea typeface="+mn-ea"/>
              </a:rPr>
              <a:t>活動中，學習互相幫助及欣賞對方</a:t>
            </a:r>
            <a:r>
              <a:rPr kumimoji="0" lang="zh-TW" altLang="zh-TW" sz="2800" dirty="0" smtClean="0">
                <a:latin typeface="+mn-lt"/>
                <a:ea typeface="+mn-ea"/>
              </a:rPr>
              <a:t>。</a:t>
            </a:r>
            <a:endParaRPr kumimoji="0" lang="zh-TW" altLang="zh-TW" sz="2800" dirty="0">
              <a:latin typeface="+mn-lt"/>
              <a:ea typeface="+mn-ea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dirty="0">
                <a:latin typeface="+mn-lt"/>
                <a:ea typeface="+mn-ea"/>
              </a:rPr>
              <a:t> </a:t>
            </a:r>
            <a:endParaRPr kumimoji="0" lang="zh-TW" altLang="en-US" sz="2800" b="1" cap="small" dirty="0">
              <a:latin typeface="+mj-ea"/>
              <a:ea typeface="+mj-ea"/>
            </a:endParaRPr>
          </a:p>
        </p:txBody>
      </p:sp>
      <p:pic>
        <p:nvPicPr>
          <p:cNvPr id="8" name="內容版面配置區 6" descr="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214290"/>
            <a:ext cx="1090198" cy="124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 descr="File0074.jpg"/>
          <p:cNvPicPr>
            <a:picLocks noChangeAspect="1"/>
          </p:cNvPicPr>
          <p:nvPr/>
        </p:nvPicPr>
        <p:blipFill>
          <a:blip r:embed="rId4" cstate="print"/>
          <a:srcRect l="8771" r="15289" b="18151"/>
          <a:stretch>
            <a:fillRect/>
          </a:stretch>
        </p:blipFill>
        <p:spPr>
          <a:xfrm rot="11818928">
            <a:off x="865480" y="3285121"/>
            <a:ext cx="1876077" cy="27825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214282" y="2786058"/>
            <a:ext cx="2500330" cy="369332"/>
          </a:xfrm>
          <a:prstGeom prst="rect">
            <a:avLst/>
          </a:prstGeom>
          <a:solidFill>
            <a:srgbClr val="CCCCFF"/>
          </a:solid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smtClean="0">
                <a:solidFill>
                  <a:srgbClr val="FF3399"/>
                </a:solidFill>
              </a:rPr>
              <a:t>「校園小幫手」龍虎榜</a:t>
            </a:r>
            <a:endParaRPr lang="zh-TW" altLang="en-US" b="1" dirty="0">
              <a:solidFill>
                <a:srgbClr val="FF3399"/>
              </a:solidFill>
            </a:endParaRPr>
          </a:p>
        </p:txBody>
      </p:sp>
      <p:pic>
        <p:nvPicPr>
          <p:cNvPr id="28" name="圖片 27" descr="File0085.jpg"/>
          <p:cNvPicPr>
            <a:picLocks noChangeAspect="1"/>
          </p:cNvPicPr>
          <p:nvPr/>
        </p:nvPicPr>
        <p:blipFill>
          <a:blip r:embed="rId5" cstate="print"/>
          <a:srcRect l="7248" r="8510" b="19095"/>
          <a:stretch>
            <a:fillRect/>
          </a:stretch>
        </p:blipFill>
        <p:spPr>
          <a:xfrm rot="10077456">
            <a:off x="3480977" y="2474445"/>
            <a:ext cx="2099143" cy="27741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圖片 18" descr="File0068.jpg"/>
          <p:cNvPicPr>
            <a:picLocks noChangeAspect="1"/>
          </p:cNvPicPr>
          <p:nvPr/>
        </p:nvPicPr>
        <p:blipFill>
          <a:blip r:embed="rId6" cstate="print"/>
          <a:srcRect l="9647" r="12328" b="17487"/>
          <a:stretch>
            <a:fillRect/>
          </a:stretch>
        </p:blipFill>
        <p:spPr>
          <a:xfrm rot="11864226">
            <a:off x="5902705" y="3168105"/>
            <a:ext cx="2031394" cy="29561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3500430" y="5357826"/>
            <a:ext cx="1714512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smtClean="0">
                <a:solidFill>
                  <a:srgbClr val="FE6F0E"/>
                </a:solidFill>
              </a:rPr>
              <a:t>齊來交友棋</a:t>
            </a:r>
            <a:endParaRPr lang="zh-TW" altLang="en-US" b="1" dirty="0">
              <a:solidFill>
                <a:srgbClr val="FE6F0E"/>
              </a:solidFill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6357950" y="2643182"/>
            <a:ext cx="2214578" cy="369332"/>
          </a:xfrm>
          <a:prstGeom prst="rect">
            <a:avLst/>
          </a:prstGeom>
          <a:solidFill>
            <a:srgbClr val="FFCC99"/>
          </a:solidFill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smtClean="0">
                <a:solidFill>
                  <a:srgbClr val="A50021"/>
                </a:solidFill>
              </a:rPr>
              <a:t>「好孩子」投票牌</a:t>
            </a:r>
            <a:endParaRPr lang="zh-TW" altLang="en-US" b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7467600" cy="9286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zh-TW" altLang="en-US" sz="4800" b="1" cap="none" smtClean="0">
                <a:solidFill>
                  <a:srgbClr val="FF0000"/>
                </a:solidFill>
                <a:ea typeface="新細明體" pitchFamily="18" charset="-120"/>
              </a:rPr>
              <a:t>全方位健康幼兒成長課程</a:t>
            </a:r>
            <a:endParaRPr lang="zh-TW" altLang="en-US" sz="4800" cap="none" smtClean="0">
              <a:ea typeface="新細明體" pitchFamily="18" charset="-120"/>
            </a:endParaRPr>
          </a:p>
        </p:txBody>
      </p:sp>
      <p:graphicFrame>
        <p:nvGraphicFramePr>
          <p:cNvPr id="1026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571500" y="1714500"/>
          <a:ext cx="7467600" cy="4873625"/>
        </p:xfrm>
        <a:graphic>
          <a:graphicData uri="http://schemas.openxmlformats.org/presentationml/2006/ole">
            <p:oleObj spid="_x0000_s1026" r:id="rId4" imgW="7468247" imgH="4877223" progId="Excel.Sheet.8">
              <p:embed/>
            </p:oleObj>
          </a:graphicData>
        </a:graphic>
      </p:graphicFrame>
      <p:pic>
        <p:nvPicPr>
          <p:cNvPr id="5" name="內容版面配置區 5" descr="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2000"/>
          <a:stretch>
            <a:fillRect/>
          </a:stretch>
        </p:blipFill>
        <p:spPr bwMode="auto">
          <a:xfrm>
            <a:off x="2428875" y="1357313"/>
            <a:ext cx="928688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6" descr="2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313" y="3643313"/>
            <a:ext cx="14287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7" descr="3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75" y="5286375"/>
            <a:ext cx="1554163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642938" y="1357313"/>
            <a:ext cx="2000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 b="1">
                <a:latin typeface="Century Schoolbook" pitchFamily="18" charset="0"/>
              </a:rPr>
              <a:t>運動小精英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214313" y="3143250"/>
            <a:ext cx="22145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 b="1">
                <a:latin typeface="Century Schoolbook" pitchFamily="18" charset="0"/>
              </a:rPr>
              <a:t>獨立小將士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2714625" y="3571875"/>
            <a:ext cx="2000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 b="1">
                <a:latin typeface="Century Schoolbook" pitchFamily="18" charset="0"/>
              </a:rPr>
              <a:t>生理篇</a:t>
            </a: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3500438" y="4500563"/>
            <a:ext cx="1428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 b="1">
                <a:latin typeface="Century Schoolbook" pitchFamily="18" charset="0"/>
              </a:rPr>
              <a:t>心理篇</a:t>
            </a: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642938" y="5857875"/>
            <a:ext cx="1714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 b="1">
                <a:latin typeface="Century Schoolbook" pitchFamily="18" charset="0"/>
              </a:rPr>
              <a:t>情緒小主人</a:t>
            </a:r>
          </a:p>
        </p:txBody>
      </p:sp>
      <p:pic>
        <p:nvPicPr>
          <p:cNvPr id="19" name="圖片 18" descr="026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5" y="5072063"/>
            <a:ext cx="185737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6429375" y="5929313"/>
            <a:ext cx="1857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 b="1">
                <a:latin typeface="Century Schoolbook" pitchFamily="18" charset="0"/>
              </a:rPr>
              <a:t>解難小博士</a:t>
            </a:r>
          </a:p>
        </p:txBody>
      </p:sp>
      <p:pic>
        <p:nvPicPr>
          <p:cNvPr id="21" name="圖片 20" descr="025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75" y="3714750"/>
            <a:ext cx="1571625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文字方塊 21"/>
          <p:cNvSpPr txBox="1">
            <a:spLocks noChangeArrowheads="1"/>
          </p:cNvSpPr>
          <p:nvPr/>
        </p:nvSpPr>
        <p:spPr bwMode="auto">
          <a:xfrm>
            <a:off x="4500563" y="3571875"/>
            <a:ext cx="1571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 b="1">
                <a:latin typeface="Century Schoolbook" pitchFamily="18" charset="0"/>
              </a:rPr>
              <a:t>社會篇</a:t>
            </a:r>
          </a:p>
        </p:txBody>
      </p:sp>
      <p:sp>
        <p:nvSpPr>
          <p:cNvPr id="23" name="文字方塊 22"/>
          <p:cNvSpPr txBox="1">
            <a:spLocks noChangeArrowheads="1"/>
          </p:cNvSpPr>
          <p:nvPr/>
        </p:nvSpPr>
        <p:spPr bwMode="auto">
          <a:xfrm>
            <a:off x="6715125" y="3214688"/>
            <a:ext cx="1857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 b="1">
                <a:latin typeface="Century Schoolbook" pitchFamily="18" charset="0"/>
              </a:rPr>
              <a:t>社交小跳豆</a:t>
            </a:r>
          </a:p>
        </p:txBody>
      </p:sp>
      <p:pic>
        <p:nvPicPr>
          <p:cNvPr id="24" name="圖片 23" descr="02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1870"/>
          <a:stretch>
            <a:fillRect/>
          </a:stretch>
        </p:blipFill>
        <p:spPr bwMode="auto">
          <a:xfrm>
            <a:off x="4714875" y="1143000"/>
            <a:ext cx="10001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圖片 24" descr="02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09"/>
          <a:stretch>
            <a:fillRect/>
          </a:stretch>
        </p:blipFill>
        <p:spPr bwMode="auto">
          <a:xfrm>
            <a:off x="5500688" y="1214438"/>
            <a:ext cx="1000125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字方塊 25"/>
          <p:cNvSpPr txBox="1">
            <a:spLocks noChangeArrowheads="1"/>
          </p:cNvSpPr>
          <p:nvPr/>
        </p:nvSpPr>
        <p:spPr bwMode="auto">
          <a:xfrm>
            <a:off x="6500813" y="1714500"/>
            <a:ext cx="1785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 b="1">
                <a:latin typeface="Century Schoolbook" pitchFamily="18" charset="0"/>
              </a:rPr>
              <a:t>關懷小天使</a:t>
            </a:r>
          </a:p>
        </p:txBody>
      </p:sp>
      <p:pic>
        <p:nvPicPr>
          <p:cNvPr id="27" name="內容版面配置區 5" descr="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000"/>
          <a:stretch>
            <a:fillRect/>
          </a:stretch>
        </p:blipFill>
        <p:spPr bwMode="auto">
          <a:xfrm>
            <a:off x="3214688" y="1312863"/>
            <a:ext cx="100012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7" grpId="0"/>
      <p:bldP spid="18" grpId="0"/>
      <p:bldP spid="20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圖說文字 7"/>
          <p:cNvSpPr/>
          <p:nvPr/>
        </p:nvSpPr>
        <p:spPr>
          <a:xfrm>
            <a:off x="3643313" y="500063"/>
            <a:ext cx="4357687" cy="1000125"/>
          </a:xfrm>
          <a:prstGeom prst="wedgeRoundRectCallout">
            <a:avLst>
              <a:gd name="adj1" fmla="val 4617"/>
              <a:gd name="adj2" fmla="val 73987"/>
              <a:gd name="adj3" fmla="val 16667"/>
            </a:avLst>
          </a:prstGeom>
          <a:solidFill>
            <a:srgbClr val="FE6F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500562" y="500042"/>
            <a:ext cx="342902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</a:rPr>
              <a:t>社 會 篇</a:t>
            </a:r>
          </a:p>
        </p:txBody>
      </p:sp>
      <p:sp>
        <p:nvSpPr>
          <p:cNvPr id="18436" name="文字方塊 10"/>
          <p:cNvSpPr txBox="1">
            <a:spLocks noChangeArrowheads="1"/>
          </p:cNvSpPr>
          <p:nvPr/>
        </p:nvSpPr>
        <p:spPr bwMode="auto">
          <a:xfrm>
            <a:off x="714375" y="1500188"/>
            <a:ext cx="3714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5400" b="1">
                <a:latin typeface="Century Schoolbook" pitchFamily="18" charset="0"/>
              </a:rPr>
              <a:t>關懷小天使</a:t>
            </a:r>
          </a:p>
        </p:txBody>
      </p:sp>
      <p:pic>
        <p:nvPicPr>
          <p:cNvPr id="18437" name="內容版面配置區 6" descr="02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853" b="73811"/>
          <a:stretch>
            <a:fillRect/>
          </a:stretch>
        </p:blipFill>
        <p:spPr bwMode="auto">
          <a:xfrm rot="1695118">
            <a:off x="2216150" y="3036888"/>
            <a:ext cx="4678363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內容版面配置區 6" descr="02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931" r="1006" b="56458"/>
          <a:stretch>
            <a:fillRect/>
          </a:stretch>
        </p:blipFill>
        <p:spPr bwMode="auto">
          <a:xfrm rot="792406">
            <a:off x="6254750" y="1739900"/>
            <a:ext cx="2312988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內容版面配置區 6" descr="02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1" t="26385" r="63853" b="3206"/>
          <a:stretch>
            <a:fillRect/>
          </a:stretch>
        </p:blipFill>
        <p:spPr bwMode="auto">
          <a:xfrm rot="-263251">
            <a:off x="1255713" y="2330450"/>
            <a:ext cx="319405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內容版面配置區 6" descr="02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931" t="43336"/>
          <a:stretch>
            <a:fillRect/>
          </a:stretch>
        </p:blipFill>
        <p:spPr>
          <a:xfrm>
            <a:off x="4000500" y="3427413"/>
            <a:ext cx="3357563" cy="3430587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矩形 19"/>
          <p:cNvSpPr/>
          <p:nvPr/>
        </p:nvSpPr>
        <p:spPr>
          <a:xfrm rot="19779821">
            <a:off x="679940" y="2854172"/>
            <a:ext cx="2771360" cy="32089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0063" y="214313"/>
            <a:ext cx="7467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400" cap="none" dirty="0" smtClean="0">
                <a:solidFill>
                  <a:schemeClr val="tx1"/>
                </a:solidFill>
                <a:ea typeface="新細明體" pitchFamily="18" charset="-120"/>
              </a:rPr>
              <a:t>               </a:t>
            </a:r>
            <a:r>
              <a:rPr lang="zh-TW" altLang="en-US" sz="4400" b="1" u="sng" cap="none" dirty="0" smtClean="0">
                <a:solidFill>
                  <a:schemeClr val="tx1"/>
                </a:solidFill>
                <a:ea typeface="新細明體" pitchFamily="18" charset="-120"/>
              </a:rPr>
              <a:t>教學活動</a:t>
            </a:r>
          </a:p>
        </p:txBody>
      </p:sp>
      <p:pic>
        <p:nvPicPr>
          <p:cNvPr id="11268" name="Picture 2" descr="C:\Program Files\Microsoft Office\MEDIA\OFFICE12\Bullets\BD21294_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928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標題 3"/>
          <p:cNvSpPr txBox="1">
            <a:spLocks/>
          </p:cNvSpPr>
          <p:nvPr/>
        </p:nvSpPr>
        <p:spPr>
          <a:xfrm>
            <a:off x="500034" y="1571612"/>
            <a:ext cx="8358217" cy="1428747"/>
          </a:xfrm>
          <a:prstGeom prst="rect">
            <a:avLst/>
          </a:prstGeom>
        </p:spPr>
        <p:txBody>
          <a:bodyPr anchor="b">
            <a:normAutofit lnSpcReduction="10000"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 smtClean="0">
                <a:latin typeface="+mn-lt"/>
                <a:ea typeface="+mn-ea"/>
              </a:rPr>
              <a:t>培養幼兒對家庭、學校及社區歸屬感，學習向別人表達關心及謝意</a:t>
            </a:r>
            <a:r>
              <a:rPr kumimoji="0" lang="zh-TW" altLang="zh-TW" sz="2800" dirty="0" smtClean="0">
                <a:latin typeface="+mn-lt"/>
                <a:ea typeface="+mn-ea"/>
              </a:rPr>
              <a:t>。</a:t>
            </a:r>
            <a:endParaRPr kumimoji="0" lang="zh-TW" altLang="zh-TW" sz="2800" dirty="0">
              <a:latin typeface="+mn-lt"/>
              <a:ea typeface="+mn-ea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dirty="0">
                <a:latin typeface="+mn-lt"/>
                <a:ea typeface="+mn-ea"/>
              </a:rPr>
              <a:t> </a:t>
            </a:r>
            <a:endParaRPr kumimoji="0" lang="zh-TW" altLang="en-US" sz="2800" b="1" cap="small" dirty="0">
              <a:latin typeface="+mj-ea"/>
              <a:ea typeface="+mj-ea"/>
            </a:endParaRPr>
          </a:p>
        </p:txBody>
      </p:sp>
      <p:pic>
        <p:nvPicPr>
          <p:cNvPr id="8" name="內容版面配置區 6" descr="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214290"/>
            <a:ext cx="1090198" cy="124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圓角矩形 20"/>
          <p:cNvSpPr/>
          <p:nvPr/>
        </p:nvSpPr>
        <p:spPr>
          <a:xfrm rot="795776">
            <a:off x="5441593" y="2512116"/>
            <a:ext cx="2915191" cy="2762464"/>
          </a:xfrm>
          <a:prstGeom prst="round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21"/>
          <p:cNvSpPr/>
          <p:nvPr/>
        </p:nvSpPr>
        <p:spPr>
          <a:xfrm rot="21267027">
            <a:off x="3000364" y="3214686"/>
            <a:ext cx="2857520" cy="3143272"/>
          </a:xfrm>
          <a:prstGeom prst="roundRect">
            <a:avLst/>
          </a:prstGeom>
          <a:solidFill>
            <a:srgbClr val="FFCCFF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 descr="File007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C9E17F"/>
              </a:clrFrom>
              <a:clrTo>
                <a:srgbClr val="C9E17F">
                  <a:alpha val="0"/>
                </a:srgbClr>
              </a:clrTo>
            </a:clrChange>
          </a:blip>
          <a:srcRect l="8541" t="4414" r="14496" b="26396"/>
          <a:stretch>
            <a:fillRect/>
          </a:stretch>
        </p:blipFill>
        <p:spPr>
          <a:xfrm rot="10091969">
            <a:off x="720833" y="2849693"/>
            <a:ext cx="2339967" cy="309982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圖片 14" descr="File0074.jpg"/>
          <p:cNvPicPr>
            <a:picLocks noChangeAspect="1"/>
          </p:cNvPicPr>
          <p:nvPr/>
        </p:nvPicPr>
        <p:blipFill>
          <a:blip r:embed="rId5" cstate="print"/>
          <a:srcRect l="12525" t="24741" r="12834" b="23641"/>
          <a:stretch>
            <a:fillRect/>
          </a:stretch>
        </p:blipFill>
        <p:spPr>
          <a:xfrm rot="11262800">
            <a:off x="3061403" y="3159952"/>
            <a:ext cx="2594583" cy="32135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428596" y="5857892"/>
            <a:ext cx="2143140" cy="646331"/>
          </a:xfrm>
          <a:prstGeom prst="rect">
            <a:avLst/>
          </a:prstGeom>
          <a:solidFill>
            <a:srgbClr val="CCCCFF"/>
          </a:solid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smtClean="0">
                <a:solidFill>
                  <a:srgbClr val="FF3399"/>
                </a:solidFill>
              </a:rPr>
              <a:t>「家庭假日活動」訪問表</a:t>
            </a:r>
            <a:endParaRPr lang="zh-TW" altLang="en-US" b="1" dirty="0">
              <a:solidFill>
                <a:srgbClr val="FF3399"/>
              </a:solidFill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3500430" y="2786058"/>
            <a:ext cx="1571636" cy="369332"/>
          </a:xfrm>
          <a:prstGeom prst="rect">
            <a:avLst/>
          </a:prstGeom>
          <a:solidFill>
            <a:srgbClr val="FFCC99"/>
          </a:solidFill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A50021"/>
                </a:solidFill>
              </a:rPr>
              <a:t>說說故事</a:t>
            </a:r>
            <a:endParaRPr lang="zh-TW" altLang="en-US" b="1" dirty="0">
              <a:solidFill>
                <a:srgbClr val="A50021"/>
              </a:solidFill>
            </a:endParaRPr>
          </a:p>
        </p:txBody>
      </p:sp>
      <p:pic>
        <p:nvPicPr>
          <p:cNvPr id="18" name="圖片 17" descr="File0074.jpg"/>
          <p:cNvPicPr>
            <a:picLocks noChangeAspect="1"/>
          </p:cNvPicPr>
          <p:nvPr/>
        </p:nvPicPr>
        <p:blipFill>
          <a:blip r:embed="rId6" cstate="print"/>
          <a:srcRect l="26920" t="52597" r="17714" b="17605"/>
          <a:stretch>
            <a:fillRect/>
          </a:stretch>
        </p:blipFill>
        <p:spPr>
          <a:xfrm rot="20891969">
            <a:off x="5604331" y="2682577"/>
            <a:ext cx="2686843" cy="19898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215074" y="4786322"/>
            <a:ext cx="1919294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smtClean="0">
                <a:solidFill>
                  <a:srgbClr val="FE6F0E"/>
                </a:solidFill>
              </a:rPr>
              <a:t>學校職員多面睇</a:t>
            </a:r>
            <a:endParaRPr lang="zh-TW" altLang="en-US" b="1" dirty="0">
              <a:solidFill>
                <a:srgbClr val="FE6F0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橢圓 18"/>
          <p:cNvSpPr/>
          <p:nvPr/>
        </p:nvSpPr>
        <p:spPr>
          <a:xfrm rot="15102010">
            <a:off x="3193540" y="1360053"/>
            <a:ext cx="3828960" cy="3625017"/>
          </a:xfrm>
          <a:prstGeom prst="ellipse">
            <a:avLst/>
          </a:prstGeom>
          <a:solidFill>
            <a:srgbClr val="ECD9FF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 rot="8768020">
            <a:off x="342856" y="2744166"/>
            <a:ext cx="3982400" cy="3468657"/>
          </a:xfrm>
          <a:prstGeom prst="ellipse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 rot="8768020">
            <a:off x="5235110" y="3320758"/>
            <a:ext cx="3351522" cy="3020786"/>
          </a:xfrm>
          <a:prstGeom prst="ellipse">
            <a:avLst/>
          </a:prstGeom>
          <a:solidFill>
            <a:srgbClr val="93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400" cap="none" dirty="0" smtClean="0">
                <a:solidFill>
                  <a:schemeClr val="tx1"/>
                </a:solidFill>
                <a:ea typeface="新細明體" pitchFamily="18" charset="-120"/>
              </a:rPr>
              <a:t>               </a:t>
            </a:r>
            <a:r>
              <a:rPr lang="zh-TW" altLang="en-US" sz="4400" b="1" u="sng" cap="none" dirty="0" smtClean="0">
                <a:solidFill>
                  <a:schemeClr val="tx1"/>
                </a:solidFill>
                <a:ea typeface="新細明體" pitchFamily="18" charset="-120"/>
              </a:rPr>
              <a:t>其他活動</a:t>
            </a:r>
          </a:p>
        </p:txBody>
      </p:sp>
      <p:pic>
        <p:nvPicPr>
          <p:cNvPr id="7174" name="圖片 11" descr="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357188"/>
            <a:ext cx="11430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Program Files\Microsoft Office\MEDIA\OFFICE12\Bullets\BD21294_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928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圖片 16" descr="File0090.jpg"/>
          <p:cNvPicPr>
            <a:picLocks noChangeAspect="1"/>
          </p:cNvPicPr>
          <p:nvPr/>
        </p:nvPicPr>
        <p:blipFill>
          <a:blip r:embed="rId4" cstate="print"/>
          <a:srcRect l="61467" t="7291" r="5564" b="73959"/>
          <a:stretch>
            <a:fillRect/>
          </a:stretch>
        </p:blipFill>
        <p:spPr>
          <a:xfrm rot="1149529">
            <a:off x="4534434" y="3595171"/>
            <a:ext cx="3173158" cy="24833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572264" y="6143644"/>
            <a:ext cx="164307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7030A0"/>
                </a:solidFill>
              </a:rPr>
              <a:t>我的家圖工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pic>
        <p:nvPicPr>
          <p:cNvPr id="18" name="圖片 17" descr="File0089.jpg"/>
          <p:cNvPicPr>
            <a:picLocks noChangeAspect="1"/>
          </p:cNvPicPr>
          <p:nvPr/>
        </p:nvPicPr>
        <p:blipFill>
          <a:blip r:embed="rId5" cstate="print"/>
          <a:srcRect l="7243" r="15158" b="73684"/>
          <a:stretch>
            <a:fillRect/>
          </a:stretch>
        </p:blipFill>
        <p:spPr>
          <a:xfrm rot="10341944">
            <a:off x="4655263" y="1239228"/>
            <a:ext cx="3338203" cy="15578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圖片 11" descr="DSC093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109011">
            <a:off x="896168" y="4511659"/>
            <a:ext cx="2286016" cy="17145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圖片 14" descr="DSC0935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755677">
            <a:off x="990045" y="2007391"/>
            <a:ext cx="2928958" cy="21967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715140" y="857232"/>
            <a:ext cx="1419228" cy="379413"/>
          </a:xfrm>
          <a:prstGeom prst="rect">
            <a:avLst/>
          </a:prstGeom>
          <a:solidFill>
            <a:srgbClr val="CCFFCC"/>
          </a:solidFill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996633"/>
                </a:solidFill>
              </a:rPr>
              <a:t>心意咭</a:t>
            </a:r>
            <a:endParaRPr lang="zh-TW" altLang="en-US" b="1" dirty="0">
              <a:solidFill>
                <a:srgbClr val="996633"/>
              </a:solidFill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500034" y="4214818"/>
            <a:ext cx="1785950" cy="369332"/>
          </a:xfrm>
          <a:prstGeom prst="rect">
            <a:avLst/>
          </a:prstGeom>
          <a:solidFill>
            <a:srgbClr val="FFCCCC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smtClean="0">
                <a:solidFill>
                  <a:srgbClr val="3333FF"/>
                </a:solidFill>
              </a:rPr>
              <a:t>參觀老人中心</a:t>
            </a:r>
            <a:endParaRPr lang="zh-TW" altLang="en-US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famil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00" y="1857364"/>
            <a:ext cx="6947645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圓角矩形圖說文字 11"/>
          <p:cNvSpPr/>
          <p:nvPr/>
        </p:nvSpPr>
        <p:spPr>
          <a:xfrm>
            <a:off x="2786050" y="571480"/>
            <a:ext cx="4357687" cy="1000125"/>
          </a:xfrm>
          <a:prstGeom prst="wedgeRoundRectCallout">
            <a:avLst>
              <a:gd name="adj1" fmla="val 4617"/>
              <a:gd name="adj2" fmla="val 73987"/>
              <a:gd name="adj3" fmla="val 16667"/>
            </a:avLst>
          </a:prstGeom>
          <a:solidFill>
            <a:srgbClr val="FE6F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8436" name="文字方塊 10"/>
          <p:cNvSpPr txBox="1">
            <a:spLocks noChangeArrowheads="1"/>
          </p:cNvSpPr>
          <p:nvPr/>
        </p:nvSpPr>
        <p:spPr bwMode="auto">
          <a:xfrm>
            <a:off x="3357554" y="571480"/>
            <a:ext cx="3714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5400" b="1" dirty="0" smtClean="0">
                <a:solidFill>
                  <a:schemeClr val="bg1"/>
                </a:solidFill>
                <a:latin typeface="Century Schoolbook" pitchFamily="18" charset="0"/>
              </a:rPr>
              <a:t>特別活動</a:t>
            </a:r>
            <a:endParaRPr kumimoji="0" lang="zh-TW" altLang="en-US" sz="5400" b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C:\Program Files\Microsoft Office\MEDIA\OFFICE12\Bullets\BD21294_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71480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 descr="famil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20" y="357166"/>
            <a:ext cx="1059811" cy="642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圖片 13" descr="File0084.jpg"/>
          <p:cNvPicPr>
            <a:picLocks noChangeAspect="1"/>
          </p:cNvPicPr>
          <p:nvPr/>
        </p:nvPicPr>
        <p:blipFill>
          <a:blip r:embed="rId4" cstate="print"/>
          <a:srcRect l="8601" r="8261" b="17708"/>
          <a:stretch>
            <a:fillRect/>
          </a:stretch>
        </p:blipFill>
        <p:spPr>
          <a:xfrm rot="10800000">
            <a:off x="785786" y="1714488"/>
            <a:ext cx="3571900" cy="4714908"/>
          </a:xfrm>
          <a:prstGeom prst="rect">
            <a:avLst/>
          </a:prstGeom>
        </p:spPr>
      </p:pic>
      <p:pic>
        <p:nvPicPr>
          <p:cNvPr id="15" name="圖片 14" descr="File0083.jpg"/>
          <p:cNvPicPr>
            <a:picLocks noChangeAspect="1"/>
          </p:cNvPicPr>
          <p:nvPr/>
        </p:nvPicPr>
        <p:blipFill>
          <a:blip r:embed="rId5" cstate="print"/>
          <a:srcRect l="8601" t="13541" r="9694" b="13541"/>
          <a:stretch>
            <a:fillRect/>
          </a:stretch>
        </p:blipFill>
        <p:spPr>
          <a:xfrm>
            <a:off x="4572000" y="1928802"/>
            <a:ext cx="3722941" cy="4572032"/>
          </a:xfrm>
          <a:prstGeom prst="rect">
            <a:avLst/>
          </a:prstGeom>
        </p:spPr>
      </p:pic>
      <p:sp>
        <p:nvSpPr>
          <p:cNvPr id="7" name="標題 3"/>
          <p:cNvSpPr txBox="1">
            <a:spLocks/>
          </p:cNvSpPr>
          <p:nvPr/>
        </p:nvSpPr>
        <p:spPr>
          <a:xfrm>
            <a:off x="1142976" y="857232"/>
            <a:ext cx="8643937" cy="1000119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/>
              <a:t> 「</a:t>
            </a:r>
            <a:r>
              <a:rPr lang="zh-TW" altLang="en-US" sz="4400" b="1" u="sng" dirty="0"/>
              <a:t>全方位健康幼兒成長</a:t>
            </a:r>
            <a:r>
              <a:rPr lang="zh-TW" altLang="en-US" sz="4400" b="1" u="sng" dirty="0" smtClean="0"/>
              <a:t>計劃</a:t>
            </a:r>
            <a:r>
              <a:rPr lang="zh-TW" altLang="en-US" sz="4400" b="1" dirty="0" smtClean="0"/>
              <a:t>」</a:t>
            </a:r>
            <a:endParaRPr lang="en-US" altLang="zh-TW" sz="4400" b="1" dirty="0" smtClean="0"/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400" b="1" dirty="0"/>
              <a:t> </a:t>
            </a:r>
            <a:r>
              <a:rPr lang="en-US" altLang="zh-TW" sz="4400" b="1" dirty="0" smtClean="0"/>
              <a:t>       </a:t>
            </a:r>
            <a:r>
              <a:rPr lang="en-US" altLang="zh-TW" sz="4400" b="1" u="sng" dirty="0" smtClean="0"/>
              <a:t> </a:t>
            </a:r>
            <a:r>
              <a:rPr lang="zh-TW" altLang="en-US" sz="4400" b="1" u="sng" dirty="0" smtClean="0"/>
              <a:t>繪畫比賽得獎作品</a:t>
            </a:r>
            <a:endParaRPr kumimoji="0" lang="zh-TW" altLang="en-US" sz="4400" b="1" u="sng" cap="small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C:\Program Files\Microsoft Office\MEDIA\OFFICE12\Bullets\BD21294_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71480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 descr="famil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20" y="357166"/>
            <a:ext cx="1059811" cy="642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圖片 8" descr="File0092.jpg"/>
          <p:cNvPicPr>
            <a:picLocks noChangeAspect="1"/>
          </p:cNvPicPr>
          <p:nvPr/>
        </p:nvPicPr>
        <p:blipFill>
          <a:blip r:embed="rId4" cstate="print"/>
          <a:srcRect l="2697" t="30208" r="15598" b="17708"/>
          <a:stretch>
            <a:fillRect/>
          </a:stretch>
        </p:blipFill>
        <p:spPr>
          <a:xfrm rot="10800000">
            <a:off x="428596" y="1785926"/>
            <a:ext cx="5286412" cy="4637204"/>
          </a:xfrm>
          <a:prstGeom prst="rect">
            <a:avLst/>
          </a:prstGeom>
        </p:spPr>
      </p:pic>
      <p:pic>
        <p:nvPicPr>
          <p:cNvPr id="11" name="圖片 10" descr="File0092.jpg"/>
          <p:cNvPicPr>
            <a:picLocks noChangeAspect="1"/>
          </p:cNvPicPr>
          <p:nvPr/>
        </p:nvPicPr>
        <p:blipFill>
          <a:blip r:embed="rId4" cstate="print"/>
          <a:srcRect l="2697" t="2083" r="57167" b="71852"/>
          <a:stretch>
            <a:fillRect/>
          </a:stretch>
        </p:blipFill>
        <p:spPr>
          <a:xfrm rot="10356524">
            <a:off x="5741558" y="1854817"/>
            <a:ext cx="2714644" cy="2425958"/>
          </a:xfrm>
          <a:prstGeom prst="rect">
            <a:avLst/>
          </a:prstGeom>
        </p:spPr>
      </p:pic>
      <p:pic>
        <p:nvPicPr>
          <p:cNvPr id="10" name="圖片 9" descr="File0092.jpg"/>
          <p:cNvPicPr>
            <a:picLocks noChangeAspect="1"/>
          </p:cNvPicPr>
          <p:nvPr/>
        </p:nvPicPr>
        <p:blipFill>
          <a:blip r:embed="rId4" cstate="print"/>
          <a:srcRect l="42311" t="5469" r="21062" b="71251"/>
          <a:stretch>
            <a:fillRect/>
          </a:stretch>
        </p:blipFill>
        <p:spPr>
          <a:xfrm rot="11391834">
            <a:off x="5530383" y="4202876"/>
            <a:ext cx="2555538" cy="2235190"/>
          </a:xfrm>
          <a:prstGeom prst="rect">
            <a:avLst/>
          </a:prstGeom>
        </p:spPr>
      </p:pic>
      <p:sp>
        <p:nvSpPr>
          <p:cNvPr id="7" name="標題 3"/>
          <p:cNvSpPr txBox="1">
            <a:spLocks/>
          </p:cNvSpPr>
          <p:nvPr/>
        </p:nvSpPr>
        <p:spPr>
          <a:xfrm>
            <a:off x="1142976" y="857232"/>
            <a:ext cx="8643937" cy="1000119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4400" b="1" dirty="0"/>
              <a:t> 「</a:t>
            </a:r>
            <a:r>
              <a:rPr lang="zh-TW" altLang="en-US" sz="4400" b="1" u="sng" dirty="0"/>
              <a:t>全方位健康幼兒成長</a:t>
            </a:r>
            <a:r>
              <a:rPr lang="zh-TW" altLang="en-US" sz="4400" b="1" u="sng" dirty="0" smtClean="0"/>
              <a:t>計劃</a:t>
            </a:r>
            <a:r>
              <a:rPr lang="zh-TW" altLang="en-US" sz="4400" b="1" dirty="0" smtClean="0"/>
              <a:t>」</a:t>
            </a:r>
            <a:endParaRPr lang="en-US" altLang="zh-TW" sz="4400" b="1" dirty="0" smtClean="0"/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400" b="1" dirty="0"/>
              <a:t> </a:t>
            </a:r>
            <a:r>
              <a:rPr lang="en-US" altLang="zh-TW" sz="4400" b="1" dirty="0" smtClean="0"/>
              <a:t>       </a:t>
            </a:r>
            <a:r>
              <a:rPr lang="zh-TW" altLang="en-US" sz="4400" b="1" u="sng" dirty="0" smtClean="0"/>
              <a:t>突出表現頒獎典禮</a:t>
            </a:r>
            <a:endParaRPr kumimoji="0" lang="zh-TW" altLang="en-US" sz="4400" b="1" u="sng" cap="small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圓角矩形圖說文字 11"/>
          <p:cNvSpPr/>
          <p:nvPr/>
        </p:nvSpPr>
        <p:spPr>
          <a:xfrm>
            <a:off x="3143240" y="571480"/>
            <a:ext cx="4071966" cy="1357322"/>
          </a:xfrm>
          <a:prstGeom prst="wedgeRoundRectCallout">
            <a:avLst>
              <a:gd name="adj1" fmla="val 4617"/>
              <a:gd name="adj2" fmla="val 73987"/>
              <a:gd name="adj3" fmla="val 16667"/>
            </a:avLst>
          </a:prstGeom>
          <a:solidFill>
            <a:srgbClr val="FE6F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8436" name="文字方塊 10"/>
          <p:cNvSpPr txBox="1">
            <a:spLocks noChangeArrowheads="1"/>
          </p:cNvSpPr>
          <p:nvPr/>
        </p:nvSpPr>
        <p:spPr bwMode="auto">
          <a:xfrm>
            <a:off x="4500562" y="571480"/>
            <a:ext cx="100013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8000" b="1" dirty="0" smtClean="0">
                <a:solidFill>
                  <a:schemeClr val="bg1"/>
                </a:solidFill>
                <a:latin typeface="Century Schoolbook" pitchFamily="18" charset="0"/>
              </a:rPr>
              <a:t>完</a:t>
            </a:r>
            <a:endParaRPr kumimoji="0" lang="zh-TW" altLang="en-US" sz="8000" b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pic>
        <p:nvPicPr>
          <p:cNvPr id="5" name="圖片 4" descr="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2357430"/>
            <a:ext cx="4786346" cy="3933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圖說文字 7"/>
          <p:cNvSpPr/>
          <p:nvPr/>
        </p:nvSpPr>
        <p:spPr>
          <a:xfrm>
            <a:off x="714375" y="428625"/>
            <a:ext cx="4357688" cy="1000125"/>
          </a:xfrm>
          <a:prstGeom prst="wedgeRoundRectCallout">
            <a:avLst>
              <a:gd name="adj1" fmla="val 37141"/>
              <a:gd name="adj2" fmla="val 73987"/>
              <a:gd name="adj3" fmla="val 16667"/>
            </a:avLst>
          </a:prstGeom>
          <a:solidFill>
            <a:srgbClr val="FE6F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428728" y="428604"/>
            <a:ext cx="342902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</a:rPr>
              <a:t>心 理 篇</a:t>
            </a:r>
          </a:p>
        </p:txBody>
      </p:sp>
      <p:pic>
        <p:nvPicPr>
          <p:cNvPr id="6148" name="圖片 5" descr="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2571750"/>
            <a:ext cx="5068888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文字方塊 10"/>
          <p:cNvSpPr txBox="1">
            <a:spLocks noChangeArrowheads="1"/>
          </p:cNvSpPr>
          <p:nvPr/>
        </p:nvSpPr>
        <p:spPr bwMode="auto">
          <a:xfrm>
            <a:off x="4572000" y="1571625"/>
            <a:ext cx="3714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5400" b="1">
                <a:latin typeface="Century Schoolbook" pitchFamily="18" charset="0"/>
              </a:rPr>
              <a:t>情緒小主人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0063" y="214313"/>
            <a:ext cx="7467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400" cap="none" dirty="0" smtClean="0">
                <a:solidFill>
                  <a:schemeClr val="tx1"/>
                </a:solidFill>
                <a:ea typeface="新細明體" pitchFamily="18" charset="-120"/>
              </a:rPr>
              <a:t>               </a:t>
            </a:r>
            <a:r>
              <a:rPr lang="zh-TW" altLang="en-US" sz="4400" b="1" u="sng" cap="none" dirty="0" smtClean="0">
                <a:solidFill>
                  <a:schemeClr val="tx1"/>
                </a:solidFill>
                <a:ea typeface="新細明體" pitchFamily="18" charset="-120"/>
              </a:rPr>
              <a:t>心聲互相送</a:t>
            </a:r>
          </a:p>
        </p:txBody>
      </p:sp>
      <p:pic>
        <p:nvPicPr>
          <p:cNvPr id="7174" name="圖片 11" descr="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357188"/>
            <a:ext cx="11430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圖片 4" descr="File006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C1E0"/>
              </a:clrFrom>
              <a:clrTo>
                <a:srgbClr val="FEC1E0">
                  <a:alpha val="0"/>
                </a:srgbClr>
              </a:clrTo>
            </a:clrChange>
            <a:lum bright="10000"/>
          </a:blip>
          <a:srcRect l="51209" t="52253" r="11529" b="27738"/>
          <a:stretch>
            <a:fillRect/>
          </a:stretch>
        </p:blipFill>
        <p:spPr bwMode="auto">
          <a:xfrm>
            <a:off x="571472" y="2071678"/>
            <a:ext cx="3647630" cy="2695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4" descr="File006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C1E0"/>
              </a:clrFrom>
              <a:clrTo>
                <a:srgbClr val="FEC1E0">
                  <a:alpha val="0"/>
                </a:srgbClr>
              </a:clrTo>
            </a:clrChange>
            <a:lum bright="10000"/>
          </a:blip>
          <a:srcRect l="13843" t="49530" r="50758" b="31176"/>
          <a:stretch>
            <a:fillRect/>
          </a:stretch>
        </p:blipFill>
        <p:spPr bwMode="auto">
          <a:xfrm>
            <a:off x="1714480" y="4071942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C:\Program Files\Microsoft Office\MEDIA\OFFICE12\Bullets\BD21294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928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圖片 19" descr="File0073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5BCDD"/>
              </a:clrFrom>
              <a:clrTo>
                <a:srgbClr val="F5BCDD">
                  <a:alpha val="0"/>
                </a:srgbClr>
              </a:clrTo>
            </a:clrChange>
          </a:blip>
          <a:srcRect l="35666" t="50000" r="25632" b="28125"/>
          <a:stretch>
            <a:fillRect/>
          </a:stretch>
        </p:blipFill>
        <p:spPr>
          <a:xfrm>
            <a:off x="5072066" y="2285992"/>
            <a:ext cx="3571900" cy="2778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714348" y="5072074"/>
            <a:ext cx="142876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002060"/>
                </a:solidFill>
              </a:rPr>
              <a:t>愛心卡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714876" y="2285992"/>
            <a:ext cx="157163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002060"/>
                </a:solidFill>
              </a:rPr>
              <a:t>愛心紙飛機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sp>
        <p:nvSpPr>
          <p:cNvPr id="23" name="文字方塊 8"/>
          <p:cNvSpPr txBox="1">
            <a:spLocks noChangeArrowheads="1"/>
          </p:cNvSpPr>
          <p:nvPr/>
        </p:nvSpPr>
        <p:spPr bwMode="auto">
          <a:xfrm>
            <a:off x="642938" y="1571625"/>
            <a:ext cx="800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 dirty="0" smtClean="0">
                <a:latin typeface="Century Schoolbook" pitchFamily="18" charset="0"/>
              </a:rPr>
              <a:t>學習表達自己的情緒和學習聆聽別人的感受。</a:t>
            </a:r>
            <a:endParaRPr kumimoji="0" lang="zh-TW" altLang="en-US" sz="2800" dirty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橢圓 8"/>
          <p:cNvSpPr/>
          <p:nvPr/>
        </p:nvSpPr>
        <p:spPr>
          <a:xfrm rot="8768020">
            <a:off x="3297238" y="2971800"/>
            <a:ext cx="3786187" cy="3500438"/>
          </a:xfrm>
          <a:prstGeom prst="ellipse">
            <a:avLst/>
          </a:prstGeom>
          <a:solidFill>
            <a:srgbClr val="CCFFCC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 rot="8768020">
            <a:off x="4703674" y="543659"/>
            <a:ext cx="3786187" cy="35004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 rot="2925187">
            <a:off x="329407" y="1632744"/>
            <a:ext cx="3729037" cy="35147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0063" y="214313"/>
            <a:ext cx="7467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400" cap="none" dirty="0" smtClean="0">
                <a:solidFill>
                  <a:schemeClr val="tx1"/>
                </a:solidFill>
                <a:ea typeface="新細明體" pitchFamily="18" charset="-120"/>
              </a:rPr>
              <a:t>              </a:t>
            </a:r>
            <a:r>
              <a:rPr lang="zh-TW" altLang="en-US" sz="4400" b="1" u="sng" cap="none" dirty="0" smtClean="0">
                <a:solidFill>
                  <a:schemeClr val="tx1"/>
                </a:solidFill>
                <a:ea typeface="新細明體" pitchFamily="18" charset="-120"/>
              </a:rPr>
              <a:t>其他活動</a:t>
            </a:r>
          </a:p>
        </p:txBody>
      </p:sp>
      <p:pic>
        <p:nvPicPr>
          <p:cNvPr id="7174" name="圖片 11" descr="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357188"/>
            <a:ext cx="11430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圖片 4" descr="File0060.jpg"/>
          <p:cNvPicPr>
            <a:picLocks noChangeAspect="1"/>
          </p:cNvPicPr>
          <p:nvPr/>
        </p:nvPicPr>
        <p:blipFill>
          <a:blip r:embed="rId3" cstate="print"/>
          <a:srcRect l="14410" t="6250" r="12569" b="31250"/>
          <a:stretch>
            <a:fillRect/>
          </a:stretch>
        </p:blipFill>
        <p:spPr bwMode="auto">
          <a:xfrm rot="11764908">
            <a:off x="5559325" y="504616"/>
            <a:ext cx="2571585" cy="3365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3333FF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176" name="圖片 5" descr="File006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BDE6"/>
              </a:clrFrom>
              <a:clrTo>
                <a:srgbClr val="F6BDE6">
                  <a:alpha val="0"/>
                </a:srgbClr>
              </a:clrTo>
            </a:clrChange>
          </a:blip>
          <a:srcRect l="14165" t="3125" r="12730" b="28125"/>
          <a:stretch>
            <a:fillRect/>
          </a:stretch>
        </p:blipFill>
        <p:spPr bwMode="auto">
          <a:xfrm rot="11172873">
            <a:off x="778567" y="1658474"/>
            <a:ext cx="2827338" cy="3657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71472" y="5072074"/>
            <a:ext cx="990600" cy="3794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</a:rPr>
              <a:t>情緒咭</a:t>
            </a:r>
            <a:endParaRPr lang="zh-TW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286644" y="4000504"/>
            <a:ext cx="128588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7030A0"/>
                </a:solidFill>
              </a:rPr>
              <a:t>情緒日記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pic>
        <p:nvPicPr>
          <p:cNvPr id="14" name="Picture 2" descr="C:\Program Files\Microsoft Office\MEDIA\OFFICE12\Bullets\BD21294_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928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圖片 14" descr="File0069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C4E9"/>
              </a:clrFrom>
              <a:clrTo>
                <a:srgbClr val="FFC4E9">
                  <a:alpha val="0"/>
                </a:srgbClr>
              </a:clrTo>
            </a:clrChange>
          </a:blip>
          <a:srcRect l="11467" t="10416" r="12561" b="14583"/>
          <a:stretch>
            <a:fillRect/>
          </a:stretch>
        </p:blipFill>
        <p:spPr>
          <a:xfrm rot="20861466">
            <a:off x="3643306" y="2786058"/>
            <a:ext cx="2714644" cy="36878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571736" y="5857892"/>
            <a:ext cx="1419228" cy="379413"/>
          </a:xfrm>
          <a:prstGeom prst="rect">
            <a:avLst/>
          </a:prstGeom>
          <a:solidFill>
            <a:srgbClr val="CCFFCC"/>
          </a:solidFill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003300"/>
                </a:solidFill>
              </a:rPr>
              <a:t>情境圖咭</a:t>
            </a:r>
            <a:endParaRPr lang="zh-TW" altLang="en-US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內容版面配置區 8" descr="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4500" y="1928813"/>
            <a:ext cx="5651500" cy="4424362"/>
          </a:xfrm>
        </p:spPr>
      </p:pic>
      <p:sp>
        <p:nvSpPr>
          <p:cNvPr id="8" name="圓角矩形圖說文字 7"/>
          <p:cNvSpPr/>
          <p:nvPr/>
        </p:nvSpPr>
        <p:spPr>
          <a:xfrm>
            <a:off x="3643313" y="500063"/>
            <a:ext cx="4357687" cy="1000125"/>
          </a:xfrm>
          <a:prstGeom prst="wedgeRoundRectCallout">
            <a:avLst>
              <a:gd name="adj1" fmla="val 4617"/>
              <a:gd name="adj2" fmla="val 73987"/>
              <a:gd name="adj3" fmla="val 16667"/>
            </a:avLst>
          </a:prstGeom>
          <a:solidFill>
            <a:srgbClr val="FE6F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500562" y="500042"/>
            <a:ext cx="342902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</a:rPr>
              <a:t>生 理 篇</a:t>
            </a:r>
          </a:p>
        </p:txBody>
      </p:sp>
      <p:sp>
        <p:nvSpPr>
          <p:cNvPr id="8197" name="文字方塊 10"/>
          <p:cNvSpPr txBox="1">
            <a:spLocks noChangeArrowheads="1"/>
          </p:cNvSpPr>
          <p:nvPr/>
        </p:nvSpPr>
        <p:spPr bwMode="auto">
          <a:xfrm>
            <a:off x="1000125" y="1714500"/>
            <a:ext cx="3714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5400" b="1">
                <a:latin typeface="Century Schoolbook" pitchFamily="18" charset="0"/>
              </a:rPr>
              <a:t>運動小精英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0063" y="214313"/>
            <a:ext cx="7467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400" cap="none" dirty="0" smtClean="0">
                <a:solidFill>
                  <a:schemeClr val="tx1"/>
                </a:solidFill>
                <a:ea typeface="新細明體" pitchFamily="18" charset="-120"/>
              </a:rPr>
              <a:t>               </a:t>
            </a:r>
            <a:r>
              <a:rPr lang="zh-TW" altLang="en-US" sz="4400" b="1" u="sng" cap="none" dirty="0" smtClean="0">
                <a:solidFill>
                  <a:schemeClr val="tx1"/>
                </a:solidFill>
                <a:ea typeface="新細明體" pitchFamily="18" charset="-120"/>
              </a:rPr>
              <a:t>每日一動</a:t>
            </a:r>
          </a:p>
        </p:txBody>
      </p:sp>
      <p:pic>
        <p:nvPicPr>
          <p:cNvPr id="11267" name="內容版面配置區 8" descr="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63" y="357188"/>
            <a:ext cx="1500187" cy="1174750"/>
          </a:xfrm>
        </p:spPr>
      </p:pic>
      <p:pic>
        <p:nvPicPr>
          <p:cNvPr id="11268" name="Picture 2" descr="C:\Program Files\Microsoft Office\MEDIA\OFFICE12\Bullets\BD21294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928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標題 3"/>
          <p:cNvSpPr txBox="1">
            <a:spLocks/>
          </p:cNvSpPr>
          <p:nvPr/>
        </p:nvSpPr>
        <p:spPr>
          <a:xfrm>
            <a:off x="500063" y="1643063"/>
            <a:ext cx="8286779" cy="1000119"/>
          </a:xfrm>
          <a:prstGeom prst="rect">
            <a:avLst/>
          </a:prstGeom>
        </p:spPr>
        <p:txBody>
          <a:bodyPr anchor="b">
            <a:normAutofit lnSpcReduction="10000"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2800" dirty="0">
                <a:latin typeface="+mn-lt"/>
                <a:ea typeface="+mn-ea"/>
              </a:rPr>
              <a:t>在每天的早操時段，安排幼兒與老師齊齊做</a:t>
            </a:r>
            <a:r>
              <a:rPr kumimoji="0" lang="zh-TW" altLang="zh-TW" sz="2800" dirty="0" smtClean="0">
                <a:latin typeface="+mn-lt"/>
                <a:ea typeface="+mn-ea"/>
              </a:rPr>
              <a:t>運動。</a:t>
            </a:r>
            <a:endParaRPr kumimoji="0" lang="zh-TW" altLang="zh-TW" sz="2800" dirty="0">
              <a:latin typeface="+mn-lt"/>
              <a:ea typeface="+mn-ea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dirty="0">
                <a:latin typeface="+mn-lt"/>
                <a:ea typeface="+mn-ea"/>
              </a:rPr>
              <a:t> </a:t>
            </a:r>
            <a:endParaRPr kumimoji="0" lang="zh-TW" altLang="en-US" sz="2800" b="1" cap="small" dirty="0">
              <a:latin typeface="+mj-ea"/>
              <a:ea typeface="+mj-ea"/>
            </a:endParaRPr>
          </a:p>
        </p:txBody>
      </p:sp>
      <p:pic>
        <p:nvPicPr>
          <p:cNvPr id="9" name="00285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571604" y="2786058"/>
            <a:ext cx="6223044" cy="350046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428660" y="2357430"/>
            <a:ext cx="560365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zh-TW" altLang="en-US" sz="7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活動花絮</a:t>
            </a:r>
            <a:endParaRPr lang="zh-TW" altLang="en-US" sz="7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3333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3"/>
          <p:cNvSpPr>
            <a:spLocks noGrp="1"/>
          </p:cNvSpPr>
          <p:nvPr>
            <p:ph type="title" idx="4294967295"/>
          </p:nvPr>
        </p:nvSpPr>
        <p:spPr bwMode="auto">
          <a:xfrm>
            <a:off x="500062" y="214313"/>
            <a:ext cx="8215341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zh-TW" altLang="en-US" sz="4400" cap="none" dirty="0" smtClean="0">
                <a:solidFill>
                  <a:srgbClr val="002060"/>
                </a:solidFill>
                <a:latin typeface="新細明體" pitchFamily="18" charset="-120"/>
                <a:ea typeface="新細明體" pitchFamily="18" charset="-120"/>
              </a:rPr>
              <a:t>               </a:t>
            </a:r>
            <a:r>
              <a:rPr lang="zh-TW" altLang="zh-TW" sz="4400" b="1" u="sng" dirty="0" smtClean="0">
                <a:solidFill>
                  <a:srgbClr val="002060"/>
                </a:solidFill>
              </a:rPr>
              <a:t>「樂緻迎奧運」開放</a:t>
            </a:r>
            <a:r>
              <a:rPr lang="zh-TW" altLang="en-US" sz="4400" b="1" u="sng" dirty="0" smtClean="0">
                <a:solidFill>
                  <a:srgbClr val="002060"/>
                </a:solidFill>
              </a:rPr>
              <a:t>日</a:t>
            </a:r>
            <a:endParaRPr lang="zh-TW" altLang="en-US" sz="4400" b="1" u="sng" cap="none" dirty="0" smtClean="0">
              <a:solidFill>
                <a:srgbClr val="002060"/>
              </a:solidFill>
              <a:latin typeface="新細明體" pitchFamily="18" charset="-120"/>
              <a:ea typeface="新細明體" pitchFamily="18" charset="-120"/>
            </a:endParaRPr>
          </a:p>
        </p:txBody>
      </p:sp>
      <p:pic>
        <p:nvPicPr>
          <p:cNvPr id="9219" name="內容版面配置區 8" descr="1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357188"/>
            <a:ext cx="1500187" cy="1174750"/>
          </a:xfrm>
        </p:spPr>
      </p:pic>
      <p:pic>
        <p:nvPicPr>
          <p:cNvPr id="9220" name="Picture 2" descr="C:\Program Files\Microsoft Office\MEDIA\OFFICE12\Bullets\BD21294_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928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\\Nursery01\新增磁碟區 (e)\Nursery(07-08)\特別活動\開放日\OpenDay07\open day07-08\RIMG1572.JPG"/>
          <p:cNvPicPr>
            <a:picLocks noChangeAspect="1" noChangeArrowheads="1"/>
          </p:cNvPicPr>
          <p:nvPr/>
        </p:nvPicPr>
        <p:blipFill>
          <a:blip r:embed="rId4" cstate="print"/>
          <a:srcRect l="7407" t="5555" r="7407" b="5556"/>
          <a:stretch>
            <a:fillRect/>
          </a:stretch>
        </p:blipFill>
        <p:spPr bwMode="auto">
          <a:xfrm>
            <a:off x="5572132" y="2143116"/>
            <a:ext cx="1643074" cy="2286016"/>
          </a:xfrm>
          <a:prstGeom prst="rect">
            <a:avLst/>
          </a:prstGeom>
          <a:noFill/>
        </p:spPr>
      </p:pic>
      <p:pic>
        <p:nvPicPr>
          <p:cNvPr id="9225" name="Picture 9" descr="\\Nursery01\新增磁碟區 (e)\Nursery(07-08)\特別活動\開放日\OpenDay07\open day07-08\RIMG15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4714884"/>
            <a:ext cx="2376396" cy="1782297"/>
          </a:xfrm>
          <a:prstGeom prst="rect">
            <a:avLst/>
          </a:prstGeom>
          <a:noFill/>
        </p:spPr>
      </p:pic>
      <p:pic>
        <p:nvPicPr>
          <p:cNvPr id="9221" name="Picture 5" descr="\\Nursery01\新增磁碟區 (e)\Nursery(07-08)\特別活動\開放日\OpenDay07\當日相片花絮\照片 0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679165"/>
            <a:ext cx="2500330" cy="1875248"/>
          </a:xfrm>
          <a:prstGeom prst="rect">
            <a:avLst/>
          </a:prstGeom>
          <a:noFill/>
        </p:spPr>
      </p:pic>
      <p:pic>
        <p:nvPicPr>
          <p:cNvPr id="9222" name="Picture 6" descr="\\Nursery01\新增磁碟區 (e)\Nursery(07-08)\特別活動\開放日\OpenDay07\當日相片花絮\照片 0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3571876"/>
            <a:ext cx="1821669" cy="2428891"/>
          </a:xfrm>
          <a:prstGeom prst="rect">
            <a:avLst/>
          </a:prstGeom>
          <a:noFill/>
        </p:spPr>
      </p:pic>
      <p:pic>
        <p:nvPicPr>
          <p:cNvPr id="9224" name="Picture 8" descr="\\Nursery01\新增磁碟區 (e)\Nursery(07-08)\特別活動\開放日\OpenDay07\open day07-08\RIMG15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670" y="2714620"/>
            <a:ext cx="2857520" cy="2143139"/>
          </a:xfrm>
          <a:prstGeom prst="rect">
            <a:avLst/>
          </a:prstGeom>
          <a:noFill/>
        </p:spPr>
      </p:pic>
      <p:pic>
        <p:nvPicPr>
          <p:cNvPr id="9226" name="Picture 10" descr="\\Nursery01\新增磁碟區 (e)\Nursery(07-08)\特別活動\開放日\OpenDay07\open day07-08\RIMG143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10" y="2143116"/>
            <a:ext cx="2024077" cy="1518058"/>
          </a:xfrm>
          <a:prstGeom prst="rect">
            <a:avLst/>
          </a:prstGeom>
          <a:noFill/>
        </p:spPr>
      </p:pic>
      <p:sp>
        <p:nvSpPr>
          <p:cNvPr id="12" name="文字方塊 8"/>
          <p:cNvSpPr txBox="1">
            <a:spLocks noChangeArrowheads="1"/>
          </p:cNvSpPr>
          <p:nvPr/>
        </p:nvSpPr>
        <p:spPr bwMode="auto">
          <a:xfrm>
            <a:off x="571472" y="1571625"/>
            <a:ext cx="80724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zh-TW" altLang="en-US" sz="2800" dirty="0" smtClean="0">
                <a:latin typeface="Century Schoolbook" pitchFamily="18" charset="0"/>
              </a:rPr>
              <a:t>舉辦不同類型活動，藉此引發幼兒對運動的興趣。</a:t>
            </a:r>
            <a:endParaRPr kumimoji="0" lang="zh-TW" altLang="en-US" sz="2800" dirty="0">
              <a:latin typeface="Century Schoolbook" pitchFamily="18" charset="0"/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3714744" y="2571744"/>
            <a:ext cx="1571636" cy="369332"/>
          </a:xfrm>
          <a:prstGeom prst="rect">
            <a:avLst/>
          </a:prstGeom>
          <a:solidFill>
            <a:srgbClr val="AFFFD7"/>
          </a:solidFill>
          <a:ln w="1270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3333FF"/>
                </a:solidFill>
              </a:rPr>
              <a:t>齊齊做運動</a:t>
            </a:r>
            <a:endParaRPr lang="zh-TW" altLang="en-US" b="1" dirty="0">
              <a:solidFill>
                <a:srgbClr val="3333FF"/>
              </a:solidFill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6643702" y="5786454"/>
            <a:ext cx="1571636" cy="369332"/>
          </a:xfrm>
          <a:prstGeom prst="rect">
            <a:avLst/>
          </a:prstGeom>
          <a:solidFill>
            <a:srgbClr val="AFFFD7"/>
          </a:solidFill>
          <a:ln w="1270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3333FF"/>
                </a:solidFill>
              </a:rPr>
              <a:t>體能障礙賽</a:t>
            </a:r>
            <a:endParaRPr lang="zh-TW" altLang="en-US" b="1" dirty="0">
              <a:solidFill>
                <a:srgbClr val="3333FF"/>
              </a:solidFill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285720" y="4643446"/>
            <a:ext cx="1357322" cy="369332"/>
          </a:xfrm>
          <a:prstGeom prst="rect">
            <a:avLst/>
          </a:prstGeom>
          <a:solidFill>
            <a:srgbClr val="AFFFD7"/>
          </a:solidFill>
          <a:ln w="1270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smtClean="0">
                <a:solidFill>
                  <a:srgbClr val="3333FF"/>
                </a:solidFill>
              </a:rPr>
              <a:t>故事時間</a:t>
            </a:r>
            <a:endParaRPr lang="zh-TW" altLang="en-US" b="1" dirty="0">
              <a:solidFill>
                <a:srgbClr val="3333FF"/>
              </a:solidFill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3143240" y="6143644"/>
            <a:ext cx="1357322" cy="369332"/>
          </a:xfrm>
          <a:prstGeom prst="rect">
            <a:avLst/>
          </a:prstGeom>
          <a:solidFill>
            <a:srgbClr val="AFFFD7"/>
          </a:solidFill>
          <a:ln w="1270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3333FF"/>
                </a:solidFill>
              </a:rPr>
              <a:t>圖工活動</a:t>
            </a:r>
            <a:endParaRPr lang="zh-TW" altLang="en-US" b="1" dirty="0">
              <a:solidFill>
                <a:srgbClr val="3333FF"/>
              </a:solidFill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6786578" y="2071678"/>
            <a:ext cx="1714512" cy="369332"/>
          </a:xfrm>
          <a:prstGeom prst="rect">
            <a:avLst/>
          </a:prstGeom>
          <a:solidFill>
            <a:srgbClr val="AFFFD7"/>
          </a:solidFill>
          <a:ln w="1270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smtClean="0">
                <a:solidFill>
                  <a:srgbClr val="3333FF"/>
                </a:solidFill>
              </a:rPr>
              <a:t>我是運動選手</a:t>
            </a:r>
            <a:endParaRPr lang="zh-TW" altLang="en-US" b="1" dirty="0">
              <a:solidFill>
                <a:srgbClr val="3333FF"/>
              </a:solidFill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357158" y="3500438"/>
            <a:ext cx="1571636" cy="369332"/>
          </a:xfrm>
          <a:prstGeom prst="rect">
            <a:avLst/>
          </a:prstGeom>
          <a:solidFill>
            <a:srgbClr val="AFFFD7"/>
          </a:solidFill>
          <a:ln w="1270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b="1" dirty="0" smtClean="0">
                <a:solidFill>
                  <a:srgbClr val="3333FF"/>
                </a:solidFill>
              </a:rPr>
              <a:t>奧運倒數</a:t>
            </a:r>
            <a:endParaRPr lang="zh-TW" altLang="en-US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0063" y="214313"/>
            <a:ext cx="7467600" cy="1143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4400" cap="none" dirty="0" smtClean="0">
                <a:solidFill>
                  <a:schemeClr val="tx1"/>
                </a:solidFill>
                <a:ea typeface="新細明體" pitchFamily="18" charset="-120"/>
              </a:rPr>
              <a:t>               </a:t>
            </a:r>
            <a:r>
              <a:rPr lang="zh-TW" altLang="en-US" sz="4400" b="1" u="sng" cap="none" dirty="0" smtClean="0">
                <a:solidFill>
                  <a:schemeClr val="tx1"/>
                </a:solidFill>
                <a:ea typeface="新細明體" pitchFamily="18" charset="-120"/>
              </a:rPr>
              <a:t>親子工作坊</a:t>
            </a:r>
          </a:p>
        </p:txBody>
      </p:sp>
      <p:pic>
        <p:nvPicPr>
          <p:cNvPr id="11267" name="內容版面配置區 8" descr="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63" y="357188"/>
            <a:ext cx="1500187" cy="1174750"/>
          </a:xfrm>
        </p:spPr>
      </p:pic>
      <p:pic>
        <p:nvPicPr>
          <p:cNvPr id="11268" name="Picture 2" descr="C:\Program Files\Microsoft Office\MEDIA\OFFICE12\Bullets\BD21294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928688"/>
            <a:ext cx="214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標題 3"/>
          <p:cNvSpPr txBox="1">
            <a:spLocks/>
          </p:cNvSpPr>
          <p:nvPr/>
        </p:nvSpPr>
        <p:spPr>
          <a:xfrm>
            <a:off x="500063" y="1643063"/>
            <a:ext cx="8643937" cy="1000119"/>
          </a:xfrm>
          <a:prstGeom prst="rect">
            <a:avLst/>
          </a:prstGeom>
        </p:spPr>
        <p:txBody>
          <a:bodyPr anchor="b">
            <a:normAutofit lnSpcReduction="10000"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 smtClean="0">
                <a:latin typeface="+mn-lt"/>
                <a:ea typeface="+mn-ea"/>
              </a:rPr>
              <a:t>透過遊戲活動</a:t>
            </a:r>
            <a:r>
              <a:rPr kumimoji="0" lang="zh-TW" altLang="zh-TW" sz="2800" dirty="0" smtClean="0">
                <a:latin typeface="+mn-lt"/>
                <a:ea typeface="+mn-ea"/>
              </a:rPr>
              <a:t>，</a:t>
            </a:r>
            <a:r>
              <a:rPr kumimoji="0" lang="zh-TW" altLang="en-US" sz="2800" dirty="0" smtClean="0">
                <a:latin typeface="+mn-lt"/>
                <a:ea typeface="+mn-ea"/>
              </a:rPr>
              <a:t>讓</a:t>
            </a:r>
            <a:r>
              <a:rPr kumimoji="0" lang="zh-TW" altLang="zh-TW" sz="2800" dirty="0" smtClean="0">
                <a:latin typeface="+mn-lt"/>
                <a:ea typeface="+mn-ea"/>
              </a:rPr>
              <a:t>幼兒與</a:t>
            </a:r>
            <a:r>
              <a:rPr kumimoji="0" lang="zh-TW" altLang="en-US" sz="2800" dirty="0" smtClean="0">
                <a:latin typeface="+mn-lt"/>
                <a:ea typeface="+mn-ea"/>
              </a:rPr>
              <a:t>家長享受做</a:t>
            </a:r>
            <a:r>
              <a:rPr kumimoji="0" lang="zh-TW" altLang="zh-TW" sz="2800" dirty="0" smtClean="0">
                <a:latin typeface="+mn-lt"/>
                <a:ea typeface="+mn-ea"/>
              </a:rPr>
              <a:t>運動</a:t>
            </a:r>
            <a:r>
              <a:rPr kumimoji="0" lang="zh-TW" altLang="en-US" sz="2800" dirty="0" smtClean="0">
                <a:latin typeface="+mn-lt"/>
                <a:ea typeface="+mn-ea"/>
              </a:rPr>
              <a:t>的樂趣</a:t>
            </a:r>
            <a:r>
              <a:rPr kumimoji="0" lang="zh-TW" altLang="zh-TW" sz="2800" dirty="0" smtClean="0">
                <a:latin typeface="+mn-lt"/>
                <a:ea typeface="+mn-ea"/>
              </a:rPr>
              <a:t>。</a:t>
            </a:r>
            <a:endParaRPr kumimoji="0" lang="zh-TW" altLang="zh-TW" sz="2800" dirty="0">
              <a:latin typeface="+mn-lt"/>
              <a:ea typeface="+mn-ea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dirty="0">
                <a:latin typeface="+mn-lt"/>
                <a:ea typeface="+mn-ea"/>
              </a:rPr>
              <a:t> </a:t>
            </a:r>
            <a:endParaRPr kumimoji="0" lang="zh-TW" altLang="en-US" sz="2800" b="1" cap="small" dirty="0">
              <a:latin typeface="+mj-ea"/>
              <a:ea typeface="+mj-ea"/>
            </a:endParaRPr>
          </a:p>
        </p:txBody>
      </p:sp>
      <p:pic>
        <p:nvPicPr>
          <p:cNvPr id="8" name="ping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285984" y="2500306"/>
            <a:ext cx="5107793" cy="408623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571536" y="2714620"/>
            <a:ext cx="560365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zh-TW" altLang="en-US" sz="7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活動花絮</a:t>
            </a:r>
            <a:endParaRPr lang="zh-TW" altLang="en-US" sz="7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3_壁窗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1131</TotalTime>
  <Words>471</Words>
  <Application>Microsoft Office PowerPoint</Application>
  <PresentationFormat>如螢幕大小 (4:3)</PresentationFormat>
  <Paragraphs>108</Paragraphs>
  <Slides>26</Slides>
  <Notes>4</Notes>
  <HiddenSlides>0</HiddenSlides>
  <MMClips>4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8" baseType="lpstr">
      <vt:lpstr>3_壁窗</vt:lpstr>
      <vt:lpstr>Microsoft Office Excel 97-2003 工作表</vt:lpstr>
      <vt:lpstr>投影片 1</vt:lpstr>
      <vt:lpstr>全方位健康幼兒成長課程</vt:lpstr>
      <vt:lpstr>投影片 3</vt:lpstr>
      <vt:lpstr>               心聲互相送</vt:lpstr>
      <vt:lpstr>              其他活動</vt:lpstr>
      <vt:lpstr>投影片 6</vt:lpstr>
      <vt:lpstr>               每日一動</vt:lpstr>
      <vt:lpstr>               「樂緻迎奧運」開放日</vt:lpstr>
      <vt:lpstr>               親子工作坊</vt:lpstr>
      <vt:lpstr>               體能遊戲齊鍛鍊</vt:lpstr>
      <vt:lpstr>投影片 11</vt:lpstr>
      <vt:lpstr>               教學活動</vt:lpstr>
      <vt:lpstr>               教學活動 / 計劃</vt:lpstr>
      <vt:lpstr>投影片 14</vt:lpstr>
      <vt:lpstr>               教學活動</vt:lpstr>
      <vt:lpstr>               親子工作坊</vt:lpstr>
      <vt:lpstr>投影片 17</vt:lpstr>
      <vt:lpstr>               親子工作坊</vt:lpstr>
      <vt:lpstr>               教學活動</vt:lpstr>
      <vt:lpstr>投影片 20</vt:lpstr>
      <vt:lpstr>               教學活動</vt:lpstr>
      <vt:lpstr>               其他活動</vt:lpstr>
      <vt:lpstr>投影片 23</vt:lpstr>
      <vt:lpstr>投影片 24</vt:lpstr>
      <vt:lpstr>投影片 25</vt:lpstr>
      <vt:lpstr>投影片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bgcabgca</dc:creator>
  <cp:lastModifiedBy>bgcabgca</cp:lastModifiedBy>
  <cp:revision>112</cp:revision>
  <dcterms:created xsi:type="dcterms:W3CDTF">2009-11-26T03:14:32Z</dcterms:created>
  <dcterms:modified xsi:type="dcterms:W3CDTF">2009-12-03T05:17:38Z</dcterms:modified>
</cp:coreProperties>
</file>